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59" r:id="rId9"/>
    <p:sldId id="264" r:id="rId10"/>
    <p:sldId id="267" r:id="rId11"/>
    <p:sldId id="269"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F685F7A-E302-4834-A08C-BF82B797EA4A}" type="datetimeFigureOut">
              <a:rPr lang="it-IT" smtClean="0"/>
              <a:t>07/05/2018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2817385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685F7A-E302-4834-A08C-BF82B797EA4A}" type="datetimeFigureOut">
              <a:rPr lang="it-IT" smtClean="0"/>
              <a:t>07/05/2018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429101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685F7A-E302-4834-A08C-BF82B797EA4A}" type="datetimeFigureOut">
              <a:rPr lang="it-IT" smtClean="0"/>
              <a:t>07/05/2018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298513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685F7A-E302-4834-A08C-BF82B797EA4A}" type="datetimeFigureOut">
              <a:rPr lang="it-IT" smtClean="0"/>
              <a:t>07/05/2018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46794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8F685F7A-E302-4834-A08C-BF82B797EA4A}" type="datetimeFigureOut">
              <a:rPr lang="it-IT" smtClean="0"/>
              <a:t>07/05/2018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673843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F685F7A-E302-4834-A08C-BF82B797EA4A}" type="datetimeFigureOut">
              <a:rPr lang="it-IT" smtClean="0"/>
              <a:t>07/05/2018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3273377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F685F7A-E302-4834-A08C-BF82B797EA4A}" type="datetimeFigureOut">
              <a:rPr lang="it-IT" smtClean="0"/>
              <a:t>07/05/2018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1919488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F685F7A-E302-4834-A08C-BF82B797EA4A}" type="datetimeFigureOut">
              <a:rPr lang="it-IT" smtClean="0"/>
              <a:t>07/05/2018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1350462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F685F7A-E302-4834-A08C-BF82B797EA4A}" type="datetimeFigureOut">
              <a:rPr lang="it-IT" smtClean="0"/>
              <a:t>07/05/2018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202767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F685F7A-E302-4834-A08C-BF82B797EA4A}" type="datetimeFigureOut">
              <a:rPr lang="it-IT" smtClean="0"/>
              <a:t>07/05/2018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374453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F685F7A-E302-4834-A08C-BF82B797EA4A}" type="datetimeFigureOut">
              <a:rPr lang="it-IT" smtClean="0"/>
              <a:t>07/05/2018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D1B2C4F-7BA3-47FE-9E1E-23818E6EF406}" type="slidenum">
              <a:rPr lang="it-IT" smtClean="0"/>
              <a:t>‹N›</a:t>
            </a:fld>
            <a:endParaRPr lang="it-IT"/>
          </a:p>
        </p:txBody>
      </p:sp>
    </p:spTree>
    <p:extLst>
      <p:ext uri="{BB962C8B-B14F-4D97-AF65-F5344CB8AC3E}">
        <p14:creationId xmlns:p14="http://schemas.microsoft.com/office/powerpoint/2010/main" val="161957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85F7A-E302-4834-A08C-BF82B797EA4A}" type="datetimeFigureOut">
              <a:rPr lang="it-IT" smtClean="0"/>
              <a:t>07/05/2018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B2C4F-7BA3-47FE-9E1E-23818E6EF406}" type="slidenum">
              <a:rPr lang="it-IT" smtClean="0"/>
              <a:t>‹N›</a:t>
            </a:fld>
            <a:endParaRPr lang="it-IT"/>
          </a:p>
        </p:txBody>
      </p:sp>
    </p:spTree>
    <p:extLst>
      <p:ext uri="{BB962C8B-B14F-4D97-AF65-F5344CB8AC3E}">
        <p14:creationId xmlns:p14="http://schemas.microsoft.com/office/powerpoint/2010/main" val="448663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9.wmf"/><Relationship Id="rId3" Type="http://schemas.openxmlformats.org/officeDocument/2006/relationships/image" Target="../media/image3.png"/><Relationship Id="rId7" Type="http://schemas.openxmlformats.org/officeDocument/2006/relationships/image" Target="../media/image11.png"/><Relationship Id="rId12"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png"/><Relationship Id="rId11" Type="http://schemas.openxmlformats.org/officeDocument/2006/relationships/image" Target="../media/image8.wmf"/><Relationship Id="rId5" Type="http://schemas.openxmlformats.org/officeDocument/2006/relationships/image" Target="../media/image5.png"/><Relationship Id="rId15" Type="http://schemas.openxmlformats.org/officeDocument/2006/relationships/image" Target="../media/image10.wmf"/><Relationship Id="rId10" Type="http://schemas.openxmlformats.org/officeDocument/2006/relationships/oleObject" Target="../embeddings/oleObject2.bin"/><Relationship Id="rId4" Type="http://schemas.openxmlformats.org/officeDocument/2006/relationships/image" Target="../media/image4.jpeg"/><Relationship Id="rId9" Type="http://schemas.openxmlformats.org/officeDocument/2006/relationships/image" Target="../media/image7.wmf"/><Relationship Id="rId1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9000"/>
            <a:lum/>
          </a:blip>
          <a:srcRect/>
          <a:stretch>
            <a:fillRect t="-8000" b="-8000"/>
          </a:stretch>
        </a:blipFill>
        <a:effectLst/>
      </p:bgPr>
    </p:bg>
    <p:spTree>
      <p:nvGrpSpPr>
        <p:cNvPr id="1" name=""/>
        <p:cNvGrpSpPr/>
        <p:nvPr/>
      </p:nvGrpSpPr>
      <p:grpSpPr>
        <a:xfrm>
          <a:off x="0" y="0"/>
          <a:ext cx="0" cy="0"/>
          <a:chOff x="0" y="0"/>
          <a:chExt cx="0" cy="0"/>
        </a:xfrm>
      </p:grpSpPr>
      <p:pic>
        <p:nvPicPr>
          <p:cNvPr id="1026" name="Immagin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3164" y="-1"/>
            <a:ext cx="9504218" cy="1468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tangolo 6"/>
          <p:cNvSpPr/>
          <p:nvPr/>
        </p:nvSpPr>
        <p:spPr>
          <a:xfrm>
            <a:off x="1413164" y="1660019"/>
            <a:ext cx="9504218" cy="2681760"/>
          </a:xfrm>
          <a:prstGeom prst="rect">
            <a:avLst/>
          </a:prstGeom>
        </p:spPr>
        <p:txBody>
          <a:bodyPr wrap="square">
            <a:spAutoFit/>
          </a:bodyPr>
          <a:lstStyle/>
          <a:p>
            <a:pPr algn="ctr">
              <a:lnSpc>
                <a:spcPct val="130000"/>
              </a:lnSpc>
              <a:spcAft>
                <a:spcPts val="800"/>
              </a:spcAft>
            </a:pPr>
            <a:r>
              <a:rPr lang="en-US" sz="3200" b="1" dirty="0" smtClean="0">
                <a:solidFill>
                  <a:srgbClr val="1B7B99"/>
                </a:solidFill>
                <a:effectLst/>
                <a:latin typeface="Century Gothic" panose="020B0502020202020204" pitchFamily="34" charset="0"/>
                <a:ea typeface="Yu Gothic UI" panose="020B0500000000000000" pitchFamily="34" charset="-128"/>
                <a:cs typeface="Tahoma" panose="020B0604030504040204" pitchFamily="34" charset="0"/>
              </a:rPr>
              <a:t>PISA, 8-10 MAY 2018</a:t>
            </a:r>
          </a:p>
          <a:p>
            <a:pPr algn="ctr"/>
            <a:r>
              <a:rPr lang="en-US" sz="2400" b="1" dirty="0" smtClean="0">
                <a:solidFill>
                  <a:srgbClr val="272CC7"/>
                </a:solidFill>
                <a:latin typeface="Century Gothic" panose="020B0502020202020204" pitchFamily="34" charset="0"/>
                <a:ea typeface="Yu Gothic UI" panose="020B0500000000000000" pitchFamily="34" charset="-128"/>
                <a:cs typeface="Tahoma" panose="020B0604030504040204" pitchFamily="34" charset="0"/>
              </a:rPr>
              <a:t>WORKSHOP </a:t>
            </a:r>
            <a:r>
              <a:rPr lang="en-US" sz="2400" b="1" dirty="0">
                <a:solidFill>
                  <a:srgbClr val="272CC7"/>
                </a:solidFill>
                <a:latin typeface="Century Gothic" panose="020B0502020202020204" pitchFamily="34" charset="0"/>
                <a:ea typeface="Yu Gothic UI" panose="020B0500000000000000" pitchFamily="34" charset="-128"/>
                <a:cs typeface="Tahoma" panose="020B0604030504040204" pitchFamily="34" charset="0"/>
              </a:rPr>
              <a:t>“SMALL AREA METHODS AND LIVING CONDITIONS INDICATORS IN EUROPEAN POVERTY STUDIES IN THE ERA OF DATA DELUGE AND BIG DATA” </a:t>
            </a:r>
            <a:endParaRPr lang="en-US" sz="2400" b="1" dirty="0" smtClean="0">
              <a:solidFill>
                <a:srgbClr val="272CC7"/>
              </a:solidFill>
              <a:latin typeface="Century Gothic" panose="020B0502020202020204" pitchFamily="34" charset="0"/>
              <a:ea typeface="Yu Gothic UI" panose="020B0500000000000000" pitchFamily="34" charset="-128"/>
              <a:cs typeface="Tahoma" panose="020B0604030504040204" pitchFamily="34" charset="0"/>
            </a:endParaRPr>
          </a:p>
          <a:p>
            <a:pPr algn="ctr"/>
            <a:endParaRPr lang="en-US" sz="2400" b="1" dirty="0">
              <a:solidFill>
                <a:srgbClr val="272CC7"/>
              </a:solidFill>
              <a:latin typeface="Century Gothic" panose="020B0502020202020204" pitchFamily="34" charset="0"/>
              <a:ea typeface="Yu Gothic UI" panose="020B0500000000000000" pitchFamily="34" charset="-128"/>
              <a:cs typeface="Tahoma" panose="020B0604030504040204" pitchFamily="34" charset="0"/>
            </a:endParaRPr>
          </a:p>
          <a:p>
            <a:pPr algn="ctr"/>
            <a:r>
              <a:rPr lang="en-US" sz="2400" b="1" dirty="0" smtClean="0">
                <a:solidFill>
                  <a:srgbClr val="272CC7"/>
                </a:solidFill>
                <a:latin typeface="Century Gothic" panose="020B0502020202020204" pitchFamily="34" charset="0"/>
                <a:ea typeface="Yu Gothic UI" panose="020B0500000000000000" pitchFamily="34" charset="-128"/>
                <a:cs typeface="Tahoma" panose="020B0604030504040204" pitchFamily="34" charset="0"/>
              </a:rPr>
              <a:t> </a:t>
            </a:r>
            <a:r>
              <a:rPr lang="en-US" sz="2400" dirty="0">
                <a:solidFill>
                  <a:srgbClr val="1B7B99"/>
                </a:solidFill>
                <a:latin typeface="Century Gothic" panose="020B0502020202020204" pitchFamily="34" charset="0"/>
                <a:ea typeface="Yu Gothic UI" panose="020B0500000000000000" pitchFamily="34" charset="-128"/>
                <a:cs typeface="Tahoma" panose="020B0604030504040204" pitchFamily="34" charset="0"/>
              </a:rPr>
              <a:t>FINAL EVENT OF THE JEAN MONNET CHAIR SAMPLEU</a:t>
            </a:r>
            <a:endParaRPr lang="it-IT" sz="2400" dirty="0"/>
          </a:p>
        </p:txBody>
      </p:sp>
    </p:spTree>
    <p:extLst>
      <p:ext uri="{BB962C8B-B14F-4D97-AF65-F5344CB8AC3E}">
        <p14:creationId xmlns:p14="http://schemas.microsoft.com/office/powerpoint/2010/main" val="1400267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12" name="Titolo 1"/>
          <p:cNvSpPr>
            <a:spLocks noGrp="1"/>
          </p:cNvSpPr>
          <p:nvPr>
            <p:ph type="title"/>
          </p:nvPr>
        </p:nvSpPr>
        <p:spPr>
          <a:xfrm>
            <a:off x="627797" y="190500"/>
            <a:ext cx="7906603" cy="1527175"/>
          </a:xfrm>
        </p:spPr>
        <p:txBody>
          <a:bodyPr/>
          <a:lstStyle/>
          <a:p>
            <a:r>
              <a:rPr lang="en-US" sz="2800" b="1" dirty="0" smtClean="0">
                <a:latin typeface="Calibri" panose="020F0502020204030204" pitchFamily="34" charset="0"/>
                <a:cs typeface="Calibri" panose="020F0502020204030204" pitchFamily="34" charset="0"/>
              </a:rPr>
              <a:t>Problems in computing variances</a:t>
            </a:r>
            <a:endParaRPr lang="en-US" sz="2800" b="1" dirty="0">
              <a:latin typeface="Calibri" panose="020F0502020204030204" pitchFamily="34" charset="0"/>
              <a:cs typeface="Calibri" panose="020F0502020204030204" pitchFamily="34" charset="0"/>
            </a:endParaRPr>
          </a:p>
        </p:txBody>
      </p:sp>
      <p:sp>
        <p:nvSpPr>
          <p:cNvPr id="13" name="Segnaposto contenuto 2"/>
          <p:cNvSpPr>
            <a:spLocks noGrp="1"/>
          </p:cNvSpPr>
          <p:nvPr>
            <p:ph idx="1"/>
          </p:nvPr>
        </p:nvSpPr>
        <p:spPr>
          <a:xfrm>
            <a:off x="468313" y="1618397"/>
            <a:ext cx="11104988" cy="4114800"/>
          </a:xfrm>
        </p:spPr>
        <p:txBody>
          <a:bodyPr>
            <a:normAutofit/>
          </a:bodyPr>
          <a:lstStyle/>
          <a:p>
            <a:r>
              <a:rPr lang="it-IT" sz="2000" u="sng" dirty="0">
                <a:latin typeface="Calibri" panose="020F0502020204030204" pitchFamily="34" charset="0"/>
                <a:cs typeface="Calibri" panose="020F0502020204030204" pitchFamily="34" charset="0"/>
              </a:rPr>
              <a:t>Sample </a:t>
            </a:r>
            <a:r>
              <a:rPr lang="en-US" sz="2000" u="sng" dirty="0" smtClean="0">
                <a:latin typeface="Calibri" panose="020F0502020204030204" pitchFamily="34" charset="0"/>
                <a:cs typeface="Calibri" panose="020F0502020204030204" pitchFamily="34" charset="0"/>
              </a:rPr>
              <a:t>structure</a:t>
            </a:r>
            <a:r>
              <a:rPr lang="it-IT" sz="2000" u="sng" dirty="0" smtClean="0">
                <a:latin typeface="Calibri" panose="020F0502020204030204" pitchFamily="34" charset="0"/>
                <a:cs typeface="Calibri" panose="020F0502020204030204" pitchFamily="34" charset="0"/>
              </a:rPr>
              <a:t> </a:t>
            </a:r>
            <a:r>
              <a:rPr lang="en-US" sz="2000" u="sng" dirty="0" smtClean="0">
                <a:latin typeface="Calibri" panose="020F0502020204030204" pitchFamily="34" charset="0"/>
                <a:cs typeface="Calibri" panose="020F0502020204030204" pitchFamily="34" charset="0"/>
              </a:rPr>
              <a:t>availability</a:t>
            </a:r>
            <a:r>
              <a:rPr lang="it-IT" sz="2000" u="sng" dirty="0" smtClean="0">
                <a:latin typeface="Calibri" panose="020F0502020204030204" pitchFamily="34" charset="0"/>
                <a:cs typeface="Calibri" panose="020F0502020204030204" pitchFamily="34" charset="0"/>
              </a:rPr>
              <a:t> </a:t>
            </a:r>
            <a:r>
              <a:rPr lang="it-IT" sz="2000" dirty="0">
                <a:latin typeface="Calibri" panose="020F0502020204030204" pitchFamily="34" charset="0"/>
                <a:cs typeface="Calibri" panose="020F0502020204030204" pitchFamily="34" charset="0"/>
              </a:rPr>
              <a:t>(</a:t>
            </a:r>
            <a:r>
              <a:rPr lang="it-IT" sz="2000" i="1" dirty="0">
                <a:latin typeface="Calibri" panose="020F0502020204030204" pitchFamily="34" charset="0"/>
                <a:cs typeface="Calibri" panose="020F0502020204030204" pitchFamily="34" charset="0"/>
              </a:rPr>
              <a:t>Strata, PSU, </a:t>
            </a:r>
            <a:r>
              <a:rPr lang="en-US" sz="2000" i="1" dirty="0" smtClean="0">
                <a:latin typeface="Calibri" panose="020F0502020204030204" pitchFamily="34" charset="0"/>
                <a:cs typeface="Calibri" panose="020F0502020204030204" pitchFamily="34" charset="0"/>
              </a:rPr>
              <a:t>detailed description of sampling</a:t>
            </a:r>
            <a:r>
              <a:rPr lang="it-IT" sz="2000" dirty="0" smtClean="0">
                <a:latin typeface="Calibri" panose="020F0502020204030204" pitchFamily="34" charset="0"/>
                <a:cs typeface="Calibri" panose="020F0502020204030204" pitchFamily="34" charset="0"/>
              </a:rPr>
              <a:t>)</a:t>
            </a:r>
            <a:endParaRPr lang="it-IT" sz="2000" dirty="0">
              <a:latin typeface="Calibri" panose="020F0502020204030204" pitchFamily="34" charset="0"/>
              <a:cs typeface="Calibri" panose="020F0502020204030204" pitchFamily="34" charset="0"/>
            </a:endParaRPr>
          </a:p>
          <a:p>
            <a:pPr lvl="2">
              <a:buFont typeface="Wingdings" panose="05000000000000000000" pitchFamily="2" charset="2"/>
              <a:buChar char="ð"/>
            </a:pPr>
            <a:r>
              <a:rPr lang="it-IT" dirty="0">
                <a:latin typeface="Calibri" panose="020F0502020204030204" pitchFamily="34" charset="0"/>
                <a:cs typeface="Calibri" panose="020F0502020204030204" pitchFamily="34" charset="0"/>
              </a:rPr>
              <a:t>  </a:t>
            </a:r>
            <a:r>
              <a:rPr lang="it-IT" dirty="0" smtClean="0">
                <a:latin typeface="Calibri" panose="020F0502020204030204" pitchFamily="34" charset="0"/>
                <a:cs typeface="Calibri" panose="020F0502020204030204" pitchFamily="34" charset="0"/>
              </a:rPr>
              <a:t> </a:t>
            </a:r>
            <a:r>
              <a:rPr lang="it-IT" i="1" dirty="0" smtClean="0">
                <a:latin typeface="Calibri" panose="020F0502020204030204" pitchFamily="34" charset="0"/>
                <a:cs typeface="Calibri" panose="020F0502020204030204" pitchFamily="34" charset="0"/>
              </a:rPr>
              <a:t>Alternative procedure</a:t>
            </a:r>
          </a:p>
          <a:p>
            <a:pPr marL="0" indent="0">
              <a:buNone/>
            </a:pPr>
            <a:endParaRPr lang="en-US" sz="2000" i="1" dirty="0" smtClean="0">
              <a:latin typeface="Calibri" panose="020F0502020204030204" pitchFamily="34" charset="0"/>
              <a:cs typeface="Calibri" panose="020F0502020204030204" pitchFamily="34" charset="0"/>
            </a:endParaRPr>
          </a:p>
          <a:p>
            <a:r>
              <a:rPr lang="en-US" sz="2000" u="sng" dirty="0" smtClean="0">
                <a:latin typeface="Calibri" panose="020F0502020204030204" pitchFamily="34" charset="0"/>
                <a:cs typeface="Calibri" panose="020F0502020204030204" pitchFamily="34" charset="0"/>
              </a:rPr>
              <a:t>Sample size</a:t>
            </a:r>
          </a:p>
          <a:p>
            <a:pPr marL="0" indent="0">
              <a:buNone/>
            </a:pPr>
            <a:r>
              <a:rPr lang="it-IT" sz="2000" dirty="0" smtClean="0">
                <a:latin typeface="Calibri" panose="020F0502020204030204" pitchFamily="34" charset="0"/>
                <a:cs typeface="Calibri" panose="020F0502020204030204" pitchFamily="34" charset="0"/>
              </a:rPr>
              <a:t>Too </a:t>
            </a:r>
            <a:r>
              <a:rPr lang="it-IT" sz="2000" dirty="0">
                <a:latin typeface="Calibri" panose="020F0502020204030204" pitchFamily="34" charset="0"/>
                <a:cs typeface="Calibri" panose="020F0502020204030204" pitchFamily="34" charset="0"/>
              </a:rPr>
              <a:t>small </a:t>
            </a:r>
            <a:r>
              <a:rPr lang="en-US" sz="2000" dirty="0" smtClean="0">
                <a:latin typeface="Calibri" panose="020F0502020204030204" pitchFamily="34" charset="0"/>
                <a:cs typeface="Calibri" panose="020F0502020204030204" pitchFamily="34" charset="0"/>
              </a:rPr>
              <a:t>at regional level </a:t>
            </a:r>
            <a:r>
              <a:rPr lang="en-US" sz="2000" dirty="0" smtClean="0">
                <a:latin typeface="Calibri" panose="020F0502020204030204" pitchFamily="34" charset="0"/>
                <a:cs typeface="Calibri" panose="020F0502020204030204" pitchFamily="34" charset="0"/>
                <a:sym typeface="Wingdings" panose="05000000000000000000" pitchFamily="2" charset="2"/>
              </a:rPr>
              <a:t></a:t>
            </a:r>
            <a:r>
              <a:rPr lang="en-US" sz="2000" dirty="0" smtClean="0">
                <a:latin typeface="Calibri" panose="020F0502020204030204" pitchFamily="34" charset="0"/>
                <a:cs typeface="Calibri" panose="020F0502020204030204" pitchFamily="34" charset="0"/>
              </a:rPr>
              <a:t> Estimates with large variability</a:t>
            </a:r>
          </a:p>
          <a:p>
            <a:pPr lvl="2">
              <a:buFont typeface="Wingdings" panose="05000000000000000000" pitchFamily="2" charset="2"/>
              <a:buChar char="ð"/>
            </a:pPr>
            <a:r>
              <a:rPr lang="en-US" i="1" dirty="0" smtClean="0">
                <a:latin typeface="Calibri" panose="020F0502020204030204" pitchFamily="34" charset="0"/>
                <a:cs typeface="Calibri" panose="020F0502020204030204" pitchFamily="34" charset="0"/>
              </a:rPr>
              <a:t>Small Area procedures</a:t>
            </a:r>
          </a:p>
          <a:p>
            <a:pPr marL="914400" lvl="2" indent="0">
              <a:buNone/>
            </a:pPr>
            <a:r>
              <a:rPr lang="en-US" sz="2000" i="1" dirty="0" smtClean="0">
                <a:latin typeface="Calibri" panose="020F0502020204030204" pitchFamily="34" charset="0"/>
                <a:cs typeface="Calibri" panose="020F0502020204030204" pitchFamily="34" charset="0"/>
              </a:rPr>
              <a:t>	Cumulation </a:t>
            </a:r>
            <a:r>
              <a:rPr lang="en-US" sz="2000" i="1" dirty="0" smtClean="0">
                <a:latin typeface="Calibri" panose="020F0502020204030204" pitchFamily="34" charset="0"/>
                <a:cs typeface="Calibri" panose="020F0502020204030204" pitchFamily="34" charset="0"/>
                <a:sym typeface="Wingdings" panose="05000000000000000000" pitchFamily="2" charset="2"/>
              </a:rPr>
              <a:t> Internal validation</a:t>
            </a:r>
            <a:endParaRPr lang="en-US" sz="2000" i="1" dirty="0" smtClean="0">
              <a:latin typeface="Calibri" panose="020F0502020204030204" pitchFamily="34" charset="0"/>
              <a:cs typeface="Calibri" panose="020F0502020204030204" pitchFamily="34" charset="0"/>
            </a:endParaRPr>
          </a:p>
          <a:p>
            <a:pPr marL="914400" lvl="2" indent="0">
              <a:buNone/>
            </a:pPr>
            <a:r>
              <a:rPr lang="en-US" sz="2000" i="1" dirty="0" smtClean="0">
                <a:latin typeface="Calibri" panose="020F0502020204030204" pitchFamily="34" charset="0"/>
                <a:cs typeface="Calibri" panose="020F0502020204030204" pitchFamily="34" charset="0"/>
              </a:rPr>
              <a:t>	SAE </a:t>
            </a:r>
            <a:r>
              <a:rPr lang="en-US" sz="2000" i="1" dirty="0" smtClean="0">
                <a:latin typeface="Calibri" panose="020F0502020204030204" pitchFamily="34" charset="0"/>
                <a:cs typeface="Calibri" panose="020F0502020204030204" pitchFamily="34" charset="0"/>
                <a:sym typeface="Wingdings" panose="05000000000000000000" pitchFamily="2" charset="2"/>
              </a:rPr>
              <a:t> External validation</a:t>
            </a:r>
            <a:endParaRPr lang="en-US" sz="2000" i="1" dirty="0" smtClean="0">
              <a:latin typeface="Calibri" panose="020F0502020204030204" pitchFamily="34" charset="0"/>
              <a:cs typeface="Calibri" panose="020F0502020204030204" pitchFamily="34" charset="0"/>
            </a:endParaRPr>
          </a:p>
          <a:p>
            <a:pPr lvl="2">
              <a:buFont typeface="Wingdings" panose="05000000000000000000" pitchFamily="2" charset="2"/>
              <a:buChar char="ð"/>
            </a:pPr>
            <a:r>
              <a:rPr lang="en-US" i="1" dirty="0" smtClean="0">
                <a:latin typeface="Calibri" panose="020F0502020204030204" pitchFamily="34" charset="0"/>
                <a:cs typeface="Calibri" panose="020F0502020204030204" pitchFamily="34" charset="0"/>
              </a:rPr>
              <a:t>Use of fuzzy measures of poverty</a:t>
            </a:r>
          </a:p>
          <a:p>
            <a:pPr marL="0" indent="0">
              <a:buNone/>
            </a:pPr>
            <a:endParaRPr lang="it-IT"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83138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10" name="CasellaDiTesto 9"/>
          <p:cNvSpPr txBox="1"/>
          <p:nvPr/>
        </p:nvSpPr>
        <p:spPr>
          <a:xfrm>
            <a:off x="2916209" y="2647702"/>
            <a:ext cx="5760640" cy="523220"/>
          </a:xfrm>
          <a:prstGeom prst="rect">
            <a:avLst/>
          </a:prstGeom>
          <a:noFill/>
        </p:spPr>
        <p:txBody>
          <a:bodyPr wrap="square" rtlCol="0">
            <a:spAutoFit/>
          </a:bodyPr>
          <a:lstStyle/>
          <a:p>
            <a:pPr algn="ctr"/>
            <a:r>
              <a:rPr lang="en-US" sz="2800" dirty="0" smtClean="0">
                <a:latin typeface="Calibri" panose="020F0502020204030204" pitchFamily="34" charset="0"/>
                <a:cs typeface="Calibri" panose="020F0502020204030204" pitchFamily="34" charset="0"/>
              </a:rPr>
              <a:t>Thank you for your attention!</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6608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Rectangle 7"/>
          <p:cNvSpPr txBox="1">
            <a:spLocks noChangeArrowheads="1"/>
          </p:cNvSpPr>
          <p:nvPr/>
        </p:nvSpPr>
        <p:spPr>
          <a:xfrm>
            <a:off x="1887249" y="4598266"/>
            <a:ext cx="7843456" cy="10080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CC3300"/>
                </a:solidFill>
                <a:miter lim="800000"/>
                <a:headEnd/>
                <a:tailEnd/>
              </a14:hiddenLine>
            </a:ext>
          </a:extLst>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80000"/>
              </a:lnSpc>
              <a:buClr>
                <a:srgbClr val="800000"/>
              </a:buClr>
              <a:buSzPct val="80000"/>
              <a:buFont typeface="Wingdings 3" panose="05040102010807070707" pitchFamily="18" charset="2"/>
              <a:buNone/>
            </a:pPr>
            <a:r>
              <a:rPr lang="en-GB" altLang="it-IT" sz="2400" dirty="0" smtClean="0">
                <a:latin typeface="Calibri" panose="020F0502020204030204" pitchFamily="34" charset="0"/>
                <a:cs typeface="Calibri" panose="020F0502020204030204" pitchFamily="34" charset="0"/>
              </a:rPr>
              <a:t>Francesca </a:t>
            </a:r>
            <a:r>
              <a:rPr lang="en-GB" altLang="it-IT" sz="2400" dirty="0" err="1" smtClean="0">
                <a:latin typeface="Calibri" panose="020F0502020204030204" pitchFamily="34" charset="0"/>
                <a:cs typeface="Calibri" panose="020F0502020204030204" pitchFamily="34" charset="0"/>
              </a:rPr>
              <a:t>Gagliardi</a:t>
            </a:r>
            <a:endParaRPr lang="en-GB" altLang="it-IT" sz="2400" dirty="0" smtClean="0">
              <a:latin typeface="Calibri" panose="020F0502020204030204" pitchFamily="34" charset="0"/>
              <a:cs typeface="Calibri" panose="020F0502020204030204" pitchFamily="34" charset="0"/>
            </a:endParaRPr>
          </a:p>
          <a:p>
            <a:pPr algn="ctr">
              <a:lnSpc>
                <a:spcPct val="80000"/>
              </a:lnSpc>
              <a:buClr>
                <a:srgbClr val="800000"/>
              </a:buClr>
              <a:buSzPct val="80000"/>
              <a:buFont typeface="Wingdings 3" panose="05040102010807070707" pitchFamily="18" charset="2"/>
              <a:buNone/>
            </a:pPr>
            <a:endParaRPr lang="en-GB" altLang="it-IT" sz="2000" dirty="0" smtClean="0">
              <a:latin typeface="Calibri" panose="020F0502020204030204" pitchFamily="34" charset="0"/>
              <a:cs typeface="Calibri" panose="020F0502020204030204" pitchFamily="34" charset="0"/>
            </a:endParaRPr>
          </a:p>
          <a:p>
            <a:pPr algn="ctr">
              <a:lnSpc>
                <a:spcPct val="80000"/>
              </a:lnSpc>
              <a:buClr>
                <a:srgbClr val="800000"/>
              </a:buClr>
              <a:buSzPct val="80000"/>
              <a:buFont typeface="Wingdings 3" panose="05040102010807070707" pitchFamily="18" charset="2"/>
              <a:buNone/>
            </a:pPr>
            <a:r>
              <a:rPr lang="en-GB" altLang="it-IT" sz="1600" dirty="0" smtClean="0">
                <a:latin typeface="Calibri" panose="020F0502020204030204" pitchFamily="34" charset="0"/>
                <a:cs typeface="Calibri" panose="020F0502020204030204" pitchFamily="34" charset="0"/>
              </a:rPr>
              <a:t>Pisa, May the 9</a:t>
            </a:r>
            <a:r>
              <a:rPr lang="en-GB" altLang="it-IT" sz="1600" baseline="30000" dirty="0" smtClean="0">
                <a:latin typeface="Calibri" panose="020F0502020204030204" pitchFamily="34" charset="0"/>
                <a:cs typeface="Calibri" panose="020F0502020204030204" pitchFamily="34" charset="0"/>
              </a:rPr>
              <a:t>th</a:t>
            </a:r>
            <a:r>
              <a:rPr lang="en-GB" altLang="it-IT" sz="1600" dirty="0" smtClean="0">
                <a:latin typeface="Calibri" panose="020F0502020204030204" pitchFamily="34" charset="0"/>
                <a:cs typeface="Calibri" panose="020F0502020204030204" pitchFamily="34" charset="0"/>
              </a:rPr>
              <a:t> 2018</a:t>
            </a:r>
          </a:p>
          <a:p>
            <a:pPr algn="ctr">
              <a:lnSpc>
                <a:spcPct val="80000"/>
              </a:lnSpc>
            </a:pPr>
            <a:endParaRPr lang="en-GB" altLang="it-IT" sz="1200" dirty="0">
              <a:solidFill>
                <a:srgbClr val="CC3300"/>
              </a:solidFill>
              <a:latin typeface="Calibri" panose="020F0502020204030204" pitchFamily="34" charset="0"/>
              <a:cs typeface="Calibri" panose="020F0502020204030204" pitchFamily="34" charset="0"/>
            </a:endParaRPr>
          </a:p>
        </p:txBody>
      </p:sp>
      <p:sp>
        <p:nvSpPr>
          <p:cNvPr id="9" name="Rectangle 9"/>
          <p:cNvSpPr txBox="1">
            <a:spLocks noChangeArrowheads="1"/>
          </p:cNvSpPr>
          <p:nvPr/>
        </p:nvSpPr>
        <p:spPr>
          <a:xfrm>
            <a:off x="1887249" y="755230"/>
            <a:ext cx="8130599" cy="1752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it-IT" sz="4000" dirty="0" smtClean="0">
                <a:latin typeface="Calibri" panose="020F0502020204030204" pitchFamily="34" charset="0"/>
                <a:cs typeface="Calibri" panose="020F0502020204030204" pitchFamily="34" charset="0"/>
              </a:rPr>
              <a:t>Measuring accuracy of poverty measures at small area level</a:t>
            </a:r>
            <a:endParaRPr lang="en-GB" altLang="it-IT" sz="4000" dirty="0">
              <a:latin typeface="Calibri" panose="020F0502020204030204" pitchFamily="34" charset="0"/>
              <a:cs typeface="Calibri" panose="020F0502020204030204" pitchFamily="34" charset="0"/>
            </a:endParaRPr>
          </a:p>
        </p:txBody>
      </p:sp>
      <p:sp>
        <p:nvSpPr>
          <p:cNvPr id="10" name="Text Box 11"/>
          <p:cNvSpPr txBox="1">
            <a:spLocks noChangeArrowheads="1"/>
          </p:cNvSpPr>
          <p:nvPr/>
        </p:nvSpPr>
        <p:spPr bwMode="auto">
          <a:xfrm>
            <a:off x="1887249" y="3045258"/>
            <a:ext cx="813059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it-IT" sz="2400" b="1" dirty="0" smtClean="0">
                <a:solidFill>
                  <a:srgbClr val="990000"/>
                </a:solidFill>
                <a:latin typeface="Calibri" panose="020F0502020204030204" pitchFamily="34" charset="0"/>
                <a:cs typeface="Calibri" panose="020F0502020204030204" pitchFamily="34" charset="0"/>
              </a:rPr>
              <a:t>Table 4. Statistical quality of small area estimates – internal and external validation of the estimates?</a:t>
            </a:r>
            <a:endParaRPr lang="en-GB" altLang="it-IT" sz="2400" b="1" dirty="0">
              <a:solidFill>
                <a:srgbClr val="99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27749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Rectangle 5"/>
          <p:cNvSpPr txBox="1">
            <a:spLocks noChangeArrowheads="1"/>
          </p:cNvSpPr>
          <p:nvPr/>
        </p:nvSpPr>
        <p:spPr>
          <a:xfrm>
            <a:off x="586854" y="1645667"/>
            <a:ext cx="10549719" cy="48076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latin typeface="Calibri" panose="020F0502020204030204" pitchFamily="34" charset="0"/>
                <a:cs typeface="Calibri" panose="020F0502020204030204" pitchFamily="34" charset="0"/>
              </a:rPr>
              <a:t>Data are subject to errors from diverse sources, information on sampling errors is of crucial importance in proper interpretation of the survey results</a:t>
            </a:r>
          </a:p>
          <a:p>
            <a:pPr marL="0" indent="0">
              <a:buNone/>
            </a:pPr>
            <a:endParaRPr lang="en-US" sz="2000" dirty="0" smtClean="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Sampling error is only one component of the total error in survey estimates</a:t>
            </a:r>
          </a:p>
          <a:p>
            <a:endParaRPr lang="en-US" sz="2000" dirty="0" smtClean="0">
              <a:latin typeface="Calibri" panose="020F0502020204030204" pitchFamily="34" charset="0"/>
              <a:cs typeface="Calibri" panose="020F0502020204030204" pitchFamily="34" charset="0"/>
            </a:endParaRPr>
          </a:p>
          <a:p>
            <a:pPr marL="457200" indent="-457200">
              <a:buFontTx/>
              <a:buNone/>
            </a:pPr>
            <a:r>
              <a:rPr lang="en-US" sz="2000" dirty="0" smtClean="0">
                <a:latin typeface="Calibri" panose="020F0502020204030204" pitchFamily="34" charset="0"/>
                <a:cs typeface="Calibri" panose="020F0502020204030204" pitchFamily="34" charset="0"/>
              </a:rPr>
              <a:t>	It is the lower (and more easily estimated) bound of the total </a:t>
            </a:r>
            <a:r>
              <a:rPr lang="en-US" sz="2000" dirty="0" smtClean="0">
                <a:latin typeface="Calibri" panose="020F0502020204030204" pitchFamily="34" charset="0"/>
                <a:cs typeface="Calibri" panose="020F0502020204030204" pitchFamily="34" charset="0"/>
              </a:rPr>
              <a:t>error</a:t>
            </a:r>
            <a:endParaRPr lang="en-US" sz="2000" dirty="0" smtClean="0">
              <a:latin typeface="Calibri" panose="020F0502020204030204" pitchFamily="34" charset="0"/>
              <a:cs typeface="Calibri" panose="020F0502020204030204" pitchFamily="34" charset="0"/>
            </a:endParaRPr>
          </a:p>
          <a:p>
            <a:pPr marL="457200" indent="-457200">
              <a:buFontTx/>
              <a:buNone/>
            </a:pPr>
            <a:endParaRPr lang="en-US" sz="2000" dirty="0" smtClean="0">
              <a:latin typeface="Calibri" panose="020F0502020204030204" pitchFamily="34" charset="0"/>
              <a:cs typeface="Calibri" panose="020F0502020204030204" pitchFamily="34" charset="0"/>
            </a:endParaRPr>
          </a:p>
          <a:p>
            <a:pPr marL="457200" indent="-457200">
              <a:buFontTx/>
              <a:buNone/>
            </a:pPr>
            <a:r>
              <a:rPr lang="en-US" sz="2000" dirty="0" smtClean="0">
                <a:latin typeface="Calibri" panose="020F0502020204030204" pitchFamily="34" charset="0"/>
                <a:cs typeface="Calibri" panose="020F0502020204030204" pitchFamily="34" charset="0"/>
              </a:rPr>
              <a:t> 	A survey will be useless if this component alone becomes too large for the survey results </a:t>
            </a:r>
            <a:endParaRPr lang="it-IT" altLang="it-IT" sz="2000" b="1" dirty="0">
              <a:latin typeface="Calibri" panose="020F0502020204030204" pitchFamily="34" charset="0"/>
              <a:cs typeface="Calibri" panose="020F0502020204030204" pitchFamily="34" charset="0"/>
            </a:endParaRPr>
          </a:p>
        </p:txBody>
      </p:sp>
      <p:sp>
        <p:nvSpPr>
          <p:cNvPr id="9" name="Rectangle 13"/>
          <p:cNvSpPr>
            <a:spLocks noGrp="1" noChangeArrowheads="1"/>
          </p:cNvSpPr>
          <p:nvPr>
            <p:ph type="title"/>
          </p:nvPr>
        </p:nvSpPr>
        <p:spPr>
          <a:xfrm>
            <a:off x="777922" y="118492"/>
            <a:ext cx="10522424" cy="1527175"/>
          </a:xfrm>
        </p:spPr>
        <p:txBody>
          <a:bodyPr/>
          <a:lstStyle/>
          <a:p>
            <a:r>
              <a:rPr lang="en-US" sz="2800" b="1" dirty="0">
                <a:latin typeface="Calibri" panose="020F0502020204030204" pitchFamily="34" charset="0"/>
                <a:cs typeface="Calibri" panose="020F0502020204030204" pitchFamily="34" charset="0"/>
              </a:rPr>
              <a:t>Importance of information on sampling </a:t>
            </a:r>
            <a:r>
              <a:rPr lang="en-US" sz="2800" b="1" dirty="0" smtClean="0">
                <a:latin typeface="Calibri" panose="020F0502020204030204" pitchFamily="34" charset="0"/>
                <a:cs typeface="Calibri" panose="020F0502020204030204" pitchFamily="34" charset="0"/>
              </a:rPr>
              <a:t>errors - 1</a:t>
            </a:r>
            <a:endParaRPr lang="it-IT" altLang="it-IT" sz="2800" dirty="0">
              <a:latin typeface="Calibri" panose="020F0502020204030204" pitchFamily="34" charset="0"/>
              <a:cs typeface="Calibri" panose="020F0502020204030204" pitchFamily="34" charset="0"/>
            </a:endParaRPr>
          </a:p>
        </p:txBody>
      </p:sp>
      <p:sp>
        <p:nvSpPr>
          <p:cNvPr id="10" name="Freccia in giù 9"/>
          <p:cNvSpPr/>
          <p:nvPr/>
        </p:nvSpPr>
        <p:spPr bwMode="auto">
          <a:xfrm>
            <a:off x="4733702" y="3080620"/>
            <a:ext cx="288032" cy="432048"/>
          </a:xfrm>
          <a:prstGeom prst="downArrow">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p:txBody>
      </p:sp>
      <p:sp>
        <p:nvSpPr>
          <p:cNvPr id="11" name="Freccia in giù 10"/>
          <p:cNvSpPr/>
          <p:nvPr/>
        </p:nvSpPr>
        <p:spPr bwMode="auto">
          <a:xfrm>
            <a:off x="4739169" y="3966071"/>
            <a:ext cx="288032" cy="432048"/>
          </a:xfrm>
          <a:prstGeom prst="downArrow">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81272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395535" y="190500"/>
            <a:ext cx="11109527" cy="1527175"/>
          </a:xfrm>
        </p:spPr>
        <p:txBody>
          <a:bodyPr/>
          <a:lstStyle/>
          <a:p>
            <a:r>
              <a:rPr lang="en-US" sz="2800" b="1" dirty="0">
                <a:latin typeface="Calibri" panose="020F0502020204030204" pitchFamily="34" charset="0"/>
                <a:cs typeface="Calibri" panose="020F0502020204030204" pitchFamily="34" charset="0"/>
              </a:rPr>
              <a:t>Importance of information on sampling </a:t>
            </a:r>
            <a:r>
              <a:rPr lang="en-US" sz="2800" b="1" dirty="0" smtClean="0">
                <a:latin typeface="Calibri" panose="020F0502020204030204" pitchFamily="34" charset="0"/>
                <a:cs typeface="Calibri" panose="020F0502020204030204" pitchFamily="34" charset="0"/>
              </a:rPr>
              <a:t>errors - 2</a:t>
            </a:r>
            <a:endParaRPr lang="it-IT" sz="2800" dirty="0">
              <a:latin typeface="Calibri" panose="020F0502020204030204" pitchFamily="34" charset="0"/>
              <a:cs typeface="Calibri" panose="020F0502020204030204" pitchFamily="34" charset="0"/>
            </a:endParaRPr>
          </a:p>
        </p:txBody>
      </p:sp>
      <p:sp>
        <p:nvSpPr>
          <p:cNvPr id="9" name="Segnaposto contenuto 2"/>
          <p:cNvSpPr>
            <a:spLocks noGrp="1"/>
          </p:cNvSpPr>
          <p:nvPr>
            <p:ph idx="1"/>
          </p:nvPr>
        </p:nvSpPr>
        <p:spPr>
          <a:xfrm>
            <a:off x="522978" y="1512310"/>
            <a:ext cx="11109526" cy="4114800"/>
          </a:xfrm>
        </p:spPr>
        <p:txBody>
          <a:bodyPr/>
          <a:lstStyle/>
          <a:p>
            <a:r>
              <a:rPr lang="en-US" sz="2000" dirty="0" smtClean="0">
                <a:latin typeface="Calibri" panose="020F0502020204030204" pitchFamily="34" charset="0"/>
                <a:cs typeface="Calibri" panose="020F0502020204030204" pitchFamily="34" charset="0"/>
              </a:rPr>
              <a:t>The </a:t>
            </a:r>
            <a:r>
              <a:rPr lang="en-US" sz="2000" dirty="0">
                <a:latin typeface="Calibri" panose="020F0502020204030204" pitchFamily="34" charset="0"/>
                <a:cs typeface="Calibri" panose="020F0502020204030204" pitchFamily="34" charset="0"/>
              </a:rPr>
              <a:t>relative magnitude of sampling error </a:t>
            </a:r>
            <a:r>
              <a:rPr lang="en-US" sz="2000" dirty="0" smtClean="0">
                <a:latin typeface="Calibri" panose="020F0502020204030204" pitchFamily="34" charset="0"/>
                <a:cs typeface="Calibri" panose="020F0502020204030204" pitchFamily="34" charset="0"/>
              </a:rPr>
              <a:t>increases </a:t>
            </a:r>
            <a:r>
              <a:rPr lang="en-US" sz="2000" dirty="0">
                <a:latin typeface="Calibri" panose="020F0502020204030204" pitchFamily="34" charset="0"/>
                <a:cs typeface="Calibri" panose="020F0502020204030204" pitchFamily="34" charset="0"/>
              </a:rPr>
              <a:t>as we move from estimates for the total population to estimates for individual subgroups </a:t>
            </a:r>
            <a:r>
              <a:rPr lang="en-US" sz="2000" dirty="0" smtClean="0">
                <a:latin typeface="Calibri" panose="020F0502020204030204" pitchFamily="34" charset="0"/>
                <a:cs typeface="Calibri" panose="020F0502020204030204" pitchFamily="34" charset="0"/>
              </a:rPr>
              <a:t>(like small area) and </a:t>
            </a:r>
            <a:r>
              <a:rPr lang="en-US" sz="2000" dirty="0">
                <a:latin typeface="Calibri" panose="020F0502020204030204" pitchFamily="34" charset="0"/>
                <a:cs typeface="Calibri" panose="020F0502020204030204" pitchFamily="34" charset="0"/>
              </a:rPr>
              <a:t>comparison between subgroups. </a:t>
            </a:r>
            <a:endParaRPr lang="en-US" sz="2000" dirty="0" smtClean="0">
              <a:latin typeface="Calibri" panose="020F0502020204030204" pitchFamily="34" charset="0"/>
              <a:cs typeface="Calibri" panose="020F0502020204030204" pitchFamily="34" charset="0"/>
            </a:endParaRPr>
          </a:p>
          <a:p>
            <a:pPr marL="0" indent="0">
              <a:buNone/>
            </a:pPr>
            <a:endParaRPr lang="en-US" sz="2000" dirty="0" smtClean="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Information on the magnitude of sampling errors is </a:t>
            </a:r>
            <a:r>
              <a:rPr lang="en-US" sz="2000" dirty="0" smtClean="0">
                <a:latin typeface="Calibri" panose="020F0502020204030204" pitchFamily="34" charset="0"/>
                <a:cs typeface="Calibri" panose="020F0502020204030204" pitchFamily="34" charset="0"/>
              </a:rPr>
              <a:t>essential </a:t>
            </a:r>
            <a:r>
              <a:rPr lang="en-US" sz="2000" dirty="0">
                <a:latin typeface="Calibri" panose="020F0502020204030204" pitchFamily="34" charset="0"/>
                <a:cs typeface="Calibri" panose="020F0502020204030204" pitchFamily="34" charset="0"/>
              </a:rPr>
              <a:t>in deciding the degree of detail with which the survey data may be meaningfully tabulated and </a:t>
            </a:r>
            <a:r>
              <a:rPr lang="en-US" sz="2000" dirty="0" err="1">
                <a:latin typeface="Calibri" panose="020F0502020204030204" pitchFamily="34" charset="0"/>
                <a:cs typeface="Calibri" panose="020F0502020204030204" pitchFamily="34" charset="0"/>
              </a:rPr>
              <a:t>analysed</a:t>
            </a:r>
            <a:r>
              <a:rPr lang="en-US" sz="2000" dirty="0">
                <a:latin typeface="Calibri" panose="020F0502020204030204" pitchFamily="34" charset="0"/>
                <a:cs typeface="Calibri" panose="020F0502020204030204" pitchFamily="34" charset="0"/>
              </a:rPr>
              <a:t>. </a:t>
            </a:r>
            <a:endParaRPr lang="en-US" sz="2000" dirty="0" smtClean="0">
              <a:latin typeface="Calibri" panose="020F0502020204030204" pitchFamily="34" charset="0"/>
              <a:cs typeface="Calibri" panose="020F0502020204030204" pitchFamily="34" charset="0"/>
            </a:endParaRPr>
          </a:p>
          <a:p>
            <a:pPr marL="0" indent="0">
              <a:buNone/>
            </a:pPr>
            <a:endParaRPr lang="it-IT"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Various practical methods and computer software have been developed for computing sampling </a:t>
            </a:r>
            <a:r>
              <a:rPr lang="en-US" sz="2000" dirty="0" smtClean="0">
                <a:latin typeface="Calibri" panose="020F0502020204030204" pitchFamily="34" charset="0"/>
                <a:cs typeface="Calibri" panose="020F0502020204030204" pitchFamily="34" charset="0"/>
              </a:rPr>
              <a:t>errors</a:t>
            </a:r>
          </a:p>
          <a:p>
            <a:pPr marL="0" indent="0">
              <a:buNone/>
            </a:pPr>
            <a:endParaRPr lang="en-US" sz="2000" dirty="0" smtClean="0">
              <a:latin typeface="Calibri" panose="020F0502020204030204" pitchFamily="34" charset="0"/>
              <a:cs typeface="Calibri" panose="020F0502020204030204" pitchFamily="34" charset="0"/>
            </a:endParaRPr>
          </a:p>
          <a:p>
            <a:pPr marL="0" indent="0">
              <a:buNone/>
            </a:pPr>
            <a:r>
              <a:rPr lang="en-US" sz="2000" dirty="0" smtClean="0">
                <a:latin typeface="Calibri" panose="020F0502020204030204" pitchFamily="34" charset="0"/>
                <a:cs typeface="Calibri" panose="020F0502020204030204" pitchFamily="34" charset="0"/>
              </a:rPr>
              <a:t>     		No </a:t>
            </a:r>
            <a:r>
              <a:rPr lang="en-US" sz="2000" dirty="0">
                <a:latin typeface="Calibri" panose="020F0502020204030204" pitchFamily="34" charset="0"/>
                <a:cs typeface="Calibri" panose="020F0502020204030204" pitchFamily="34" charset="0"/>
              </a:rPr>
              <a:t>justification </a:t>
            </a:r>
            <a:r>
              <a:rPr lang="en-US" sz="2000" dirty="0" smtClean="0">
                <a:latin typeface="Calibri" panose="020F0502020204030204" pitchFamily="34" charset="0"/>
                <a:cs typeface="Calibri" panose="020F0502020204030204" pitchFamily="34" charset="0"/>
              </a:rPr>
              <a:t>for </a:t>
            </a:r>
            <a:r>
              <a:rPr lang="en-US" sz="2000" dirty="0">
                <a:latin typeface="Calibri" panose="020F0502020204030204" pitchFamily="34" charset="0"/>
                <a:cs typeface="Calibri" panose="020F0502020204030204" pitchFamily="34" charset="0"/>
              </a:rPr>
              <a:t>the continued failure </a:t>
            </a:r>
            <a:r>
              <a:rPr lang="en-US" sz="2000" dirty="0" smtClean="0">
                <a:latin typeface="Calibri" panose="020F0502020204030204" pitchFamily="34" charset="0"/>
                <a:cs typeface="Calibri" panose="020F0502020204030204" pitchFamily="34" charset="0"/>
              </a:rPr>
              <a:t>to include information on</a:t>
            </a:r>
          </a:p>
          <a:p>
            <a:pPr marL="0" indent="0">
              <a:buNone/>
            </a:pPr>
            <a:r>
              <a:rPr lang="en-US" sz="2000" dirty="0" smtClean="0">
                <a:latin typeface="Calibri" panose="020F0502020204030204" pitchFamily="34" charset="0"/>
                <a:cs typeface="Calibri" panose="020F0502020204030204" pitchFamily="34" charset="0"/>
              </a:rPr>
              <a:t>     		sampling </a:t>
            </a:r>
            <a:r>
              <a:rPr lang="en-US" sz="2000" dirty="0">
                <a:latin typeface="Calibri" panose="020F0502020204030204" pitchFamily="34" charset="0"/>
                <a:cs typeface="Calibri" panose="020F0502020204030204" pitchFamily="34" charset="0"/>
              </a:rPr>
              <a:t>errors in the presentation of </a:t>
            </a:r>
            <a:r>
              <a:rPr lang="en-US" sz="2000" dirty="0" smtClean="0">
                <a:latin typeface="Calibri" panose="020F0502020204030204" pitchFamily="34" charset="0"/>
                <a:cs typeface="Calibri" panose="020F0502020204030204" pitchFamily="34" charset="0"/>
              </a:rPr>
              <a:t>survey </a:t>
            </a:r>
            <a:r>
              <a:rPr lang="en-US" sz="2000" dirty="0">
                <a:latin typeface="Calibri" panose="020F0502020204030204" pitchFamily="34" charset="0"/>
                <a:cs typeface="Calibri" panose="020F0502020204030204" pitchFamily="34" charset="0"/>
              </a:rPr>
              <a:t>results.</a:t>
            </a:r>
            <a:endParaRPr lang="it-IT" sz="2000" dirty="0">
              <a:latin typeface="Calibri" panose="020F0502020204030204" pitchFamily="34" charset="0"/>
              <a:cs typeface="Calibri" panose="020F0502020204030204" pitchFamily="34" charset="0"/>
            </a:endParaRPr>
          </a:p>
          <a:p>
            <a:pPr marL="0" indent="0">
              <a:buNone/>
            </a:pPr>
            <a:endParaRPr lang="it-IT" sz="2000" dirty="0">
              <a:latin typeface="Calibri" panose="020F0502020204030204" pitchFamily="34" charset="0"/>
              <a:cs typeface="Calibri" panose="020F0502020204030204" pitchFamily="34" charset="0"/>
            </a:endParaRPr>
          </a:p>
        </p:txBody>
      </p:sp>
      <p:sp>
        <p:nvSpPr>
          <p:cNvPr id="10" name="Freccia in giù 9"/>
          <p:cNvSpPr/>
          <p:nvPr/>
        </p:nvSpPr>
        <p:spPr bwMode="auto">
          <a:xfrm>
            <a:off x="5105089" y="4004619"/>
            <a:ext cx="393163" cy="432048"/>
          </a:xfrm>
          <a:prstGeom prst="downArrow">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4283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395536" y="190500"/>
            <a:ext cx="11491664" cy="1527175"/>
          </a:xfrm>
        </p:spPr>
        <p:txBody>
          <a:bodyPr/>
          <a:lstStyle/>
          <a:p>
            <a:r>
              <a:rPr lang="en-US" sz="2800" b="1" dirty="0">
                <a:latin typeface="Calibri" panose="020F0502020204030204" pitchFamily="34" charset="0"/>
                <a:cs typeface="Calibri" panose="020F0502020204030204" pitchFamily="34" charset="0"/>
              </a:rPr>
              <a:t>P</a:t>
            </a:r>
            <a:r>
              <a:rPr lang="en-US" sz="2800" b="1" dirty="0" smtClean="0">
                <a:latin typeface="Calibri" panose="020F0502020204030204" pitchFamily="34" charset="0"/>
                <a:cs typeface="Calibri" panose="020F0502020204030204" pitchFamily="34" charset="0"/>
              </a:rPr>
              <a:t>rocedures for computing sampling errors: </a:t>
            </a:r>
            <a:r>
              <a:rPr lang="it-IT" sz="2800" dirty="0">
                <a:latin typeface="Calibri" panose="020F0502020204030204" pitchFamily="34" charset="0"/>
                <a:cs typeface="Calibri" panose="020F0502020204030204" pitchFamily="34" charset="0"/>
              </a:rPr>
              <a:t/>
            </a:r>
            <a:br>
              <a:rPr lang="it-IT" sz="2800" dirty="0">
                <a:latin typeface="Calibri" panose="020F0502020204030204" pitchFamily="34" charset="0"/>
                <a:cs typeface="Calibri" panose="020F0502020204030204" pitchFamily="34" charset="0"/>
              </a:rPr>
            </a:br>
            <a:endParaRPr lang="it-IT" sz="2800" dirty="0">
              <a:latin typeface="Calibri" panose="020F0502020204030204" pitchFamily="34" charset="0"/>
              <a:cs typeface="Calibri" panose="020F0502020204030204" pitchFamily="34" charset="0"/>
            </a:endParaRPr>
          </a:p>
        </p:txBody>
      </p:sp>
      <p:sp>
        <p:nvSpPr>
          <p:cNvPr id="9" name="Segnaposto contenuto 2"/>
          <p:cNvSpPr>
            <a:spLocks noGrp="1"/>
          </p:cNvSpPr>
          <p:nvPr>
            <p:ph idx="1"/>
          </p:nvPr>
        </p:nvSpPr>
        <p:spPr>
          <a:xfrm>
            <a:off x="395536" y="1360848"/>
            <a:ext cx="11491664" cy="4114800"/>
          </a:xfrm>
        </p:spPr>
        <p:txBody>
          <a:bodyPr>
            <a:normAutofit/>
          </a:bodyPr>
          <a:lstStyle/>
          <a:p>
            <a:pPr marL="0" indent="0">
              <a:spcAft>
                <a:spcPts val="600"/>
              </a:spcAft>
              <a:buNone/>
            </a:pPr>
            <a:r>
              <a:rPr lang="en-US" sz="2000" dirty="0" smtClean="0">
                <a:latin typeface="Calibri" panose="020F0502020204030204" pitchFamily="34" charset="0"/>
                <a:cs typeface="Calibri" panose="020F0502020204030204" pitchFamily="34" charset="0"/>
              </a:rPr>
              <a:t>(</a:t>
            </a:r>
            <a:r>
              <a:rPr lang="en-US" sz="2000" dirty="0">
                <a:latin typeface="Calibri" panose="020F0502020204030204" pitchFamily="34" charset="0"/>
                <a:cs typeface="Calibri" panose="020F0502020204030204" pitchFamily="34" charset="0"/>
              </a:rPr>
              <a:t>1) must take into account the actual, complex structure of the </a:t>
            </a:r>
            <a:r>
              <a:rPr lang="en-US" sz="2000" dirty="0" smtClean="0">
                <a:latin typeface="Calibri" panose="020F0502020204030204" pitchFamily="34" charset="0"/>
                <a:cs typeface="Calibri" panose="020F0502020204030204" pitchFamily="34" charset="0"/>
              </a:rPr>
              <a:t>design </a:t>
            </a:r>
            <a:endParaRPr lang="it-IT" sz="2000" dirty="0">
              <a:latin typeface="Calibri" panose="020F0502020204030204" pitchFamily="34" charset="0"/>
              <a:cs typeface="Calibri" panose="020F0502020204030204" pitchFamily="34" charset="0"/>
            </a:endParaRPr>
          </a:p>
          <a:p>
            <a:pPr marL="0" indent="0">
              <a:spcAft>
                <a:spcPts val="600"/>
              </a:spcAft>
              <a:buNone/>
            </a:pPr>
            <a:r>
              <a:rPr lang="en-US" sz="2000" dirty="0">
                <a:latin typeface="Calibri" panose="020F0502020204030204" pitchFamily="34" charset="0"/>
                <a:cs typeface="Calibri" panose="020F0502020204030204" pitchFamily="34" charset="0"/>
              </a:rPr>
              <a:t>(2) should be flexible enough to be applicable to diverse </a:t>
            </a:r>
            <a:r>
              <a:rPr lang="en-US" sz="2000" dirty="0" smtClean="0">
                <a:latin typeface="Calibri" panose="020F0502020204030204" pitchFamily="34" charset="0"/>
                <a:cs typeface="Calibri" panose="020F0502020204030204" pitchFamily="34" charset="0"/>
              </a:rPr>
              <a:t>designs</a:t>
            </a:r>
            <a:endParaRPr lang="it-IT" sz="2000" dirty="0">
              <a:latin typeface="Calibri" panose="020F0502020204030204" pitchFamily="34" charset="0"/>
              <a:cs typeface="Calibri" panose="020F0502020204030204" pitchFamily="34" charset="0"/>
            </a:endParaRPr>
          </a:p>
          <a:p>
            <a:pPr marL="0" indent="0">
              <a:spcAft>
                <a:spcPts val="600"/>
              </a:spcAft>
              <a:buNone/>
            </a:pPr>
            <a:r>
              <a:rPr lang="en-US" sz="2000" dirty="0">
                <a:latin typeface="Calibri" panose="020F0502020204030204" pitchFamily="34" charset="0"/>
                <a:cs typeface="Calibri" panose="020F0502020204030204" pitchFamily="34" charset="0"/>
              </a:rPr>
              <a:t>(3) should be suitable and convenient for large-scale application, and for producing results for diverse statistics and </a:t>
            </a:r>
            <a:r>
              <a:rPr lang="en-US" sz="2000" dirty="0" smtClean="0">
                <a:latin typeface="Calibri" panose="020F0502020204030204" pitchFamily="34" charset="0"/>
                <a:cs typeface="Calibri" panose="020F0502020204030204" pitchFamily="34" charset="0"/>
              </a:rPr>
              <a:t>subclasses</a:t>
            </a:r>
            <a:endParaRPr lang="it-IT" sz="2000" dirty="0">
              <a:latin typeface="Calibri" panose="020F0502020204030204" pitchFamily="34" charset="0"/>
              <a:cs typeface="Calibri" panose="020F0502020204030204" pitchFamily="34" charset="0"/>
            </a:endParaRPr>
          </a:p>
          <a:p>
            <a:pPr marL="0" indent="0">
              <a:spcAft>
                <a:spcPts val="600"/>
              </a:spcAft>
              <a:buNone/>
            </a:pPr>
            <a:r>
              <a:rPr lang="en-US" sz="2000" dirty="0">
                <a:latin typeface="Calibri" panose="020F0502020204030204" pitchFamily="34" charset="0"/>
                <a:cs typeface="Calibri" panose="020F0502020204030204" pitchFamily="34" charset="0"/>
              </a:rPr>
              <a:t>(4) should be robust against departure of the design in practice from the ideal `model' assumed in the computation </a:t>
            </a:r>
            <a:r>
              <a:rPr lang="en-US" sz="2000" dirty="0" smtClean="0">
                <a:latin typeface="Calibri" panose="020F0502020204030204" pitchFamily="34" charset="0"/>
                <a:cs typeface="Calibri" panose="020F0502020204030204" pitchFamily="34" charset="0"/>
              </a:rPr>
              <a:t>method</a:t>
            </a:r>
            <a:endParaRPr lang="it-IT" sz="2000" dirty="0">
              <a:latin typeface="Calibri" panose="020F0502020204030204" pitchFamily="34" charset="0"/>
              <a:cs typeface="Calibri" panose="020F0502020204030204" pitchFamily="34" charset="0"/>
            </a:endParaRPr>
          </a:p>
          <a:p>
            <a:pPr marL="0" indent="0">
              <a:spcAft>
                <a:spcPts val="600"/>
              </a:spcAft>
              <a:buNone/>
            </a:pPr>
            <a:r>
              <a:rPr lang="en-US" sz="2000" dirty="0">
                <a:latin typeface="Calibri" panose="020F0502020204030204" pitchFamily="34" charset="0"/>
                <a:cs typeface="Calibri" panose="020F0502020204030204" pitchFamily="34" charset="0"/>
              </a:rPr>
              <a:t>(5) should have desirable statistical properties such as small mean-squared error of the variance </a:t>
            </a:r>
            <a:r>
              <a:rPr lang="en-US" sz="2000" dirty="0" smtClean="0">
                <a:latin typeface="Calibri" panose="020F0502020204030204" pitchFamily="34" charset="0"/>
                <a:cs typeface="Calibri" panose="020F0502020204030204" pitchFamily="34" charset="0"/>
              </a:rPr>
              <a:t>estimator</a:t>
            </a:r>
            <a:endParaRPr lang="it-IT" sz="2000" dirty="0">
              <a:latin typeface="Calibri" panose="020F0502020204030204" pitchFamily="34" charset="0"/>
              <a:cs typeface="Calibri" panose="020F0502020204030204" pitchFamily="34" charset="0"/>
            </a:endParaRPr>
          </a:p>
          <a:p>
            <a:pPr marL="0" indent="0">
              <a:spcAft>
                <a:spcPts val="600"/>
              </a:spcAft>
              <a:buNone/>
            </a:pPr>
            <a:r>
              <a:rPr lang="en-US" sz="2000" dirty="0">
                <a:latin typeface="Calibri" panose="020F0502020204030204" pitchFamily="34" charset="0"/>
                <a:cs typeface="Calibri" panose="020F0502020204030204" pitchFamily="34" charset="0"/>
              </a:rPr>
              <a:t>(6) should be economical in terms of the effort and cost </a:t>
            </a:r>
            <a:r>
              <a:rPr lang="en-US" sz="2000" dirty="0" smtClean="0">
                <a:latin typeface="Calibri" panose="020F0502020204030204" pitchFamily="34" charset="0"/>
                <a:cs typeface="Calibri" panose="020F0502020204030204" pitchFamily="34" charset="0"/>
              </a:rPr>
              <a:t>involved</a:t>
            </a:r>
            <a:endParaRPr lang="it-IT" sz="2000" dirty="0">
              <a:latin typeface="Calibri" panose="020F0502020204030204" pitchFamily="34" charset="0"/>
              <a:cs typeface="Calibri" panose="020F0502020204030204" pitchFamily="34" charset="0"/>
            </a:endParaRPr>
          </a:p>
          <a:p>
            <a:pPr marL="0" indent="0">
              <a:spcAft>
                <a:spcPts val="600"/>
              </a:spcAft>
              <a:buNone/>
            </a:pPr>
            <a:r>
              <a:rPr lang="en-US" sz="2000" dirty="0">
                <a:latin typeface="Calibri" panose="020F0502020204030204" pitchFamily="34" charset="0"/>
                <a:cs typeface="Calibri" panose="020F0502020204030204" pitchFamily="34" charset="0"/>
              </a:rPr>
              <a:t>(7) suitable computer software should be available for application of the </a:t>
            </a:r>
            <a:r>
              <a:rPr lang="en-US" sz="2000" dirty="0" smtClean="0">
                <a:latin typeface="Calibri" panose="020F0502020204030204" pitchFamily="34" charset="0"/>
                <a:cs typeface="Calibri" panose="020F0502020204030204" pitchFamily="34" charset="0"/>
              </a:rPr>
              <a:t>method</a:t>
            </a:r>
            <a:endParaRPr lang="it-IT" sz="2000" dirty="0">
              <a:latin typeface="Calibri" panose="020F0502020204030204" pitchFamily="34" charset="0"/>
              <a:cs typeface="Calibri" panose="020F0502020204030204" pitchFamily="34" charset="0"/>
            </a:endParaRPr>
          </a:p>
          <a:p>
            <a:pPr marL="0" indent="0">
              <a:spcAft>
                <a:spcPts val="600"/>
              </a:spcAft>
              <a:buNone/>
            </a:pPr>
            <a:endParaRPr lang="it-IT"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8203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750626" y="190500"/>
            <a:ext cx="7783773" cy="1527175"/>
          </a:xfrm>
        </p:spPr>
        <p:txBody>
          <a:bodyPr/>
          <a:lstStyle/>
          <a:p>
            <a:r>
              <a:rPr lang="en-GB" altLang="it-IT" sz="2800" b="1" dirty="0" err="1" smtClean="0">
                <a:latin typeface="Calibri" panose="020F0502020204030204" pitchFamily="34" charset="0"/>
                <a:cs typeface="Calibri" panose="020F0502020204030204" pitchFamily="34" charset="0"/>
              </a:rPr>
              <a:t>Jackknife</a:t>
            </a:r>
            <a:r>
              <a:rPr lang="en-GB" altLang="it-IT" sz="2800" b="1" dirty="0" smtClean="0">
                <a:latin typeface="Calibri" panose="020F0502020204030204" pitchFamily="34" charset="0"/>
                <a:cs typeface="Calibri" panose="020F0502020204030204" pitchFamily="34" charset="0"/>
              </a:rPr>
              <a:t> Repeated Replication (JRR)</a:t>
            </a:r>
            <a:endParaRPr lang="it-IT" sz="2800" b="1" dirty="0">
              <a:latin typeface="Calibri" panose="020F0502020204030204" pitchFamily="34" charset="0"/>
              <a:cs typeface="Calibri" panose="020F0502020204030204" pitchFamily="34" charset="0"/>
            </a:endParaRPr>
          </a:p>
        </p:txBody>
      </p:sp>
      <p:sp>
        <p:nvSpPr>
          <p:cNvPr id="9" name="Segnaposto contenuto 2"/>
          <p:cNvSpPr>
            <a:spLocks noGrp="1"/>
          </p:cNvSpPr>
          <p:nvPr>
            <p:ph idx="1"/>
          </p:nvPr>
        </p:nvSpPr>
        <p:spPr>
          <a:xfrm>
            <a:off x="369361" y="1717675"/>
            <a:ext cx="10412370" cy="4114800"/>
          </a:xfrm>
        </p:spPr>
        <p:txBody>
          <a:bodyPr/>
          <a:lstStyle/>
          <a:p>
            <a:pPr>
              <a:lnSpc>
                <a:spcPct val="120000"/>
              </a:lnSpc>
            </a:pPr>
            <a:r>
              <a:rPr lang="en-GB" altLang="it-IT" sz="2000" dirty="0" smtClean="0">
                <a:latin typeface="Calibri" panose="020F0502020204030204" pitchFamily="34" charset="0"/>
                <a:cs typeface="Calibri" panose="020F0502020204030204" pitchFamily="34" charset="0"/>
              </a:rPr>
              <a:t>It is a versatile and straightforward technique for variance estimation </a:t>
            </a:r>
          </a:p>
          <a:p>
            <a:pPr marL="0" indent="0">
              <a:lnSpc>
                <a:spcPct val="120000"/>
              </a:lnSpc>
              <a:buNone/>
            </a:pPr>
            <a:endParaRPr lang="en-GB" altLang="it-IT" sz="2000" dirty="0" smtClean="0">
              <a:latin typeface="Calibri" panose="020F0502020204030204" pitchFamily="34" charset="0"/>
              <a:cs typeface="Calibri" panose="020F0502020204030204" pitchFamily="34" charset="0"/>
            </a:endParaRPr>
          </a:p>
          <a:p>
            <a:pPr>
              <a:lnSpc>
                <a:spcPct val="120000"/>
              </a:lnSpc>
            </a:pPr>
            <a:r>
              <a:rPr lang="en-GB" altLang="it-IT" sz="2000" dirty="0" smtClean="0">
                <a:latin typeface="Calibri" panose="020F0502020204030204" pitchFamily="34" charset="0"/>
                <a:cs typeface="Calibri" panose="020F0502020204030204" pitchFamily="34" charset="0"/>
              </a:rPr>
              <a:t>It is based on comparisons among replications generated through repeated re-sampling of the same parent sample</a:t>
            </a:r>
          </a:p>
          <a:p>
            <a:pPr marL="0" indent="0">
              <a:lnSpc>
                <a:spcPct val="120000"/>
              </a:lnSpc>
              <a:buNone/>
            </a:pPr>
            <a:endParaRPr lang="en-GB" altLang="it-IT" sz="2000" dirty="0" smtClean="0">
              <a:latin typeface="Calibri" panose="020F0502020204030204" pitchFamily="34" charset="0"/>
              <a:cs typeface="Calibri" panose="020F0502020204030204" pitchFamily="34" charset="0"/>
            </a:endParaRPr>
          </a:p>
          <a:p>
            <a:pPr>
              <a:lnSpc>
                <a:spcPct val="120000"/>
              </a:lnSpc>
            </a:pPr>
            <a:r>
              <a:rPr lang="en-GB" altLang="it-IT" sz="2000" dirty="0" smtClean="0">
                <a:latin typeface="Calibri" panose="020F0502020204030204" pitchFamily="34" charset="0"/>
                <a:cs typeface="Calibri" panose="020F0502020204030204" pitchFamily="34" charset="0"/>
              </a:rPr>
              <a:t>Once the set of replications has been appropriately defined for any complex design, the same variance estimation algorithm can be applied to a statistic of any complexity. </a:t>
            </a:r>
          </a:p>
          <a:p>
            <a:pPr>
              <a:lnSpc>
                <a:spcPct val="120000"/>
              </a:lnSpc>
              <a:buFontTx/>
              <a:buNone/>
            </a:pPr>
            <a:r>
              <a:rPr lang="en-GB" altLang="it-IT" sz="2000" dirty="0" smtClean="0">
                <a:latin typeface="Calibri" panose="020F0502020204030204" pitchFamily="34" charset="0"/>
                <a:cs typeface="Calibri" panose="020F0502020204030204" pitchFamily="34" charset="0"/>
              </a:rPr>
              <a:t>	</a:t>
            </a:r>
            <a:endParaRPr lang="it-IT"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33039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641445" y="190500"/>
            <a:ext cx="7892955" cy="1527175"/>
          </a:xfrm>
        </p:spPr>
        <p:txBody>
          <a:bodyPr/>
          <a:lstStyle/>
          <a:p>
            <a:r>
              <a:rPr lang="en-GB" altLang="it-IT" sz="2800" b="1" dirty="0" smtClean="0">
                <a:latin typeface="Calibri" panose="020F0502020204030204" pitchFamily="34" charset="0"/>
                <a:cs typeface="Calibri" panose="020F0502020204030204" pitchFamily="34" charset="0"/>
              </a:rPr>
              <a:t>The idea of replication techniques</a:t>
            </a:r>
            <a:endParaRPr lang="it-IT" sz="2800" dirty="0">
              <a:latin typeface="Calibri" panose="020F0502020204030204" pitchFamily="34" charset="0"/>
              <a:cs typeface="Calibri" panose="020F0502020204030204" pitchFamily="34" charset="0"/>
            </a:endParaRPr>
          </a:p>
        </p:txBody>
      </p:sp>
      <p:sp>
        <p:nvSpPr>
          <p:cNvPr id="9" name="Segnaposto contenuto 2"/>
          <p:cNvSpPr>
            <a:spLocks noGrp="1"/>
          </p:cNvSpPr>
          <p:nvPr>
            <p:ph idx="1"/>
          </p:nvPr>
        </p:nvSpPr>
        <p:spPr>
          <a:xfrm>
            <a:off x="423081" y="1306945"/>
            <a:ext cx="10713492" cy="4114800"/>
          </a:xfrm>
        </p:spPr>
        <p:txBody>
          <a:bodyPr/>
          <a:lstStyle/>
          <a:p>
            <a:r>
              <a:rPr lang="en-GB" altLang="it-IT" sz="2000" dirty="0" smtClean="0">
                <a:latin typeface="Calibri" panose="020F0502020204030204" pitchFamily="34" charset="0"/>
                <a:cs typeface="Calibri" panose="020F0502020204030204" pitchFamily="34" charset="0"/>
              </a:rPr>
              <a:t>The basic requirement is that the full sample is composed of a number of subsamples or replications, each with the same design and reflecting complexity of the full sample, enumerated using the same procedures</a:t>
            </a:r>
            <a:r>
              <a:rPr lang="it-IT" altLang="it-IT" sz="2000" dirty="0" smtClean="0">
                <a:latin typeface="Calibri" panose="020F0502020204030204" pitchFamily="34" charset="0"/>
                <a:cs typeface="Calibri" panose="020F0502020204030204" pitchFamily="34" charset="0"/>
              </a:rPr>
              <a:t>.</a:t>
            </a:r>
          </a:p>
          <a:p>
            <a:pPr marL="0" indent="0">
              <a:buNone/>
            </a:pPr>
            <a:endParaRPr lang="it-IT" altLang="it-IT" sz="2000" dirty="0" smtClean="0">
              <a:latin typeface="Calibri" panose="020F0502020204030204" pitchFamily="34" charset="0"/>
              <a:cs typeface="Calibri" panose="020F0502020204030204" pitchFamily="34" charset="0"/>
            </a:endParaRPr>
          </a:p>
          <a:p>
            <a:r>
              <a:rPr lang="en-GB" altLang="it-IT" sz="2000" dirty="0" smtClean="0">
                <a:latin typeface="Calibri" panose="020F0502020204030204" pitchFamily="34" charset="0"/>
                <a:cs typeface="Calibri" panose="020F0502020204030204" pitchFamily="34" charset="0"/>
              </a:rPr>
              <a:t>A replication differs from the full sample only in size. But its own size should be large enough for it to reflect the structure of the full sample, and for any estimate based on a single replication to be close to the corresponding estimate based on the full sample.</a:t>
            </a:r>
          </a:p>
          <a:p>
            <a:pPr marL="0" indent="0">
              <a:buNone/>
            </a:pPr>
            <a:endParaRPr lang="en-GB" altLang="it-IT" sz="2000" dirty="0" smtClean="0">
              <a:latin typeface="Calibri" panose="020F0502020204030204" pitchFamily="34" charset="0"/>
              <a:cs typeface="Calibri" panose="020F0502020204030204" pitchFamily="34" charset="0"/>
            </a:endParaRPr>
          </a:p>
          <a:p>
            <a:r>
              <a:rPr lang="en-GB" altLang="it-IT" sz="2000" dirty="0" smtClean="0">
                <a:latin typeface="Calibri" panose="020F0502020204030204" pitchFamily="34" charset="0"/>
                <a:cs typeface="Calibri" panose="020F0502020204030204" pitchFamily="34" charset="0"/>
              </a:rPr>
              <a:t>At the same time, the number of replications available should be large enough so that comparison among replications gives a stable estimate of the sampling variability in practice. </a:t>
            </a:r>
            <a:endParaRPr lang="it-IT" altLang="it-IT" sz="2000" dirty="0" smtClean="0">
              <a:latin typeface="Calibri" panose="020F0502020204030204" pitchFamily="34" charset="0"/>
              <a:cs typeface="Calibri" panose="020F0502020204030204" pitchFamily="34" charset="0"/>
            </a:endParaRPr>
          </a:p>
          <a:p>
            <a:endParaRPr lang="it-IT"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5369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3">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5">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6">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1081892" y="190500"/>
            <a:ext cx="7452507" cy="1527175"/>
          </a:xfrm>
        </p:spPr>
        <p:txBody>
          <a:bodyPr/>
          <a:lstStyle/>
          <a:p>
            <a:r>
              <a:rPr lang="en-GB" altLang="it-IT" sz="2800" b="1" dirty="0" smtClean="0">
                <a:latin typeface="Calibri" panose="020F0502020204030204" pitchFamily="34" charset="0"/>
                <a:cs typeface="Calibri" panose="020F0502020204030204" pitchFamily="34" charset="0"/>
              </a:rPr>
              <a:t>Formula of JRR</a:t>
            </a:r>
            <a:endParaRPr lang="it-IT" sz="2800"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9" name="Rettangolo 8"/>
              <p:cNvSpPr/>
              <p:nvPr/>
            </p:nvSpPr>
            <p:spPr>
              <a:xfrm>
                <a:off x="1081892" y="1361627"/>
                <a:ext cx="10000089" cy="2554545"/>
              </a:xfrm>
              <a:prstGeom prst="rect">
                <a:avLst/>
              </a:prstGeom>
            </p:spPr>
            <p:txBody>
              <a:bodyPr wrap="square">
                <a:spAutoFit/>
              </a:bodyPr>
              <a:lstStyle/>
              <a:p>
                <a:pPr marL="285750" indent="-285750">
                  <a:buFont typeface="Arial" panose="020B0604020202020204" pitchFamily="34" charset="0"/>
                  <a:buChar char="•"/>
                </a:pPr>
                <a:r>
                  <a:rPr lang="en-US" sz="2000" i="1" dirty="0">
                    <a:ea typeface="Calibri" panose="020F0502020204030204" pitchFamily="34" charset="0"/>
                    <a:cs typeface="Calibri" panose="020F0502020204030204" pitchFamily="34" charset="0"/>
                  </a:rPr>
                  <a:t>z</a:t>
                </a:r>
                <a:r>
                  <a:rPr lang="en-US" sz="2000" dirty="0">
                    <a:ea typeface="Calibri" panose="020F0502020204030204" pitchFamily="34" charset="0"/>
                    <a:cs typeface="Calibri" panose="020F0502020204030204" pitchFamily="34" charset="0"/>
                  </a:rPr>
                  <a:t> be a full-sample estimate of any complexity. </a:t>
                </a:r>
              </a:p>
              <a:p>
                <a:pPr marL="285750" indent="-285750">
                  <a:buFont typeface="Arial" panose="020B0604020202020204" pitchFamily="34" charset="0"/>
                  <a:buChar char="•"/>
                </a:pPr>
                <a:r>
                  <a:rPr lang="en-US" sz="2000" i="1" dirty="0" err="1">
                    <a:ea typeface="Calibri" panose="020F0502020204030204" pitchFamily="34" charset="0"/>
                    <a:cs typeface="Calibri" panose="020F0502020204030204" pitchFamily="34" charset="0"/>
                  </a:rPr>
                  <a:t>i</a:t>
                </a:r>
                <a:r>
                  <a:rPr lang="en-US" sz="2000" dirty="0">
                    <a:ea typeface="Calibri" panose="020F0502020204030204" pitchFamily="34" charset="0"/>
                    <a:cs typeface="Calibri" panose="020F0502020204030204" pitchFamily="34" charset="0"/>
                  </a:rPr>
                  <a:t> sample primary sampling unit (PSU)</a:t>
                </a:r>
              </a:p>
              <a:p>
                <a:pPr marL="285750" indent="-285750">
                  <a:buFont typeface="Arial" panose="020B0604020202020204" pitchFamily="34" charset="0"/>
                  <a:buChar char="•"/>
                </a:pPr>
                <a:r>
                  <a:rPr lang="en-US" sz="2000" i="1" dirty="0">
                    <a:ea typeface="Calibri" panose="020F0502020204030204" pitchFamily="34" charset="0"/>
                    <a:cs typeface="Calibri" panose="020F0502020204030204" pitchFamily="34" charset="0"/>
                  </a:rPr>
                  <a:t>h</a:t>
                </a:r>
                <a:r>
                  <a:rPr lang="en-US" sz="2000" dirty="0">
                    <a:ea typeface="Calibri" panose="020F0502020204030204" pitchFamily="34" charset="0"/>
                    <a:cs typeface="Calibri" panose="020F0502020204030204" pitchFamily="34" charset="0"/>
                  </a:rPr>
                  <a:t> stratum; </a:t>
                </a:r>
                <a:endParaRPr lang="it-IT" sz="2000" i="1" dirty="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14:m>
                  <m:oMath xmlns:m="http://schemas.openxmlformats.org/officeDocument/2006/math">
                    <m:r>
                      <a:rPr lang="en-US" sz="2000" i="1">
                        <a:latin typeface="Cambria Math" panose="02040503050406030204" pitchFamily="18" charset="0"/>
                        <a:ea typeface="Calibri" panose="020F0502020204030204" pitchFamily="34" charset="0"/>
                        <a:cs typeface="Times New Roman" panose="02020603050405020304" pitchFamily="18" charset="0"/>
                      </a:rPr>
                      <m:t>𝑎</m:t>
                    </m:r>
                    <m:r>
                      <a:rPr lang="en-US" sz="2000" i="1">
                        <a:latin typeface="Cambria Math" panose="02040503050406030204" pitchFamily="18" charset="0"/>
                        <a:ea typeface="Calibri" panose="020F0502020204030204" pitchFamily="34" charset="0"/>
                        <a:cs typeface="Times New Roman" panose="02020603050405020304" pitchFamily="18" charset="0"/>
                      </a:rPr>
                      <m:t>≥2</m:t>
                    </m:r>
                  </m:oMath>
                </a14:m>
                <a:r>
                  <a:rPr lang="en-US" sz="2000" dirty="0">
                    <a:ea typeface="Calibri" panose="020F0502020204030204" pitchFamily="34" charset="0"/>
                    <a:cs typeface="Calibri" panose="020F0502020204030204" pitchFamily="34" charset="0"/>
                  </a:rPr>
                  <a:t> is the number of PSUs in stratum </a:t>
                </a:r>
                <a:r>
                  <a:rPr lang="en-US" sz="2000" i="1" dirty="0">
                    <a:ea typeface="Calibri" panose="020F0502020204030204" pitchFamily="34" charset="0"/>
                    <a:cs typeface="Calibri" panose="020F0502020204030204" pitchFamily="34" charset="0"/>
                  </a:rPr>
                  <a:t>h</a:t>
                </a:r>
                <a:r>
                  <a:rPr lang="en-US" sz="2000" dirty="0">
                    <a:ea typeface="Calibri" panose="020F0502020204030204" pitchFamily="34" charset="0"/>
                    <a:cs typeface="Calibri" panose="020F0502020204030204" pitchFamily="34" charset="0"/>
                  </a:rPr>
                  <a:t>. </a:t>
                </a:r>
              </a:p>
              <a:p>
                <a:pPr marL="285750" indent="-285750">
                  <a:buFont typeface="Arial" panose="020B0604020202020204" pitchFamily="34" charset="0"/>
                  <a:buChar char="•"/>
                </a:pPr>
                <a:r>
                  <a:rPr lang="en-US" sz="2000" i="1" dirty="0">
                    <a:ea typeface="Calibri" panose="020F0502020204030204" pitchFamily="34" charset="0"/>
                    <a:cs typeface="Calibri" panose="020F0502020204030204" pitchFamily="34" charset="0"/>
                  </a:rPr>
                  <a:t>z</a:t>
                </a:r>
                <a:r>
                  <a:rPr lang="en-US" sz="2000" i="1" baseline="-25000" dirty="0">
                    <a:ea typeface="Calibri" panose="020F0502020204030204" pitchFamily="34" charset="0"/>
                    <a:cs typeface="Calibri" panose="020F0502020204030204" pitchFamily="34" charset="0"/>
                  </a:rPr>
                  <a:t>(hi)</a:t>
                </a:r>
                <a:r>
                  <a:rPr lang="en-US" sz="2000" dirty="0">
                    <a:ea typeface="Calibri" panose="020F0502020204030204" pitchFamily="34" charset="0"/>
                    <a:cs typeface="Calibri" panose="020F0502020204030204" pitchFamily="34" charset="0"/>
                  </a:rPr>
                  <a:t> estimate produced using the same procedure after eliminating primary unit </a:t>
                </a:r>
                <a:r>
                  <a:rPr lang="en-US" sz="2000" i="1" dirty="0" err="1">
                    <a:ea typeface="Calibri" panose="020F0502020204030204" pitchFamily="34" charset="0"/>
                    <a:cs typeface="Calibri" panose="020F0502020204030204" pitchFamily="34" charset="0"/>
                  </a:rPr>
                  <a:t>i</a:t>
                </a:r>
                <a:r>
                  <a:rPr lang="en-US" sz="2000" dirty="0">
                    <a:ea typeface="Calibri" panose="020F0502020204030204" pitchFamily="34" charset="0"/>
                    <a:cs typeface="Calibri" panose="020F0502020204030204" pitchFamily="34" charset="0"/>
                  </a:rPr>
                  <a:t> in stratum </a:t>
                </a:r>
                <a:r>
                  <a:rPr lang="en-US" sz="2000" i="1" dirty="0">
                    <a:ea typeface="Calibri" panose="020F0502020204030204" pitchFamily="34" charset="0"/>
                    <a:cs typeface="Calibri" panose="020F0502020204030204" pitchFamily="34" charset="0"/>
                  </a:rPr>
                  <a:t>h</a:t>
                </a:r>
                <a:r>
                  <a:rPr lang="en-US" sz="2000" dirty="0">
                    <a:ea typeface="Calibri" panose="020F0502020204030204" pitchFamily="34" charset="0"/>
                    <a:cs typeface="Calibri" panose="020F0502020204030204" pitchFamily="34" charset="0"/>
                  </a:rPr>
                  <a:t> and increasing the weight of the remaining </a:t>
                </a:r>
                <a:r>
                  <a:rPr lang="en-US" sz="2000" i="1" dirty="0">
                    <a:ea typeface="Calibri" panose="020F0502020204030204" pitchFamily="34" charset="0"/>
                    <a:cs typeface="Calibri" panose="020F0502020204030204" pitchFamily="34" charset="0"/>
                  </a:rPr>
                  <a:t>(a</a:t>
                </a:r>
                <a:r>
                  <a:rPr lang="en-US" sz="2000" i="1" baseline="-25000" dirty="0">
                    <a:ea typeface="Calibri" panose="020F0502020204030204" pitchFamily="34" charset="0"/>
                    <a:cs typeface="Calibri" panose="020F0502020204030204" pitchFamily="34" charset="0"/>
                  </a:rPr>
                  <a:t>h</a:t>
                </a:r>
                <a:r>
                  <a:rPr lang="en-US" sz="2000" i="1" dirty="0">
                    <a:ea typeface="Calibri" panose="020F0502020204030204" pitchFamily="34" charset="0"/>
                    <a:cs typeface="Calibri" panose="020F0502020204030204" pitchFamily="34" charset="0"/>
                  </a:rPr>
                  <a:t>-1)</a:t>
                </a:r>
                <a:r>
                  <a:rPr lang="en-US" sz="2000" dirty="0">
                    <a:ea typeface="Calibri" panose="020F0502020204030204" pitchFamily="34" charset="0"/>
                    <a:cs typeface="Calibri" panose="020F0502020204030204" pitchFamily="34" charset="0"/>
                  </a:rPr>
                  <a:t> units in the stratum by an appropriate factor </a:t>
                </a:r>
                <a:r>
                  <a:rPr lang="en-US" sz="2000" i="1" dirty="0" err="1">
                    <a:ea typeface="Calibri" panose="020F0502020204030204" pitchFamily="34" charset="0"/>
                    <a:cs typeface="Calibri" panose="020F0502020204030204" pitchFamily="34" charset="0"/>
                  </a:rPr>
                  <a:t>g</a:t>
                </a:r>
                <a:r>
                  <a:rPr lang="en-US" sz="2000" i="1" baseline="-25000" dirty="0" err="1">
                    <a:ea typeface="Calibri" panose="020F0502020204030204" pitchFamily="34" charset="0"/>
                    <a:cs typeface="Calibri" panose="020F0502020204030204" pitchFamily="34" charset="0"/>
                  </a:rPr>
                  <a:t>h</a:t>
                </a:r>
                <a:r>
                  <a:rPr lang="en-US" sz="2000" dirty="0">
                    <a:ea typeface="Calibri" panose="020F0502020204030204" pitchFamily="34" charset="0"/>
                    <a:cs typeface="Calibri" panose="020F0502020204030204" pitchFamily="34" charset="0"/>
                  </a:rPr>
                  <a:t> . </a:t>
                </a:r>
              </a:p>
              <a:p>
                <a:pPr marL="285750" indent="-285750">
                  <a:buFont typeface="Arial" panose="020B0604020202020204" pitchFamily="34" charset="0"/>
                  <a:buChar char="•"/>
                </a:pPr>
                <a:r>
                  <a:rPr lang="en-US" sz="2000" i="1" dirty="0">
                    <a:ea typeface="Calibri" panose="020F0502020204030204" pitchFamily="34" charset="0"/>
                    <a:cs typeface="Calibri" panose="020F0502020204030204" pitchFamily="34" charset="0"/>
                  </a:rPr>
                  <a:t>z</a:t>
                </a:r>
                <a:r>
                  <a:rPr lang="en-US" sz="2000" i="1" baseline="-25000" dirty="0">
                    <a:ea typeface="Calibri" panose="020F0502020204030204" pitchFamily="34" charset="0"/>
                    <a:cs typeface="Calibri" panose="020F0502020204030204" pitchFamily="34" charset="0"/>
                  </a:rPr>
                  <a:t>(h)</a:t>
                </a:r>
                <a:r>
                  <a:rPr lang="en-US" sz="2000" dirty="0">
                    <a:ea typeface="Calibri" panose="020F0502020204030204" pitchFamily="34" charset="0"/>
                    <a:cs typeface="Calibri" panose="020F0502020204030204" pitchFamily="34" charset="0"/>
                  </a:rPr>
                  <a:t> be the simple average of the </a:t>
                </a:r>
                <a:r>
                  <a:rPr lang="en-US" sz="2000" i="1" dirty="0">
                    <a:ea typeface="Calibri" panose="020F0502020204030204" pitchFamily="34" charset="0"/>
                    <a:cs typeface="Calibri" panose="020F0502020204030204" pitchFamily="34" charset="0"/>
                  </a:rPr>
                  <a:t>z</a:t>
                </a:r>
                <a:r>
                  <a:rPr lang="en-US" sz="2000" i="1" baseline="-25000" dirty="0">
                    <a:ea typeface="Calibri" panose="020F0502020204030204" pitchFamily="34" charset="0"/>
                    <a:cs typeface="Calibri" panose="020F0502020204030204" pitchFamily="34" charset="0"/>
                  </a:rPr>
                  <a:t>(hi)</a:t>
                </a:r>
                <a:r>
                  <a:rPr lang="en-US" sz="2000" dirty="0">
                    <a:ea typeface="Calibri" panose="020F0502020204030204" pitchFamily="34" charset="0"/>
                    <a:cs typeface="Calibri" panose="020F0502020204030204" pitchFamily="34" charset="0"/>
                  </a:rPr>
                  <a:t> over the </a:t>
                </a:r>
                <a:r>
                  <a:rPr lang="en-US" sz="2000" i="1" dirty="0">
                    <a:ea typeface="Calibri" panose="020F0502020204030204" pitchFamily="34" charset="0"/>
                    <a:cs typeface="Calibri" panose="020F0502020204030204" pitchFamily="34" charset="0"/>
                  </a:rPr>
                  <a:t>a</a:t>
                </a:r>
                <a:r>
                  <a:rPr lang="en-US" sz="2000" i="1" baseline="-25000" dirty="0">
                    <a:ea typeface="Calibri" panose="020F0502020204030204" pitchFamily="34" charset="0"/>
                    <a:cs typeface="Calibri" panose="020F0502020204030204" pitchFamily="34" charset="0"/>
                  </a:rPr>
                  <a:t>h</a:t>
                </a:r>
                <a:r>
                  <a:rPr lang="en-US" sz="2000" dirty="0">
                    <a:ea typeface="Calibri" panose="020F0502020204030204" pitchFamily="34" charset="0"/>
                    <a:cs typeface="Calibri" panose="020F0502020204030204" pitchFamily="34" charset="0"/>
                  </a:rPr>
                  <a:t> sample units in </a:t>
                </a:r>
                <a:r>
                  <a:rPr lang="en-US" sz="2000" i="1" dirty="0">
                    <a:ea typeface="Calibri" panose="020F0502020204030204" pitchFamily="34" charset="0"/>
                    <a:cs typeface="Calibri" panose="020F0502020204030204" pitchFamily="34" charset="0"/>
                  </a:rPr>
                  <a:t>h</a:t>
                </a:r>
                <a:r>
                  <a:rPr lang="en-US" sz="2000" dirty="0">
                    <a:ea typeface="Calibri" panose="020F0502020204030204" pitchFamily="34" charset="0"/>
                    <a:cs typeface="Calibri" panose="020F0502020204030204" pitchFamily="34" charset="0"/>
                  </a:rPr>
                  <a:t>.</a:t>
                </a:r>
                <a:endParaRPr lang="it-IT" sz="2000" dirty="0">
                  <a:cs typeface="Calibri" panose="020F0502020204030204" pitchFamily="34" charset="0"/>
                </a:endParaRPr>
              </a:p>
            </p:txBody>
          </p:sp>
        </mc:Choice>
        <mc:Fallback xmlns="">
          <p:sp>
            <p:nvSpPr>
              <p:cNvPr id="9" name="Rettangolo 8"/>
              <p:cNvSpPr>
                <a:spLocks noRot="1" noChangeAspect="1" noMove="1" noResize="1" noEditPoints="1" noAdjustHandles="1" noChangeArrowheads="1" noChangeShapeType="1" noTextEdit="1"/>
              </p:cNvSpPr>
              <p:nvPr/>
            </p:nvSpPr>
            <p:spPr>
              <a:xfrm>
                <a:off x="1081892" y="1361627"/>
                <a:ext cx="10000089" cy="2554545"/>
              </a:xfrm>
              <a:prstGeom prst="rect">
                <a:avLst/>
              </a:prstGeom>
              <a:blipFill rotWithShape="0">
                <a:blip r:embed="rId7"/>
                <a:stretch>
                  <a:fillRect l="-548" t="-1193" b="-3341"/>
                </a:stretch>
              </a:blipFill>
            </p:spPr>
            <p:txBody>
              <a:bodyPr/>
              <a:lstStyle/>
              <a:p>
                <a:r>
                  <a:rPr lang="it-IT">
                    <a:noFill/>
                  </a:rPr>
                  <a:t> </a:t>
                </a:r>
              </a:p>
            </p:txBody>
          </p:sp>
        </mc:Fallback>
      </mc:AlternateContent>
      <p:graphicFrame>
        <p:nvGraphicFramePr>
          <p:cNvPr id="10" name="Oggetto 9"/>
          <p:cNvGraphicFramePr>
            <a:graphicFrameLocks noChangeAspect="1"/>
          </p:cNvGraphicFramePr>
          <p:nvPr>
            <p:extLst>
              <p:ext uri="{D42A27DB-BD31-4B8C-83A1-F6EECF244321}">
                <p14:modId xmlns:p14="http://schemas.microsoft.com/office/powerpoint/2010/main" val="1692968337"/>
              </p:ext>
            </p:extLst>
          </p:nvPr>
        </p:nvGraphicFramePr>
        <p:xfrm>
          <a:off x="2278202" y="3958502"/>
          <a:ext cx="5059885" cy="861257"/>
        </p:xfrm>
        <a:graphic>
          <a:graphicData uri="http://schemas.openxmlformats.org/presentationml/2006/ole">
            <mc:AlternateContent xmlns:mc="http://schemas.openxmlformats.org/markup-compatibility/2006">
              <mc:Choice xmlns:v="urn:schemas-microsoft-com:vml" Requires="v">
                <p:oleObj spid="_x0000_s1050" r:id="rId8" imgW="2260600" imgH="393700" progId="Equation.DSMT4">
                  <p:embed/>
                </p:oleObj>
              </mc:Choice>
              <mc:Fallback>
                <p:oleObj r:id="rId8" imgW="2260600" imgH="3937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78202" y="3958502"/>
                        <a:ext cx="5059885" cy="861257"/>
                      </a:xfrm>
                      <a:prstGeom prst="rect">
                        <a:avLst/>
                      </a:prstGeom>
                      <a:noFill/>
                    </p:spPr>
                  </p:pic>
                </p:oleObj>
              </mc:Fallback>
            </mc:AlternateContent>
          </a:graphicData>
        </a:graphic>
      </p:graphicFrame>
      <p:graphicFrame>
        <p:nvGraphicFramePr>
          <p:cNvPr id="11" name="Oggetto 10"/>
          <p:cNvGraphicFramePr>
            <a:graphicFrameLocks noChangeAspect="1"/>
          </p:cNvGraphicFramePr>
          <p:nvPr>
            <p:extLst>
              <p:ext uri="{D42A27DB-BD31-4B8C-83A1-F6EECF244321}">
                <p14:modId xmlns:p14="http://schemas.microsoft.com/office/powerpoint/2010/main" val="2322971562"/>
              </p:ext>
            </p:extLst>
          </p:nvPr>
        </p:nvGraphicFramePr>
        <p:xfrm>
          <a:off x="1898505" y="4712372"/>
          <a:ext cx="2717138" cy="525161"/>
        </p:xfrm>
        <a:graphic>
          <a:graphicData uri="http://schemas.openxmlformats.org/presentationml/2006/ole">
            <mc:AlternateContent xmlns:mc="http://schemas.openxmlformats.org/markup-compatibility/2006">
              <mc:Choice xmlns:v="urn:schemas-microsoft-com:vml" Requires="v">
                <p:oleObj spid="_x0000_s1051" r:id="rId10" imgW="1143000" imgH="228600" progId="Equation.DSMT4">
                  <p:embed/>
                </p:oleObj>
              </mc:Choice>
              <mc:Fallback>
                <p:oleObj r:id="rId10" imgW="114300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98505" y="4712372"/>
                        <a:ext cx="2717138" cy="525161"/>
                      </a:xfrm>
                      <a:prstGeom prst="rect">
                        <a:avLst/>
                      </a:prstGeom>
                      <a:noFill/>
                    </p:spPr>
                  </p:pic>
                </p:oleObj>
              </mc:Fallback>
            </mc:AlternateContent>
          </a:graphicData>
        </a:graphic>
      </p:graphicFrame>
      <p:graphicFrame>
        <p:nvGraphicFramePr>
          <p:cNvPr id="12" name="Oggetto 11"/>
          <p:cNvGraphicFramePr>
            <a:graphicFrameLocks noChangeAspect="1"/>
          </p:cNvGraphicFramePr>
          <p:nvPr>
            <p:extLst>
              <p:ext uri="{D42A27DB-BD31-4B8C-83A1-F6EECF244321}">
                <p14:modId xmlns:p14="http://schemas.microsoft.com/office/powerpoint/2010/main" val="965558411"/>
              </p:ext>
            </p:extLst>
          </p:nvPr>
        </p:nvGraphicFramePr>
        <p:xfrm>
          <a:off x="5276613" y="4745278"/>
          <a:ext cx="1378050" cy="459350"/>
        </p:xfrm>
        <a:graphic>
          <a:graphicData uri="http://schemas.openxmlformats.org/presentationml/2006/ole">
            <mc:AlternateContent xmlns:mc="http://schemas.openxmlformats.org/markup-compatibility/2006">
              <mc:Choice xmlns:v="urn:schemas-microsoft-com:vml" Requires="v">
                <p:oleObj spid="_x0000_s1052" r:id="rId12" imgW="584200" imgH="190500" progId="Equation.DSMT4">
                  <p:embed/>
                </p:oleObj>
              </mc:Choice>
              <mc:Fallback>
                <p:oleObj r:id="rId12" imgW="584200" imgH="1905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76613" y="4745278"/>
                        <a:ext cx="1378050" cy="459350"/>
                      </a:xfrm>
                      <a:prstGeom prst="rect">
                        <a:avLst/>
                      </a:prstGeom>
                      <a:noFill/>
                    </p:spPr>
                  </p:pic>
                </p:oleObj>
              </mc:Fallback>
            </mc:AlternateContent>
          </a:graphicData>
        </a:graphic>
      </p:graphicFrame>
      <p:graphicFrame>
        <p:nvGraphicFramePr>
          <p:cNvPr id="13" name="Oggetto 12"/>
          <p:cNvGraphicFramePr>
            <a:graphicFrameLocks noChangeAspect="1"/>
          </p:cNvGraphicFramePr>
          <p:nvPr>
            <p:extLst>
              <p:ext uri="{D42A27DB-BD31-4B8C-83A1-F6EECF244321}">
                <p14:modId xmlns:p14="http://schemas.microsoft.com/office/powerpoint/2010/main" val="2966650535"/>
              </p:ext>
            </p:extLst>
          </p:nvPr>
        </p:nvGraphicFramePr>
        <p:xfrm>
          <a:off x="2305562" y="5310249"/>
          <a:ext cx="1472512" cy="476401"/>
        </p:xfrm>
        <a:graphic>
          <a:graphicData uri="http://schemas.openxmlformats.org/presentationml/2006/ole">
            <mc:AlternateContent xmlns:mc="http://schemas.openxmlformats.org/markup-compatibility/2006">
              <mc:Choice xmlns:v="urn:schemas-microsoft-com:vml" Requires="v">
                <p:oleObj spid="_x0000_s1053" r:id="rId14" imgW="660400" imgH="215900" progId="Equation.DSMT4">
                  <p:embed/>
                </p:oleObj>
              </mc:Choice>
              <mc:Fallback>
                <p:oleObj r:id="rId14" imgW="660400" imgH="2159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305562" y="5310249"/>
                        <a:ext cx="1472512" cy="476401"/>
                      </a:xfrm>
                      <a:prstGeom prst="rect">
                        <a:avLst/>
                      </a:prstGeom>
                      <a:noFill/>
                    </p:spPr>
                  </p:pic>
                </p:oleObj>
              </mc:Fallback>
            </mc:AlternateContent>
          </a:graphicData>
        </a:graphic>
      </p:graphicFrame>
      <p:sp>
        <p:nvSpPr>
          <p:cNvPr id="14" name="Rettangolo 13"/>
          <p:cNvSpPr/>
          <p:nvPr/>
        </p:nvSpPr>
        <p:spPr>
          <a:xfrm>
            <a:off x="4044927" y="5310249"/>
            <a:ext cx="5001295" cy="400110"/>
          </a:xfrm>
          <a:prstGeom prst="rect">
            <a:avLst/>
          </a:prstGeom>
        </p:spPr>
        <p:txBody>
          <a:bodyPr wrap="square">
            <a:spAutoFit/>
          </a:bodyPr>
          <a:lstStyle/>
          <a:p>
            <a:r>
              <a:rPr lang="en-US" sz="2000" dirty="0">
                <a:latin typeface="Calibri" panose="020F0502020204030204" pitchFamily="34" charset="0"/>
                <a:ea typeface="Calibri" panose="020F0502020204030204" pitchFamily="34" charset="0"/>
                <a:cs typeface="Calibri" panose="020F0502020204030204" pitchFamily="34" charset="0"/>
              </a:rPr>
              <a:t>ultimate units </a:t>
            </a:r>
            <a:r>
              <a:rPr lang="en-US" sz="2000" i="1" dirty="0">
                <a:latin typeface="Calibri" panose="020F0502020204030204" pitchFamily="34" charset="0"/>
                <a:ea typeface="Calibri" panose="020F0502020204030204" pitchFamily="34" charset="0"/>
                <a:cs typeface="Calibri" panose="020F0502020204030204" pitchFamily="34" charset="0"/>
              </a:rPr>
              <a:t>j</a:t>
            </a:r>
            <a:r>
              <a:rPr lang="en-US" sz="2000" dirty="0">
                <a:latin typeface="Calibri" panose="020F0502020204030204" pitchFamily="34" charset="0"/>
                <a:ea typeface="Calibri" panose="020F0502020204030204" pitchFamily="34" charset="0"/>
                <a:cs typeface="Calibri" panose="020F0502020204030204" pitchFamily="34" charset="0"/>
              </a:rPr>
              <a:t> in primary selection units </a:t>
            </a:r>
            <a:r>
              <a:rPr lang="en-US" sz="2000" i="1" dirty="0" err="1">
                <a:latin typeface="Calibri" panose="020F0502020204030204" pitchFamily="34" charset="0"/>
                <a:ea typeface="Calibri" panose="020F0502020204030204" pitchFamily="34" charset="0"/>
                <a:cs typeface="Calibri" panose="020F0502020204030204" pitchFamily="34" charset="0"/>
              </a:rPr>
              <a:t>i</a:t>
            </a:r>
            <a:endParaRPr lang="it-IT"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85671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7000">
              <a:schemeClr val="bg1"/>
            </a:gs>
            <a:gs pos="0">
              <a:schemeClr val="bg1"/>
            </a:gs>
            <a:gs pos="45000">
              <a:schemeClr val="bg1">
                <a:lumMod val="95000"/>
              </a:schemeClr>
            </a:gs>
            <a:gs pos="100000">
              <a:schemeClr val="accent1">
                <a:lumMod val="40000"/>
                <a:lumOff val="60000"/>
              </a:schemeClr>
            </a:gs>
            <a:gs pos="81000">
              <a:schemeClr val="accent1">
                <a:lumMod val="40000"/>
                <a:lumOff val="60000"/>
              </a:schemeClr>
            </a:gs>
            <a:gs pos="92000">
              <a:schemeClr val="accent1">
                <a:lumMod val="40000"/>
                <a:lumOff val="60000"/>
              </a:schemeClr>
            </a:gs>
            <a:gs pos="100000">
              <a:schemeClr val="bg2"/>
            </a:gs>
          </a:gsLst>
          <a:lin ang="16200000" scaled="1"/>
          <a:tileRect/>
        </a:gradFill>
        <a:effectLst/>
      </p:bgPr>
    </p:bg>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3177309" y="6049096"/>
            <a:ext cx="2124362" cy="787688"/>
          </a:xfrm>
          <a:prstGeom prst="rect">
            <a:avLst/>
          </a:prstGeom>
          <a:noFill/>
          <a:ln>
            <a:noFill/>
          </a:ln>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5189" y="5118820"/>
            <a:ext cx="1717964" cy="1717964"/>
          </a:xfrm>
          <a:prstGeom prst="rect">
            <a:avLst/>
          </a:prstGeom>
        </p:spPr>
      </p:pic>
      <p:pic>
        <p:nvPicPr>
          <p:cNvPr id="5" name="Immagine 4"/>
          <p:cNvPicPr/>
          <p:nvPr/>
        </p:nvPicPr>
        <p:blipFill>
          <a:blip r:embed="rId4">
            <a:extLst>
              <a:ext uri="{28A0092B-C50C-407E-A947-70E740481C1C}">
                <a14:useLocalDpi xmlns:a14="http://schemas.microsoft.com/office/drawing/2010/main" val="0"/>
              </a:ext>
            </a:extLst>
          </a:blip>
          <a:srcRect/>
          <a:stretch>
            <a:fillRect/>
          </a:stretch>
        </p:blipFill>
        <p:spPr bwMode="auto">
          <a:xfrm>
            <a:off x="7278255" y="5966691"/>
            <a:ext cx="1767967" cy="891309"/>
          </a:xfrm>
          <a:prstGeom prst="rect">
            <a:avLst/>
          </a:prstGeom>
          <a:noFill/>
          <a:ln>
            <a:noFill/>
          </a:ln>
        </p:spPr>
      </p:pic>
      <p:pic>
        <p:nvPicPr>
          <p:cNvPr id="6" name="Immagine 5"/>
          <p:cNvPicPr/>
          <p:nvPr/>
        </p:nvPicPr>
        <p:blipFill>
          <a:blip r:embed="rId5">
            <a:extLst>
              <a:ext uri="{28A0092B-C50C-407E-A947-70E740481C1C}">
                <a14:useLocalDpi xmlns:a14="http://schemas.microsoft.com/office/drawing/2010/main" val="0"/>
              </a:ext>
            </a:extLst>
          </a:blip>
          <a:stretch>
            <a:fillRect/>
          </a:stretch>
        </p:blipFill>
        <p:spPr>
          <a:xfrm>
            <a:off x="124654" y="5421745"/>
            <a:ext cx="1408581" cy="1415039"/>
          </a:xfrm>
          <a:prstGeom prst="rect">
            <a:avLst/>
          </a:prstGeom>
        </p:spPr>
      </p:pic>
      <p:sp>
        <p:nvSpPr>
          <p:cNvPr id="7" name="Titolo 1"/>
          <p:cNvSpPr>
            <a:spLocks noGrp="1"/>
          </p:cNvSpPr>
          <p:nvPr>
            <p:ph type="title"/>
          </p:nvPr>
        </p:nvSpPr>
        <p:spPr>
          <a:xfrm>
            <a:off x="736979" y="190500"/>
            <a:ext cx="7797421" cy="1527175"/>
          </a:xfrm>
        </p:spPr>
        <p:txBody>
          <a:bodyPr/>
          <a:lstStyle/>
          <a:p>
            <a:r>
              <a:rPr lang="en-GB" altLang="it-IT" sz="2800" b="1" dirty="0" smtClean="0">
                <a:latin typeface="Calibri" panose="020F0502020204030204" pitchFamily="34" charset="0"/>
                <a:cs typeface="Calibri" panose="020F0502020204030204" pitchFamily="34" charset="0"/>
              </a:rPr>
              <a:t>Practical aspects</a:t>
            </a:r>
            <a:endParaRPr lang="it-IT" sz="2800" dirty="0">
              <a:latin typeface="Calibri" panose="020F0502020204030204" pitchFamily="34" charset="0"/>
              <a:cs typeface="Calibri" panose="020F0502020204030204" pitchFamily="34" charset="0"/>
            </a:endParaRPr>
          </a:p>
        </p:txBody>
      </p:sp>
      <p:sp>
        <p:nvSpPr>
          <p:cNvPr id="9" name="Segnaposto contenuto 2"/>
          <p:cNvSpPr>
            <a:spLocks noGrp="1"/>
          </p:cNvSpPr>
          <p:nvPr>
            <p:ph idx="1"/>
          </p:nvPr>
        </p:nvSpPr>
        <p:spPr>
          <a:xfrm>
            <a:off x="641445" y="1512310"/>
            <a:ext cx="10597021" cy="4114800"/>
          </a:xfrm>
        </p:spPr>
        <p:txBody>
          <a:bodyPr>
            <a:normAutofit/>
          </a:bodyPr>
          <a:lstStyle/>
          <a:p>
            <a:pPr>
              <a:buFontTx/>
              <a:buNone/>
            </a:pPr>
            <a:r>
              <a:rPr lang="en-GB" altLang="it-IT" sz="2000" dirty="0" smtClean="0">
                <a:latin typeface="Calibri" panose="020F0502020204030204" pitchFamily="34" charset="0"/>
                <a:cs typeface="Calibri" panose="020F0502020204030204" pitchFamily="34" charset="0"/>
              </a:rPr>
              <a:t>In order to apply the JRR technique (and any other resampling technique) it is important to clarify</a:t>
            </a:r>
          </a:p>
          <a:p>
            <a:pPr>
              <a:buFontTx/>
              <a:buNone/>
            </a:pPr>
            <a:r>
              <a:rPr lang="en-GB" altLang="it-IT" sz="2000" dirty="0" smtClean="0">
                <a:latin typeface="Calibri" panose="020F0502020204030204" pitchFamily="34" charset="0"/>
                <a:cs typeface="Calibri" panose="020F0502020204030204" pitchFamily="34" charset="0"/>
              </a:rPr>
              <a:t>two practical aspects:</a:t>
            </a:r>
          </a:p>
          <a:p>
            <a:r>
              <a:rPr lang="en-GB" altLang="it-IT" sz="2000" dirty="0" smtClean="0">
                <a:latin typeface="Calibri" panose="020F0502020204030204" pitchFamily="34" charset="0"/>
                <a:cs typeface="Calibri" panose="020F0502020204030204" pitchFamily="34" charset="0"/>
              </a:rPr>
              <a:t>Explicit and implicit </a:t>
            </a:r>
            <a:r>
              <a:rPr lang="en-GB" altLang="it-IT" sz="2000" b="1" dirty="0" smtClean="0">
                <a:latin typeface="Calibri" panose="020F0502020204030204" pitchFamily="34" charset="0"/>
                <a:cs typeface="Calibri" panose="020F0502020204030204" pitchFamily="34" charset="0"/>
              </a:rPr>
              <a:t>stratification</a:t>
            </a:r>
            <a:r>
              <a:rPr lang="en-GB" altLang="it-IT" sz="2000" dirty="0" smtClean="0">
                <a:latin typeface="Calibri" panose="020F0502020204030204" pitchFamily="34" charset="0"/>
                <a:cs typeface="Calibri" panose="020F0502020204030204" pitchFamily="34" charset="0"/>
              </a:rPr>
              <a:t> and computational strata</a:t>
            </a:r>
          </a:p>
          <a:p>
            <a:r>
              <a:rPr lang="en-GB" altLang="it-IT" sz="2000" dirty="0" smtClean="0">
                <a:latin typeface="Calibri" panose="020F0502020204030204" pitchFamily="34" charset="0"/>
                <a:cs typeface="Calibri" panose="020F0502020204030204" pitchFamily="34" charset="0"/>
              </a:rPr>
              <a:t>Computational </a:t>
            </a:r>
            <a:r>
              <a:rPr lang="en-GB" altLang="it-IT" sz="2000" b="1" dirty="0" smtClean="0">
                <a:latin typeface="Calibri" panose="020F0502020204030204" pitchFamily="34" charset="0"/>
                <a:cs typeface="Calibri" panose="020F0502020204030204" pitchFamily="34" charset="0"/>
              </a:rPr>
              <a:t>PSU</a:t>
            </a:r>
            <a:r>
              <a:rPr lang="en-GB" altLang="it-IT" sz="2000" dirty="0" smtClean="0">
                <a:latin typeface="Calibri" panose="020F0502020204030204" pitchFamily="34" charset="0"/>
                <a:cs typeface="Calibri" panose="020F0502020204030204" pitchFamily="34" charset="0"/>
              </a:rPr>
              <a:t> (Primary Selection Units)</a:t>
            </a:r>
          </a:p>
          <a:p>
            <a:pPr marL="0" indent="0">
              <a:buNone/>
            </a:pPr>
            <a:endParaRPr lang="en-GB" altLang="it-IT" sz="2000" dirty="0" smtClean="0">
              <a:latin typeface="Calibri" panose="020F0502020204030204" pitchFamily="34" charset="0"/>
              <a:cs typeface="Calibri" panose="020F0502020204030204" pitchFamily="34" charset="0"/>
            </a:endParaRPr>
          </a:p>
          <a:p>
            <a:pPr marL="0" indent="0" algn="just">
              <a:buNone/>
            </a:pPr>
            <a:r>
              <a:rPr lang="en-GB" altLang="it-IT" sz="2000" dirty="0">
                <a:latin typeface="Calibri" panose="020F0502020204030204" pitchFamily="34" charset="0"/>
                <a:cs typeface="Calibri" panose="020F0502020204030204" pitchFamily="34" charset="0"/>
              </a:rPr>
              <a:t>In many practical situations some aspects of </a:t>
            </a:r>
            <a:r>
              <a:rPr lang="en-GB" altLang="it-IT" sz="2000" b="1" dirty="0">
                <a:latin typeface="Calibri" panose="020F0502020204030204" pitchFamily="34" charset="0"/>
                <a:cs typeface="Calibri" panose="020F0502020204030204" pitchFamily="34" charset="0"/>
              </a:rPr>
              <a:t>sample structure need to be redefined</a:t>
            </a:r>
            <a:r>
              <a:rPr lang="en-GB" altLang="it-IT" sz="2000" dirty="0">
                <a:latin typeface="Calibri" panose="020F0502020204030204" pitchFamily="34" charset="0"/>
                <a:cs typeface="Calibri" panose="020F0502020204030204" pitchFamily="34" charset="0"/>
              </a:rPr>
              <a:t> to make variance computation possible, efficient and stable. </a:t>
            </a:r>
          </a:p>
          <a:p>
            <a:pPr marL="0" indent="0" algn="just">
              <a:buNone/>
            </a:pPr>
            <a:r>
              <a:rPr lang="en-GB" altLang="it-IT" sz="2000" dirty="0" smtClean="0">
                <a:latin typeface="Calibri" panose="020F0502020204030204" pitchFamily="34" charset="0"/>
                <a:cs typeface="Calibri" panose="020F0502020204030204" pitchFamily="34" charset="0"/>
              </a:rPr>
              <a:t>Of </a:t>
            </a:r>
            <a:r>
              <a:rPr lang="en-GB" altLang="it-IT" sz="2000" dirty="0">
                <a:latin typeface="Calibri" panose="020F0502020204030204" pitchFamily="34" charset="0"/>
                <a:cs typeface="Calibri" panose="020F0502020204030204" pitchFamily="34" charset="0"/>
              </a:rPr>
              <a:t>course, any such redefinition is appropriate only if it does not introduce significant bias in variance estimation. The computational structure can differ from the actual sample structure because of various consideration.</a:t>
            </a:r>
          </a:p>
          <a:p>
            <a:endParaRPr lang="it-IT" altLang="it-IT" sz="2000" dirty="0" smtClean="0">
              <a:latin typeface="Calibri" panose="020F0502020204030204" pitchFamily="34" charset="0"/>
              <a:cs typeface="Calibri" panose="020F0502020204030204" pitchFamily="34" charset="0"/>
            </a:endParaRPr>
          </a:p>
          <a:p>
            <a:endParaRPr lang="it-IT"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9750537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741</Words>
  <Application>Microsoft Office PowerPoint</Application>
  <PresentationFormat>Widescreen</PresentationFormat>
  <Paragraphs>74</Paragraphs>
  <Slides>11</Slides>
  <Notes>0</Notes>
  <HiddenSlides>0</HiddenSlides>
  <MMClips>0</MMClips>
  <ScaleCrop>false</ScaleCrop>
  <HeadingPairs>
    <vt:vector size="8" baseType="variant">
      <vt:variant>
        <vt:lpstr>Caratteri utilizzati</vt:lpstr>
      </vt:variant>
      <vt:variant>
        <vt:i4>10</vt:i4>
      </vt:variant>
      <vt:variant>
        <vt:lpstr>Tema</vt:lpstr>
      </vt:variant>
      <vt:variant>
        <vt:i4>1</vt:i4>
      </vt:variant>
      <vt:variant>
        <vt:lpstr>Server OLE incorporati</vt:lpstr>
      </vt:variant>
      <vt:variant>
        <vt:i4>1</vt:i4>
      </vt:variant>
      <vt:variant>
        <vt:lpstr>Titoli diapositive</vt:lpstr>
      </vt:variant>
      <vt:variant>
        <vt:i4>11</vt:i4>
      </vt:variant>
    </vt:vector>
  </HeadingPairs>
  <TitlesOfParts>
    <vt:vector size="23" baseType="lpstr">
      <vt:lpstr>Yu Gothic UI</vt:lpstr>
      <vt:lpstr>Arial</vt:lpstr>
      <vt:lpstr>Calibri</vt:lpstr>
      <vt:lpstr>Calibri Light</vt:lpstr>
      <vt:lpstr>Cambria Math</vt:lpstr>
      <vt:lpstr>Century Gothic</vt:lpstr>
      <vt:lpstr>Tahoma</vt:lpstr>
      <vt:lpstr>Times New Roman</vt:lpstr>
      <vt:lpstr>Wingdings</vt:lpstr>
      <vt:lpstr>Wingdings 3</vt:lpstr>
      <vt:lpstr>Tema di Office</vt:lpstr>
      <vt:lpstr>MathType 6.0 Equation</vt:lpstr>
      <vt:lpstr>Presentazione standard di PowerPoint</vt:lpstr>
      <vt:lpstr>Presentazione standard di PowerPoint</vt:lpstr>
      <vt:lpstr>Importance of information on sampling errors - 1</vt:lpstr>
      <vt:lpstr>Importance of information on sampling errors - 2</vt:lpstr>
      <vt:lpstr>Procedures for computing sampling errors:  </vt:lpstr>
      <vt:lpstr>Jackknife Repeated Replication (JRR)</vt:lpstr>
      <vt:lpstr>The idea of replication techniques</vt:lpstr>
      <vt:lpstr>Formula of JRR</vt:lpstr>
      <vt:lpstr>Practical aspects</vt:lpstr>
      <vt:lpstr>Problems in computing variances</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Simona Italiano</dc:creator>
  <cp:lastModifiedBy>Utente</cp:lastModifiedBy>
  <cp:revision>9</cp:revision>
  <dcterms:created xsi:type="dcterms:W3CDTF">2018-05-03T09:36:58Z</dcterms:created>
  <dcterms:modified xsi:type="dcterms:W3CDTF">2018-05-07T10:52:10Z</dcterms:modified>
</cp:coreProperties>
</file>