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5" r:id="rId7"/>
    <p:sldId id="267" r:id="rId8"/>
    <p:sldId id="268" r:id="rId9"/>
    <p:sldId id="264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5" autoAdjust="0"/>
    <p:restoredTop sz="94660"/>
  </p:normalViewPr>
  <p:slideViewPr>
    <p:cSldViewPr snapToGrid="0">
      <p:cViewPr>
        <p:scale>
          <a:sx n="60" d="100"/>
          <a:sy n="60" d="100"/>
        </p:scale>
        <p:origin x="-1020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A7F62-ABA0-42C0-AF6F-59D143747833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293AA-6531-4052-B691-0399B93F2A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293AA-6531-4052-B691-0399B93F2A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0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8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1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13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9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8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7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8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46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6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5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-1"/>
            <a:ext cx="9504218" cy="146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413164" y="1528139"/>
            <a:ext cx="9504218" cy="4159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1B7B99"/>
                </a:solidFill>
                <a:effectLst/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PISA, 8-10 MAY 2018</a:t>
            </a:r>
          </a:p>
          <a:p>
            <a:pPr algn="ctr"/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WORKSHOP </a:t>
            </a:r>
            <a:r>
              <a:rPr lang="en-US" sz="24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“SMALL AREA METHODS AND LIVING CONDITIONS INDICATORS IN EUROPEAN POVERTY STUDIES IN THE ERA OF DATA DELUGE AND BIG DATA” 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endParaRPr lang="en-US" sz="24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rgbClr val="1B7B99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FINAL EVENT OF THE JEAN MONNET CHAIR </a:t>
            </a:r>
            <a:r>
              <a:rPr lang="en-US" sz="2400" dirty="0" smtClean="0">
                <a:solidFill>
                  <a:srgbClr val="1B7B99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SAMPLEU</a:t>
            </a:r>
          </a:p>
          <a:p>
            <a:pPr algn="ctr"/>
            <a:endParaRPr lang="en-US" sz="2400" dirty="0">
              <a:solidFill>
                <a:srgbClr val="1B7B99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b="1" dirty="0"/>
              <a:t>Table 1 Monitoring poverty at a local level – why is it important</a:t>
            </a:r>
            <a:r>
              <a:rPr lang="en-US" sz="2400" b="1" dirty="0" smtClean="0"/>
              <a:t>?</a:t>
            </a:r>
          </a:p>
          <a:p>
            <a:pPr algn="ctr"/>
            <a:r>
              <a:rPr lang="en-US" sz="2400" dirty="0" err="1"/>
              <a:t>Tiziana</a:t>
            </a:r>
            <a:r>
              <a:rPr lang="en-US" sz="2400" dirty="0"/>
              <a:t> Laureti (University of </a:t>
            </a:r>
            <a:r>
              <a:rPr lang="en-US" sz="2400" dirty="0" err="1"/>
              <a:t>Tuscia</a:t>
            </a:r>
            <a:r>
              <a:rPr lang="en-US" sz="2400" dirty="0"/>
              <a:t> - Italy): the estimation of regional prices level : need for comparison and the situation in Italy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4002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633046" y="474345"/>
            <a:ext cx="107529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References</a:t>
            </a:r>
          </a:p>
          <a:p>
            <a:endParaRPr lang="en-GB" sz="2000" dirty="0"/>
          </a:p>
          <a:p>
            <a:r>
              <a:rPr lang="en-GB" sz="2000" dirty="0" err="1" smtClean="0"/>
              <a:t>Biggeri</a:t>
            </a:r>
            <a:r>
              <a:rPr lang="en-GB" sz="2000" dirty="0"/>
              <a:t>, L., Laureti, T., and Polidoro, F.: </a:t>
            </a:r>
            <a:r>
              <a:rPr lang="en-US" sz="2000" dirty="0"/>
              <a:t>Computing sub-national PPPs with CPI data: an empirical analysis on Italian data using country product dummy models. </a:t>
            </a:r>
            <a:r>
              <a:rPr lang="en-US" sz="2000" dirty="0" err="1"/>
              <a:t>Soc</a:t>
            </a:r>
            <a:r>
              <a:rPr lang="en-US" sz="2000" dirty="0"/>
              <a:t> Indic Res, 131(1), pp. 93-121, </a:t>
            </a:r>
            <a:r>
              <a:rPr lang="en-GB" sz="2000" dirty="0"/>
              <a:t>(2017).</a:t>
            </a:r>
            <a:endParaRPr lang="it-IT" sz="2000" dirty="0"/>
          </a:p>
          <a:p>
            <a:r>
              <a:rPr lang="it-IT" sz="2000" dirty="0"/>
              <a:t>ISTAT: “La differenza nel livello dei prezzi al consumo tra i capoluoghi delle regioni italiane, Anno 2009”, Roma, (2010).</a:t>
            </a:r>
          </a:p>
          <a:p>
            <a:r>
              <a:rPr lang="en-GB" sz="2000" dirty="0"/>
              <a:t>Laureti, T., </a:t>
            </a:r>
            <a:r>
              <a:rPr lang="en-US" sz="2000" dirty="0"/>
              <a:t>Ferrante C. and </a:t>
            </a:r>
            <a:r>
              <a:rPr lang="en-US" sz="2000" dirty="0" err="1"/>
              <a:t>Dramis</a:t>
            </a:r>
            <a:r>
              <a:rPr lang="en-US" sz="2000" dirty="0"/>
              <a:t> B. Using scanner and CPI data to estimate Italian sub-national PPPs, Proceeding of 49th Scientific Meeting of the Italian Statistical Society, pp.581-588 (2017)</a:t>
            </a:r>
            <a:endParaRPr lang="it-IT" sz="2000" dirty="0"/>
          </a:p>
          <a:p>
            <a:r>
              <a:rPr lang="en-GB" sz="2000" dirty="0"/>
              <a:t>Laureti, T., and Polidoro, F</a:t>
            </a:r>
            <a:r>
              <a:rPr lang="en-US" sz="2000" dirty="0"/>
              <a:t>. Testing the use of scanner data for computing sub-national Purchasing Power Parities in Italy, Proceeding of 61st  ISI World Statistics Congress, Marrakech, (2017)</a:t>
            </a:r>
            <a:endParaRPr lang="it-IT" sz="2000" dirty="0"/>
          </a:p>
          <a:p>
            <a:r>
              <a:rPr lang="en-GB" sz="2000" dirty="0"/>
              <a:t>Laureti, T., and Rao, D. P.: </a:t>
            </a:r>
            <a:r>
              <a:rPr lang="en-US" sz="2000" dirty="0"/>
              <a:t>Measuring Spatial Price Level Differences within a Country: Current Status and Future Developments. </a:t>
            </a:r>
            <a:r>
              <a:rPr lang="en-US" sz="2000" dirty="0" err="1"/>
              <a:t>Estudios</a:t>
            </a:r>
            <a:r>
              <a:rPr lang="en-US" sz="2000" dirty="0"/>
              <a:t> de </a:t>
            </a:r>
            <a:r>
              <a:rPr lang="en-US" sz="2000" dirty="0" err="1"/>
              <a:t>economía</a:t>
            </a:r>
            <a:r>
              <a:rPr lang="en-US" sz="2000" dirty="0"/>
              <a:t> </a:t>
            </a:r>
            <a:r>
              <a:rPr lang="en-US" sz="2000" dirty="0" err="1"/>
              <a:t>aplicada</a:t>
            </a:r>
            <a:r>
              <a:rPr lang="en-US" sz="2000" dirty="0"/>
              <a:t>, 36(1), pp.119-148, </a:t>
            </a:r>
            <a:r>
              <a:rPr lang="en-GB" sz="2000" dirty="0"/>
              <a:t>(2018)</a:t>
            </a:r>
            <a:r>
              <a:rPr lang="en-US" sz="2000" dirty="0"/>
              <a:t>.</a:t>
            </a:r>
            <a:endParaRPr lang="it-IT" sz="2000" dirty="0"/>
          </a:p>
          <a:p>
            <a:r>
              <a:rPr lang="en-US" sz="2000" dirty="0"/>
              <a:t>World Bank: Purchasing Power Parities and the Real Size of the World Economies-A Comprehensive Report of the 2011 International Comparison Program, Washington, DC(2015)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09160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61573" y="153934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The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1161" y="679827"/>
            <a:ext cx="11082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Information on regional price levels is </a:t>
            </a:r>
            <a:r>
              <a:rPr lang="en-US" sz="2400" dirty="0" smtClean="0"/>
              <a:t>essential for </a:t>
            </a:r>
            <a:r>
              <a:rPr lang="en-US" sz="2400" dirty="0"/>
              <a:t>many research questions in regional </a:t>
            </a:r>
            <a:r>
              <a:rPr lang="en-US" sz="2400" dirty="0" smtClean="0"/>
              <a:t>studies.</a:t>
            </a:r>
            <a:endParaRPr lang="en-GB" sz="2400" dirty="0"/>
          </a:p>
          <a:p>
            <a:pPr algn="just"/>
            <a:endParaRPr lang="en-GB" sz="2400" dirty="0" smtClean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Regional </a:t>
            </a:r>
            <a:r>
              <a:rPr lang="en-GB" sz="2400" dirty="0"/>
              <a:t>values of economic indicators </a:t>
            </a:r>
            <a:r>
              <a:rPr lang="en-GB" sz="2400" u="sng" dirty="0" smtClean="0"/>
              <a:t>should </a:t>
            </a:r>
            <a:r>
              <a:rPr lang="en-GB" sz="2400" u="sng" dirty="0"/>
              <a:t>be adjusted for regional price differentials</a:t>
            </a:r>
            <a:r>
              <a:rPr lang="en-GB" sz="2400" dirty="0"/>
              <a:t>, following the same logic with which the economic well-being of different countries is not compared without taking into account </a:t>
            </a:r>
            <a:r>
              <a:rPr lang="en-GB" sz="2400" i="1" dirty="0">
                <a:hlinkClick r:id="rId7" action="ppaction://hlinksldjump"/>
              </a:rPr>
              <a:t>international purchasing power parities</a:t>
            </a:r>
            <a:r>
              <a:rPr lang="en-GB" sz="2400" dirty="0">
                <a:hlinkClick r:id="rId7" action="ppaction://hlinksldjump"/>
              </a:rPr>
              <a:t> (PPP). </a:t>
            </a:r>
            <a:endParaRPr lang="it-IT" sz="2400" dirty="0"/>
          </a:p>
          <a:p>
            <a:pPr algn="just"/>
            <a:endParaRPr lang="en-GB" sz="2400" dirty="0"/>
          </a:p>
          <a:p>
            <a:pPr algn="just"/>
            <a:r>
              <a:rPr lang="en-GB" sz="2400" b="1" dirty="0" smtClean="0"/>
              <a:t>Why?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Estimates </a:t>
            </a:r>
            <a:r>
              <a:rPr lang="en-US" sz="2400" dirty="0"/>
              <a:t>of poverty and the standard of living </a:t>
            </a:r>
            <a:r>
              <a:rPr lang="en-US" sz="2400" dirty="0" smtClean="0"/>
              <a:t>may change </a:t>
            </a:r>
            <a:r>
              <a:rPr lang="en-US" sz="2400" dirty="0"/>
              <a:t>substantially with the inclusion of regional price </a:t>
            </a:r>
            <a:r>
              <a:rPr lang="en-US" sz="2400" dirty="0" smtClean="0"/>
              <a:t>variation.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Price-adjusted </a:t>
            </a:r>
            <a:r>
              <a:rPr lang="en-US" sz="2400" dirty="0"/>
              <a:t>estimates of </a:t>
            </a:r>
            <a:r>
              <a:rPr lang="en-US" sz="2400" smtClean="0"/>
              <a:t>economic indicators should </a:t>
            </a:r>
            <a:r>
              <a:rPr lang="en-US" sz="2400" dirty="0" smtClean="0"/>
              <a:t>be used in order to avoid misleading </a:t>
            </a:r>
            <a:r>
              <a:rPr lang="en-US" sz="2400" dirty="0" smtClean="0"/>
              <a:t>regional </a:t>
            </a:r>
            <a:r>
              <a:rPr lang="en-US" sz="2400" dirty="0"/>
              <a:t>analyses and related policy implications</a:t>
            </a:r>
          </a:p>
          <a:p>
            <a:pPr algn="just"/>
            <a:endParaRPr lang="en-GB" sz="2400" dirty="0" smtClean="0"/>
          </a:p>
          <a:p>
            <a:pPr algn="just"/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52774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0" y="5439329"/>
            <a:ext cx="1408581" cy="1415039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51708" y="765068"/>
            <a:ext cx="11641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The importance of constructing spatial price comparisons within a country, also referred to as </a:t>
            </a:r>
            <a:r>
              <a:rPr lang="en-US" sz="2400" i="1" dirty="0"/>
              <a:t>sub-national purchasing power parities</a:t>
            </a:r>
            <a:r>
              <a:rPr lang="en-US" sz="2400" dirty="0"/>
              <a:t>, has been acknowledged in literature over the last </a:t>
            </a:r>
            <a:r>
              <a:rPr lang="en-US" sz="2400" dirty="0" smtClean="0"/>
              <a:t>decade (</a:t>
            </a:r>
            <a:r>
              <a:rPr lang="en-GB" sz="2400" dirty="0" smtClean="0"/>
              <a:t>Laureti </a:t>
            </a:r>
            <a:r>
              <a:rPr lang="en-GB" sz="2400" dirty="0"/>
              <a:t>and Rao, 2018</a:t>
            </a:r>
            <a:r>
              <a:rPr lang="en-GB" sz="2400" dirty="0" smtClean="0"/>
              <a:t>).</a:t>
            </a:r>
          </a:p>
          <a:p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There </a:t>
            </a:r>
            <a:r>
              <a:rPr lang="en-US" sz="2400" b="1" dirty="0">
                <a:solidFill>
                  <a:srgbClr val="C00000"/>
                </a:solidFill>
              </a:rPr>
              <a:t>have been </a:t>
            </a:r>
            <a:r>
              <a:rPr lang="en-US" sz="2400" b="1" dirty="0" smtClean="0">
                <a:solidFill>
                  <a:srgbClr val="C00000"/>
                </a:solidFill>
              </a:rPr>
              <a:t>several research </a:t>
            </a:r>
            <a:r>
              <a:rPr lang="en-US" sz="2400" b="1" dirty="0">
                <a:solidFill>
                  <a:srgbClr val="C00000"/>
                </a:solidFill>
              </a:rPr>
              <a:t>projects and studies, </a:t>
            </a:r>
            <a:r>
              <a:rPr lang="en-US" sz="2400" b="1" dirty="0" smtClean="0">
                <a:solidFill>
                  <a:srgbClr val="C00000"/>
                </a:solidFill>
              </a:rPr>
              <a:t>carried out by </a:t>
            </a:r>
            <a:r>
              <a:rPr lang="en-US" sz="2400" b="1" dirty="0">
                <a:solidFill>
                  <a:srgbClr val="C00000"/>
                </a:solidFill>
              </a:rPr>
              <a:t>NSOs and individual researchers. 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United States (</a:t>
            </a:r>
            <a:r>
              <a:rPr lang="en-US" sz="2000" dirty="0" err="1"/>
              <a:t>Kokoski</a:t>
            </a:r>
            <a:r>
              <a:rPr lang="en-US" sz="2000" dirty="0"/>
              <a:t> , 1991; Aten, 2005, 2006) 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Brazil (Aten, 1999; Aten and Menezes, 2002),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India </a:t>
            </a:r>
            <a:r>
              <a:rPr lang="en-US" sz="2000" dirty="0"/>
              <a:t>(</a:t>
            </a:r>
            <a:r>
              <a:rPr lang="en-US" sz="2000" dirty="0" err="1"/>
              <a:t>Coondoo</a:t>
            </a:r>
            <a:r>
              <a:rPr lang="en-US" sz="2000" dirty="0"/>
              <a:t> </a:t>
            </a:r>
            <a:r>
              <a:rPr lang="en-US" sz="2000" i="1" dirty="0"/>
              <a:t>et al</a:t>
            </a:r>
            <a:r>
              <a:rPr lang="en-US" sz="2000" dirty="0"/>
              <a:t>., 2004; </a:t>
            </a:r>
            <a:r>
              <a:rPr lang="en-US" sz="2000" dirty="0" err="1"/>
              <a:t>Majumder</a:t>
            </a:r>
            <a:r>
              <a:rPr lang="en-US" sz="2000" dirty="0"/>
              <a:t> </a:t>
            </a:r>
            <a:r>
              <a:rPr lang="en-US" sz="2000" i="1" dirty="0"/>
              <a:t>et al</a:t>
            </a:r>
            <a:r>
              <a:rPr lang="en-US" sz="2000" dirty="0"/>
              <a:t>., 2015)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Australia (</a:t>
            </a:r>
            <a:r>
              <a:rPr lang="en-US" sz="2000" dirty="0" err="1"/>
              <a:t>Waschka</a:t>
            </a:r>
            <a:r>
              <a:rPr lang="en-US" sz="2000" dirty="0"/>
              <a:t> </a:t>
            </a:r>
            <a:r>
              <a:rPr lang="en-US" sz="2000" i="1" dirty="0"/>
              <a:t>et al</a:t>
            </a:r>
            <a:r>
              <a:rPr lang="en-US" sz="2000" dirty="0"/>
              <a:t>., 2003),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United </a:t>
            </a:r>
            <a:r>
              <a:rPr lang="en-US" sz="2000" dirty="0"/>
              <a:t>Kingdom (Fenwick and </a:t>
            </a:r>
            <a:r>
              <a:rPr lang="en-US" sz="2000" dirty="0" err="1"/>
              <a:t>O’Donogue</a:t>
            </a:r>
            <a:r>
              <a:rPr lang="en-US" sz="2000" dirty="0"/>
              <a:t>, 2003; Wingfield </a:t>
            </a:r>
            <a:r>
              <a:rPr lang="en-US" sz="2000" i="1" dirty="0"/>
              <a:t>et al</a:t>
            </a:r>
            <a:r>
              <a:rPr lang="en-US" sz="2000" dirty="0"/>
              <a:t>., </a:t>
            </a:r>
            <a:r>
              <a:rPr lang="en-US" sz="2000" dirty="0" smtClean="0"/>
              <a:t>2005, ONS, 2011), </a:t>
            </a:r>
            <a:endParaRPr lang="en-US" sz="2000" dirty="0"/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dirty="0"/>
              <a:t>Philippines (</a:t>
            </a:r>
            <a:r>
              <a:rPr lang="en-US" sz="2000" dirty="0" err="1"/>
              <a:t>Dikhanov</a:t>
            </a:r>
            <a:r>
              <a:rPr lang="en-US" sz="2000" dirty="0"/>
              <a:t> et al, 2011)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000" b="1" dirty="0"/>
              <a:t>Italy</a:t>
            </a:r>
            <a:r>
              <a:rPr lang="en-US" sz="2000" dirty="0"/>
              <a:t> (</a:t>
            </a:r>
            <a:r>
              <a:rPr lang="en-US" sz="2000" dirty="0" err="1"/>
              <a:t>Biggeri</a:t>
            </a:r>
            <a:r>
              <a:rPr lang="en-US" sz="2000" dirty="0"/>
              <a:t>, De Carli and Laureti, 2008; </a:t>
            </a:r>
            <a:r>
              <a:rPr lang="en-US" sz="2000" dirty="0" err="1"/>
              <a:t>Biggeri</a:t>
            </a:r>
            <a:r>
              <a:rPr lang="en-US" sz="2000" dirty="0"/>
              <a:t>, Laureti and Polidoro, 2016; </a:t>
            </a:r>
            <a:r>
              <a:rPr lang="en-US" sz="2000" dirty="0" err="1"/>
              <a:t>Istat</a:t>
            </a:r>
            <a:r>
              <a:rPr lang="en-US" sz="2000" dirty="0"/>
              <a:t>, 2008, 2010, Laureti and Polidoro, 2017</a:t>
            </a:r>
            <a:r>
              <a:rPr lang="en-US" sz="2000" dirty="0" smtClean="0"/>
              <a:t>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Western Asia (</a:t>
            </a:r>
            <a:r>
              <a:rPr lang="en-US" sz="2000" dirty="0" err="1"/>
              <a:t>Skaini</a:t>
            </a:r>
            <a:r>
              <a:rPr lang="en-US" sz="2000" dirty="0"/>
              <a:t> and Samara, 2017) </a:t>
            </a:r>
            <a:endParaRPr lang="en-US" sz="2000" dirty="0" smtClean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Statistic </a:t>
            </a:r>
            <a:r>
              <a:rPr lang="en-US" sz="2000" dirty="0"/>
              <a:t>South Africa (Kelly and </a:t>
            </a:r>
            <a:r>
              <a:rPr lang="en-US" sz="2000" dirty="0" err="1"/>
              <a:t>Ranoto</a:t>
            </a:r>
            <a:r>
              <a:rPr lang="en-US" sz="2000" dirty="0"/>
              <a:t>, 2016)</a:t>
            </a:r>
            <a:endParaRPr lang="it-IT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61574" y="303403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The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2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9747" y="708755"/>
            <a:ext cx="119834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2200" dirty="0" smtClean="0"/>
              <a:t>However, s</a:t>
            </a:r>
            <a:r>
              <a:rPr lang="en-GB" sz="2200" dirty="0" smtClean="0"/>
              <a:t>ystematic </a:t>
            </a:r>
            <a:r>
              <a:rPr lang="en-GB" sz="2200" dirty="0"/>
              <a:t>attempts to compile sub-national PPPs on a regular basis have been hampered by </a:t>
            </a:r>
            <a:r>
              <a:rPr lang="en-GB" sz="2200" dirty="0" smtClean="0"/>
              <a:t>data </a:t>
            </a:r>
            <a:r>
              <a:rPr lang="en-GB" sz="2200" dirty="0" smtClean="0"/>
              <a:t>availability and methodological issues.</a:t>
            </a:r>
            <a:endParaRPr lang="it-IT" sz="2200" dirty="0"/>
          </a:p>
          <a:p>
            <a:endParaRPr lang="en-GB" sz="22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200" b="1" dirty="0">
                <a:solidFill>
                  <a:srgbClr val="C00000"/>
                </a:solidFill>
              </a:rPr>
              <a:t>Sources of Price </a:t>
            </a:r>
            <a:r>
              <a:rPr lang="en-GB" sz="2200" b="1" dirty="0" smtClean="0">
                <a:solidFill>
                  <a:srgbClr val="C00000"/>
                </a:solidFill>
              </a:rPr>
              <a:t>Data: </a:t>
            </a:r>
            <a:r>
              <a:rPr lang="en-GB" sz="2200" dirty="0" smtClean="0"/>
              <a:t>to </a:t>
            </a:r>
            <a:r>
              <a:rPr lang="en-GB" sz="2200" b="1" dirty="0" smtClean="0"/>
              <a:t>obtain </a:t>
            </a:r>
            <a:r>
              <a:rPr lang="en-GB" sz="2200" b="1" u="sng" dirty="0"/>
              <a:t>price data </a:t>
            </a:r>
            <a:r>
              <a:rPr lang="en-GB" sz="2200" b="1" dirty="0"/>
              <a:t>from multiple sources and outlets </a:t>
            </a:r>
            <a:r>
              <a:rPr lang="en-GB" sz="2200" dirty="0"/>
              <a:t>for </a:t>
            </a:r>
            <a:r>
              <a:rPr lang="en-GB" sz="2200" dirty="0" smtClean="0"/>
              <a:t>goods and services that </a:t>
            </a:r>
            <a:r>
              <a:rPr lang="en-GB" sz="2200" dirty="0"/>
              <a:t>are comparable and </a:t>
            </a:r>
            <a:r>
              <a:rPr lang="en-GB" sz="2200" dirty="0" smtClean="0"/>
              <a:t>representative</a:t>
            </a:r>
            <a:endParaRPr lang="en-GB" sz="2200" b="1" dirty="0" smtClean="0">
              <a:solidFill>
                <a:srgbClr val="C00000"/>
              </a:solidFill>
            </a:endParaRPr>
          </a:p>
          <a:p>
            <a:pPr marL="1193800" lvl="1" indent="-341313">
              <a:spcBef>
                <a:spcPts val="1200"/>
              </a:spcBef>
            </a:pPr>
            <a:r>
              <a:rPr lang="en-GB" sz="2200" dirty="0" smtClean="0"/>
              <a:t>A. Data </a:t>
            </a:r>
            <a:r>
              <a:rPr lang="en-GB" sz="2200" dirty="0"/>
              <a:t>from </a:t>
            </a:r>
            <a:r>
              <a:rPr lang="en-GB" sz="2200" b="1" dirty="0"/>
              <a:t>Consumer Price Indexes (</a:t>
            </a:r>
            <a:r>
              <a:rPr lang="en-GB" sz="2200" b="1" dirty="0" smtClean="0"/>
              <a:t>CPIs)</a:t>
            </a:r>
            <a:r>
              <a:rPr lang="en-GB" sz="2200" dirty="0" smtClean="0"/>
              <a:t>, </a:t>
            </a:r>
            <a:r>
              <a:rPr lang="en-GB" sz="2200" dirty="0"/>
              <a:t>calculated by </a:t>
            </a:r>
            <a:r>
              <a:rPr lang="en-GB" sz="2200" dirty="0" smtClean="0"/>
              <a:t>NSOs on </a:t>
            </a:r>
            <a:r>
              <a:rPr lang="en-GB" sz="2200" dirty="0"/>
              <a:t>a regular basis</a:t>
            </a:r>
          </a:p>
          <a:p>
            <a:pPr marL="1425575" lvl="3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CPI </a:t>
            </a:r>
            <a:r>
              <a:rPr lang="en-GB" sz="2000" dirty="0"/>
              <a:t>samples are selected for temporal not for spatial comparison, complicating the estimation of spatial price </a:t>
            </a:r>
            <a:r>
              <a:rPr lang="en-GB" sz="2000" dirty="0" smtClean="0"/>
              <a:t>differences</a:t>
            </a:r>
          </a:p>
          <a:p>
            <a:pPr marL="1193800" lvl="1" indent="-341313">
              <a:spcBef>
                <a:spcPts val="1200"/>
              </a:spcBef>
            </a:pPr>
            <a:r>
              <a:rPr lang="en-GB" sz="2400" dirty="0" smtClean="0"/>
              <a:t>B</a:t>
            </a:r>
            <a:r>
              <a:rPr lang="en-GB" sz="2200" dirty="0" smtClean="0"/>
              <a:t>.</a:t>
            </a:r>
            <a:r>
              <a:rPr lang="en-GB" sz="2200" b="1" dirty="0" smtClean="0"/>
              <a:t> Ad hoc surveys</a:t>
            </a:r>
            <a:endParaRPr lang="en-GB" sz="2200" b="1" dirty="0"/>
          </a:p>
          <a:p>
            <a:pPr marL="1425575" lvl="3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In general very expensive for the NSOs</a:t>
            </a:r>
          </a:p>
          <a:p>
            <a:pPr marL="682625" lvl="2">
              <a:spcBef>
                <a:spcPts val="600"/>
              </a:spcBef>
            </a:pPr>
            <a:r>
              <a:rPr lang="en-GB" sz="2000" dirty="0" smtClean="0"/>
              <a:t>   </a:t>
            </a:r>
            <a:r>
              <a:rPr lang="en-GB" sz="2400" dirty="0" smtClean="0"/>
              <a:t>C</a:t>
            </a:r>
            <a:r>
              <a:rPr lang="en-GB" sz="2000" dirty="0" smtClean="0"/>
              <a:t>. </a:t>
            </a:r>
            <a:r>
              <a:rPr lang="en-GB" sz="2200" b="1" dirty="0" smtClean="0"/>
              <a:t>Household budget survey </a:t>
            </a:r>
            <a:r>
              <a:rPr lang="en-GB" sz="2200" b="1" dirty="0" smtClean="0"/>
              <a:t>data</a:t>
            </a:r>
          </a:p>
          <a:p>
            <a:pPr marL="1482725" lvl="3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200" dirty="0" smtClean="0"/>
              <a:t>Demand system based approach (meaningful unit value prices are available only for broadly classified food items)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61574" y="58237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The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278567" y="722859"/>
            <a:ext cx="1185458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7F142A"/>
                </a:solidFill>
              </a:rPr>
              <a:t>Italy</a:t>
            </a:r>
            <a:r>
              <a:rPr lang="en-US" sz="2200" dirty="0">
                <a:solidFill>
                  <a:srgbClr val="7F142A"/>
                </a:solidFill>
              </a:rPr>
              <a:t> </a:t>
            </a:r>
            <a:r>
              <a:rPr lang="en-US" sz="2200" dirty="0"/>
              <a:t>is one of the few countries that </a:t>
            </a:r>
            <a:r>
              <a:rPr lang="en-US" sz="2200" dirty="0" smtClean="0"/>
              <a:t>carried out official </a:t>
            </a:r>
            <a:r>
              <a:rPr lang="en-US" sz="2200" dirty="0"/>
              <a:t>experimental sub-national </a:t>
            </a:r>
            <a:r>
              <a:rPr lang="en-US" sz="2200" dirty="0" smtClean="0"/>
              <a:t>PPP estimations </a:t>
            </a:r>
            <a:endParaRPr lang="en-US" sz="2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200" dirty="0"/>
          </a:p>
          <a:p>
            <a:pPr marL="914400" lvl="1" indent="-457200">
              <a:spcBef>
                <a:spcPts val="600"/>
              </a:spcBef>
              <a:buBlip>
                <a:blip r:embed="rId6"/>
              </a:buBlip>
            </a:pPr>
            <a:r>
              <a:rPr lang="en-GB" sz="2200" dirty="0" smtClean="0"/>
              <a:t>In</a:t>
            </a:r>
            <a:r>
              <a:rPr lang="en-GB" sz="2200" u="sng" dirty="0" smtClean="0"/>
              <a:t> </a:t>
            </a:r>
            <a:r>
              <a:rPr lang="en-GB" sz="2200" u="sng" dirty="0"/>
              <a:t>2008 </a:t>
            </a:r>
            <a:r>
              <a:rPr lang="en-GB" sz="2200" dirty="0" smtClean="0"/>
              <a:t>(with </a:t>
            </a:r>
            <a:r>
              <a:rPr lang="en-GB" sz="2200" dirty="0"/>
              <a:t>reference to 2006 </a:t>
            </a:r>
            <a:r>
              <a:rPr lang="en-GB" sz="2200" dirty="0" smtClean="0"/>
              <a:t>data):  </a:t>
            </a:r>
            <a:r>
              <a:rPr lang="en-GB" sz="2200" dirty="0"/>
              <a:t>GEKS formula, </a:t>
            </a:r>
            <a:r>
              <a:rPr lang="en-GB" sz="2200" dirty="0" smtClean="0"/>
              <a:t>three </a:t>
            </a:r>
            <a:r>
              <a:rPr lang="en-GB" sz="2200" dirty="0"/>
              <a:t>expenditure divisions (Food and Beverages, Clothing and Footwear, Furniture</a:t>
            </a:r>
            <a:r>
              <a:rPr lang="en-GB" sz="2200" dirty="0" smtClean="0"/>
              <a:t>);</a:t>
            </a:r>
          </a:p>
          <a:p>
            <a:pPr marL="914400" lvl="1" indent="-457200">
              <a:spcBef>
                <a:spcPts val="600"/>
              </a:spcBef>
              <a:buBlip>
                <a:blip r:embed="rId6"/>
              </a:buBlip>
            </a:pPr>
            <a:r>
              <a:rPr lang="en-GB" sz="2200" dirty="0" smtClean="0"/>
              <a:t>In </a:t>
            </a:r>
            <a:r>
              <a:rPr lang="en-GB" sz="2200" u="sng" dirty="0"/>
              <a:t>2010</a:t>
            </a:r>
            <a:r>
              <a:rPr lang="en-GB" sz="2200" dirty="0"/>
              <a:t> </a:t>
            </a:r>
            <a:r>
              <a:rPr lang="en-GB" sz="2200" dirty="0" smtClean="0"/>
              <a:t>(with </a:t>
            </a:r>
            <a:r>
              <a:rPr lang="en-GB" sz="2200" dirty="0"/>
              <a:t>reference to 2009 data</a:t>
            </a:r>
            <a:r>
              <a:rPr lang="en-GB" sz="2200" dirty="0" smtClean="0"/>
              <a:t>): </a:t>
            </a:r>
            <a:r>
              <a:rPr lang="en-GB" sz="2200" dirty="0"/>
              <a:t>all </a:t>
            </a:r>
            <a:r>
              <a:rPr lang="en-GB" sz="2200" dirty="0" smtClean="0"/>
              <a:t>COICOP expenditure divisions; </a:t>
            </a:r>
            <a:r>
              <a:rPr lang="en-GB" sz="2200" dirty="0"/>
              <a:t>GEKS formula </a:t>
            </a:r>
            <a:r>
              <a:rPr lang="en-GB" sz="2200" dirty="0" smtClean="0"/>
              <a:t>and CPD model for actual </a:t>
            </a:r>
            <a:r>
              <a:rPr lang="en-GB" sz="2200" dirty="0"/>
              <a:t>rents </a:t>
            </a:r>
            <a:endParaRPr lang="en-GB" sz="2200" dirty="0" smtClean="0"/>
          </a:p>
          <a:p>
            <a:pPr lvl="1">
              <a:spcBef>
                <a:spcPts val="600"/>
              </a:spcBef>
            </a:pPr>
            <a:endParaRPr lang="en-GB" sz="2200" dirty="0" smtClean="0"/>
          </a:p>
          <a:p>
            <a:pPr>
              <a:spcBef>
                <a:spcPts val="600"/>
              </a:spcBef>
            </a:pPr>
            <a:r>
              <a:rPr lang="en-GB" sz="2200" b="1" dirty="0" err="1" smtClean="0">
                <a:solidFill>
                  <a:srgbClr val="FF0000"/>
                </a:solidFill>
              </a:rPr>
              <a:t>Istat</a:t>
            </a:r>
            <a:r>
              <a:rPr lang="en-GB" sz="2200" b="1" dirty="0" smtClean="0">
                <a:solidFill>
                  <a:srgbClr val="FF0000"/>
                </a:solidFill>
              </a:rPr>
              <a:t> Project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2200" dirty="0" smtClean="0"/>
              <a:t>Within </a:t>
            </a:r>
            <a:r>
              <a:rPr lang="en-GB" sz="2200" dirty="0"/>
              <a:t>the European Multipurpose Price Statistics project, </a:t>
            </a:r>
            <a:r>
              <a:rPr lang="en-GB" sz="2200" dirty="0" err="1"/>
              <a:t>Istat</a:t>
            </a:r>
            <a:r>
              <a:rPr lang="en-GB" sz="2200" dirty="0"/>
              <a:t> has </a:t>
            </a:r>
            <a:r>
              <a:rPr lang="en-GB" sz="2200" dirty="0" smtClean="0"/>
              <a:t>been </a:t>
            </a:r>
            <a:r>
              <a:rPr lang="en-GB" sz="2200" dirty="0"/>
              <a:t>exploring the possibility of using </a:t>
            </a:r>
            <a:r>
              <a:rPr lang="en-GB" sz="2200" dirty="0" smtClean="0"/>
              <a:t>big data (retail scanner data) for </a:t>
            </a:r>
            <a:r>
              <a:rPr lang="en-GB" sz="2200" dirty="0"/>
              <a:t>compiling sub-national PPPs</a:t>
            </a:r>
            <a:r>
              <a:rPr lang="en-GB" sz="2200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22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 smtClean="0"/>
              <a:t>However, scanner datasets provide both opportunities and challenges for price statisticians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it-IT" sz="2200" dirty="0" smtClean="0"/>
          </a:p>
          <a:p>
            <a:pPr lvl="1">
              <a:spcBef>
                <a:spcPts val="600"/>
              </a:spcBef>
            </a:pPr>
            <a:endParaRPr lang="en-GB" sz="220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561574" y="94619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The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" y="896943"/>
            <a:ext cx="121331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200" b="1" dirty="0" smtClean="0">
                <a:solidFill>
                  <a:schemeClr val="accent5">
                    <a:lumMod val="50000"/>
                  </a:schemeClr>
                </a:solidFill>
              </a:rPr>
              <a:t>Advantages</a:t>
            </a:r>
            <a:r>
              <a:rPr lang="en-GB" sz="22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It </a:t>
            </a:r>
            <a:r>
              <a:rPr lang="en-US" sz="2200" dirty="0"/>
              <a:t>is recorded what is actually </a:t>
            </a:r>
            <a:r>
              <a:rPr lang="en-US" sz="2200" dirty="0" smtClean="0"/>
              <a:t>sold and universe </a:t>
            </a:r>
            <a:r>
              <a:rPr lang="en-US" sz="2200" dirty="0"/>
              <a:t>of all </a:t>
            </a:r>
            <a:r>
              <a:rPr lang="en-US" sz="2200" dirty="0" smtClean="0"/>
              <a:t>transactions is considered</a:t>
            </a:r>
            <a:endParaRPr lang="en-US" sz="22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Prices </a:t>
            </a:r>
            <a:r>
              <a:rPr lang="en-US" sz="2200" dirty="0"/>
              <a:t>available every day of the month and for </a:t>
            </a:r>
            <a:r>
              <a:rPr lang="en-US" sz="2200" dirty="0" smtClean="0"/>
              <a:t>1,781 </a:t>
            </a:r>
            <a:r>
              <a:rPr lang="en-US" sz="2200" dirty="0"/>
              <a:t>outlets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Detailed </a:t>
            </a:r>
            <a:r>
              <a:rPr lang="en-US" sz="2200" dirty="0"/>
              <a:t>information on turnover and quantities for each item </a:t>
            </a:r>
            <a:r>
              <a:rPr lang="en-US" sz="2200" dirty="0" smtClean="0"/>
              <a:t>code (GTINs)</a:t>
            </a:r>
            <a:endParaRPr lang="en-US" sz="22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Territorial </a:t>
            </a:r>
            <a:r>
              <a:rPr lang="en-US" sz="2200" dirty="0"/>
              <a:t>coverage is </a:t>
            </a:r>
            <a:r>
              <a:rPr lang="en-US" sz="2200" dirty="0" smtClean="0"/>
              <a:t>high (all </a:t>
            </a:r>
            <a:r>
              <a:rPr lang="en-US" sz="2200" dirty="0"/>
              <a:t>Italian </a:t>
            </a:r>
            <a:r>
              <a:rPr lang="en-US" sz="2200" dirty="0" smtClean="0"/>
              <a:t>provinces)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A wide range of methods may be used due to availability of quantities and expenditure data</a:t>
            </a:r>
            <a:endParaRPr lang="en-US" sz="2200" dirty="0"/>
          </a:p>
          <a:p>
            <a:pPr lvl="1"/>
            <a:endParaRPr lang="en-GB" sz="22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200" b="1" dirty="0" smtClean="0">
                <a:solidFill>
                  <a:srgbClr val="FF0000"/>
                </a:solidFill>
              </a:rPr>
              <a:t>Issues</a:t>
            </a:r>
            <a:r>
              <a:rPr lang="en-GB" sz="22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Hard discount are not included.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Several sub-classes of food products </a:t>
            </a:r>
            <a:r>
              <a:rPr lang="en-US" sz="2200" dirty="0" smtClean="0"/>
              <a:t>cannot be considered since </a:t>
            </a:r>
            <a:r>
              <a:rPr lang="en-US" sz="2200" dirty="0"/>
              <a:t>these products are sold at price per quantity and are not pre-packaged with </a:t>
            </a:r>
            <a:r>
              <a:rPr lang="en-US" sz="2200" dirty="0" smtClean="0"/>
              <a:t>GTIN codes (i.e. </a:t>
            </a:r>
            <a:r>
              <a:rPr lang="en-US" sz="2200" dirty="0"/>
              <a:t>vegetables, fruit, meat and fresh </a:t>
            </a:r>
            <a:r>
              <a:rPr lang="en-US" sz="2200" dirty="0" smtClean="0"/>
              <a:t>fish)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High variability of products sold among cities (chaining methods?)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1574" y="206691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The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58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61574" y="206691"/>
            <a:ext cx="1102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The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estimation of regional prices </a:t>
            </a:r>
            <a:r>
              <a:rPr lang="en-US" sz="2400" b="1" dirty="0" smtClean="0">
                <a:solidFill>
                  <a:srgbClr val="002060"/>
                </a:solidFill>
              </a:rPr>
              <a:t>level: </a:t>
            </a:r>
            <a:r>
              <a:rPr lang="en-US" sz="2400" b="1" dirty="0">
                <a:solidFill>
                  <a:srgbClr val="002060"/>
                </a:solidFill>
              </a:rPr>
              <a:t>need for comparison and the situation in Italy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29688" y="685781"/>
            <a:ext cx="114149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Open question:</a:t>
            </a:r>
          </a:p>
          <a:p>
            <a:endParaRPr lang="en-US" sz="2200" b="1" dirty="0" smtClean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200" dirty="0" smtClean="0"/>
              <a:t>How to combine scanner </a:t>
            </a:r>
            <a:r>
              <a:rPr lang="en-US" sz="2200" dirty="0"/>
              <a:t>data with </a:t>
            </a:r>
            <a:r>
              <a:rPr lang="en-US" sz="2200" dirty="0" smtClean="0"/>
              <a:t>other sources to compile household consumption </a:t>
            </a:r>
            <a:r>
              <a:rPr lang="en-US" sz="2200" dirty="0"/>
              <a:t>sub-national </a:t>
            </a:r>
            <a:r>
              <a:rPr lang="en-US" sz="2200" dirty="0" smtClean="0"/>
              <a:t>PPPs?</a:t>
            </a:r>
          </a:p>
          <a:p>
            <a:pPr marL="800100" lvl="2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traditional </a:t>
            </a:r>
            <a:r>
              <a:rPr lang="en-US" sz="2200" dirty="0"/>
              <a:t>CPI data (already representative and in some cases also comparable), </a:t>
            </a:r>
            <a:endParaRPr lang="en-US" sz="2200" dirty="0" smtClean="0"/>
          </a:p>
          <a:p>
            <a:pPr marL="800100" lvl="2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ad </a:t>
            </a:r>
            <a:r>
              <a:rPr lang="en-US" sz="2200" dirty="0"/>
              <a:t>hoc collected data for certain groups of products </a:t>
            </a:r>
            <a:r>
              <a:rPr lang="en-US" sz="2200" dirty="0" smtClean="0"/>
              <a:t>(clothing, furniture, etc.)</a:t>
            </a:r>
          </a:p>
          <a:p>
            <a:pPr marL="800100" lvl="2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data </a:t>
            </a:r>
            <a:r>
              <a:rPr lang="en-US" sz="2200" dirty="0"/>
              <a:t>collected on the web also through web scraping techniques</a:t>
            </a:r>
            <a:r>
              <a:rPr lang="en-US" sz="2200" dirty="0" smtClean="0"/>
              <a:t>. </a:t>
            </a:r>
          </a:p>
          <a:p>
            <a:pPr marL="800100" lvl="2" indent="-342900">
              <a:buFont typeface="Wingdings" panose="05000000000000000000" pitchFamily="2" charset="2"/>
              <a:buChar char="ü"/>
            </a:pPr>
            <a:endParaRPr lang="en-US" sz="22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200" dirty="0"/>
              <a:t>Is it possible to stimulate the adoption of a unified framework in which price data collections is carried out contemporarily for computing CPIs, sub-national and international PPPs?  </a:t>
            </a:r>
            <a:endParaRPr lang="en-GB" sz="2200" dirty="0" smtClean="0"/>
          </a:p>
          <a:p>
            <a:endParaRPr lang="it-IT" sz="22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200" dirty="0"/>
              <a:t>Can Eurostat support the compilation of sub-national </a:t>
            </a:r>
            <a:r>
              <a:rPr lang="en-GB" sz="2200" dirty="0" smtClean="0"/>
              <a:t>PPPs within </a:t>
            </a:r>
            <a:r>
              <a:rPr lang="en-GB" sz="2200" dirty="0"/>
              <a:t>the project “Multipurpose Price Statistics” , launched by the European Commission</a:t>
            </a:r>
            <a:r>
              <a:rPr lang="en-GB" sz="2200" dirty="0" smtClean="0"/>
              <a:t>?</a:t>
            </a: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8726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250123" y="2402958"/>
            <a:ext cx="4473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Thank you for your attention!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03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43" y="700499"/>
            <a:ext cx="8704384" cy="5750407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794" y="3401734"/>
            <a:ext cx="2406152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8894163" y="2505870"/>
            <a:ext cx="30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hlinkClick r:id="rId8" action="ppaction://hlinksldjump"/>
              </a:rPr>
              <a:t>Sub-</a:t>
            </a:r>
            <a:r>
              <a:rPr lang="it-IT" b="1" dirty="0" err="1" smtClean="0">
                <a:hlinkClick r:id="rId8" action="ppaction://hlinksldjump"/>
              </a:rPr>
              <a:t>national</a:t>
            </a:r>
            <a:r>
              <a:rPr lang="it-IT" b="1" dirty="0" smtClean="0">
                <a:hlinkClick r:id="rId8" action="ppaction://hlinksldjump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hlinkClick r:id="rId8" action="ppaction://hlinksldjump"/>
              </a:rPr>
              <a:t>PPPs</a:t>
            </a:r>
            <a:r>
              <a:rPr lang="it-IT" b="1" dirty="0" smtClean="0">
                <a:solidFill>
                  <a:srgbClr val="002060"/>
                </a:solidFill>
                <a:hlinkClick r:id="rId8" action="ppaction://hlinksldjump"/>
              </a:rPr>
              <a:t> are </a:t>
            </a:r>
            <a:r>
              <a:rPr lang="it-IT" b="1" dirty="0" err="1" smtClean="0">
                <a:solidFill>
                  <a:srgbClr val="002060"/>
                </a:solidFill>
                <a:hlinkClick r:id="rId8" action="ppaction://hlinksldjump"/>
              </a:rPr>
              <a:t>needed</a:t>
            </a:r>
            <a:endParaRPr lang="it-IT" b="1" dirty="0">
              <a:solidFill>
                <a:srgbClr val="002060"/>
              </a:solidFill>
            </a:endParaRPr>
          </a:p>
        </p:txBody>
      </p:sp>
      <p:cxnSp>
        <p:nvCxnSpPr>
          <p:cNvPr id="10" name="Connettore 2 9"/>
          <p:cNvCxnSpPr>
            <a:stCxn id="2" idx="1"/>
          </p:cNvCxnSpPr>
          <p:nvPr/>
        </p:nvCxnSpPr>
        <p:spPr>
          <a:xfrm flipH="1">
            <a:off x="7067625" y="2690536"/>
            <a:ext cx="1826538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375002" y="161793"/>
            <a:ext cx="10445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concept of PPP is used to measure price level in one geographical area compared to that in another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1133</Words>
  <Application>Microsoft Office PowerPoint</Application>
  <PresentationFormat>Personalizzato</PresentationFormat>
  <Paragraphs>85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Italiano</dc:creator>
  <cp:lastModifiedBy>Tiziana</cp:lastModifiedBy>
  <cp:revision>119</cp:revision>
  <dcterms:created xsi:type="dcterms:W3CDTF">2018-05-03T09:36:58Z</dcterms:created>
  <dcterms:modified xsi:type="dcterms:W3CDTF">2018-05-07T16:52:38Z</dcterms:modified>
</cp:coreProperties>
</file>