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3" r:id="rId6"/>
    <p:sldId id="270" r:id="rId7"/>
    <p:sldId id="262" r:id="rId8"/>
    <p:sldId id="259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6"/>
    <p:restoredTop sz="93300"/>
  </p:normalViewPr>
  <p:slideViewPr>
    <p:cSldViewPr snapToGrid="0">
      <p:cViewPr varScale="1">
        <p:scale>
          <a:sx n="81" d="100"/>
          <a:sy n="81" d="100"/>
        </p:scale>
        <p:origin x="-112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38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01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13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94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84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37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48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46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6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53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57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66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64" y="-1"/>
            <a:ext cx="9504218" cy="1468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413164" y="1660019"/>
            <a:ext cx="9504218" cy="2681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1B7B99"/>
                </a:solidFill>
                <a:effectLst/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PISA, 8-10 MAY 2018</a:t>
            </a:r>
          </a:p>
          <a:p>
            <a:pPr algn="ctr"/>
            <a:r>
              <a:rPr lang="en-US" sz="24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WORKSHOP “SMALL AREA METHODS AND LIVING CONDITIONS INDICATORS IN EUROPEAN POVERTY STUDIES IN THE ERA OF DATA DELUGE AND BIG DATA” </a:t>
            </a:r>
          </a:p>
          <a:p>
            <a:pPr algn="ctr"/>
            <a:endParaRPr lang="en-US" sz="24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/>
            <a:r>
              <a:rPr lang="en-US" sz="24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rgbClr val="1B7B99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FINAL EVENT OF THE JEAN MONNET CHAIR SAMPLEU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00267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pic>
        <p:nvPicPr>
          <p:cNvPr id="9" name="Segnaposto contenuto 2">
            <a:extLst>
              <a:ext uri="{FF2B5EF4-FFF2-40B4-BE49-F238E27FC236}">
                <a16:creationId xmlns:a16="http://schemas.microsoft.com/office/drawing/2014/main" xmlns="" id="{801E8736-CE99-FD47-BEAF-EE10E48BD7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3448" y="1163798"/>
            <a:ext cx="6225945" cy="4930775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1A139D10-4ED4-C446-A2E1-169CFAF24AC1}"/>
              </a:ext>
            </a:extLst>
          </p:cNvPr>
          <p:cNvSpPr txBox="1"/>
          <p:nvPr/>
        </p:nvSpPr>
        <p:spPr>
          <a:xfrm>
            <a:off x="1668859" y="463009"/>
            <a:ext cx="6340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Estimates of the expenditures distribution – 2012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739713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1A139D10-4ED4-C446-A2E1-169CFAF24AC1}"/>
              </a:ext>
            </a:extLst>
          </p:cNvPr>
          <p:cNvSpPr txBox="1"/>
          <p:nvPr/>
        </p:nvSpPr>
        <p:spPr>
          <a:xfrm>
            <a:off x="1533235" y="561829"/>
            <a:ext cx="6340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Household HCR for Italian regions computed with National Poverty Line and Regional Poverty Lines – 2012</a:t>
            </a:r>
            <a:endParaRPr lang="it-IT" b="1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xmlns="" id="{EF3F8BD6-983C-A84F-B20D-FC1FC36D8A56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859" y="1409700"/>
            <a:ext cx="7123748" cy="3709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977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632BBCAA-52F3-C443-9576-341128347C34}"/>
              </a:ext>
            </a:extLst>
          </p:cNvPr>
          <p:cNvSpPr/>
          <p:nvPr/>
        </p:nvSpPr>
        <p:spPr>
          <a:xfrm>
            <a:off x="1194989" y="466542"/>
            <a:ext cx="1007918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SDGs Agenda 2030</a:t>
            </a:r>
          </a:p>
          <a:p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dirty="0"/>
              <a:t>The importance of estimating </a:t>
            </a:r>
            <a:r>
              <a:rPr lang="en-US" sz="3200" b="1" dirty="0">
                <a:solidFill>
                  <a:srgbClr val="FF0000"/>
                </a:solidFill>
              </a:rPr>
              <a:t>poverty indicators</a:t>
            </a:r>
            <a:r>
              <a:rPr lang="en-US" sz="3200" dirty="0"/>
              <a:t> and the number of poor </a:t>
            </a:r>
            <a:r>
              <a:rPr lang="en-US" sz="3200" b="1" dirty="0">
                <a:solidFill>
                  <a:srgbClr val="FF0000"/>
                </a:solidFill>
              </a:rPr>
              <a:t>at sub-national </a:t>
            </a:r>
            <a:r>
              <a:rPr lang="en-US" sz="3200" dirty="0"/>
              <a:t>and </a:t>
            </a:r>
            <a:r>
              <a:rPr lang="en-US" sz="3200" b="1" dirty="0">
                <a:solidFill>
                  <a:srgbClr val="FF0000"/>
                </a:solidFill>
              </a:rPr>
              <a:t>local level </a:t>
            </a:r>
            <a:r>
              <a:rPr lang="en-US" sz="3200" dirty="0"/>
              <a:t>is nowadays worldwide recognized</a:t>
            </a:r>
          </a:p>
          <a:p>
            <a:endParaRPr lang="en-US" sz="3200" dirty="0"/>
          </a:p>
          <a:p>
            <a:r>
              <a:rPr lang="en-US" sz="3200" dirty="0"/>
              <a:t>However, there are still </a:t>
            </a:r>
            <a:r>
              <a:rPr lang="en-US" sz="3200" b="1" i="1" dirty="0">
                <a:solidFill>
                  <a:srgbClr val="FF0000"/>
                </a:solidFill>
              </a:rPr>
              <a:t>open problems </a:t>
            </a:r>
            <a:r>
              <a:rPr lang="en-US" sz="3200" dirty="0"/>
              <a:t>to compute adequate sub-national poverty indicators </a:t>
            </a:r>
          </a:p>
          <a:p>
            <a:r>
              <a:rPr lang="en-US" sz="3200" dirty="0"/>
              <a:t>(relative monetary poverty)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774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Titre 3">
            <a:extLst>
              <a:ext uri="{FF2B5EF4-FFF2-40B4-BE49-F238E27FC236}">
                <a16:creationId xmlns:a16="http://schemas.microsoft.com/office/drawing/2014/main" xmlns="" id="{485F5BA3-D725-4049-B7F3-0D47E6C80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987427"/>
            <a:ext cx="8450262" cy="993773"/>
          </a:xfrm>
        </p:spPr>
        <p:txBody>
          <a:bodyPr/>
          <a:lstStyle/>
          <a:p>
            <a:r>
              <a:rPr lang="fr-FR" dirty="0"/>
              <a:t>Policy relevance</a:t>
            </a:r>
          </a:p>
        </p:txBody>
      </p:sp>
      <p:sp>
        <p:nvSpPr>
          <p:cNvPr id="9" name="Espace réservé du contenu 4">
            <a:extLst>
              <a:ext uri="{FF2B5EF4-FFF2-40B4-BE49-F238E27FC236}">
                <a16:creationId xmlns:a16="http://schemas.microsoft.com/office/drawing/2014/main" xmlns="" id="{575D9C99-923E-D447-BC50-0B8748A6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2159000"/>
            <a:ext cx="8543925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800" dirty="0" err="1"/>
              <a:t>Poverty</a:t>
            </a:r>
            <a:r>
              <a:rPr lang="fr-FR" sz="2800" dirty="0"/>
              <a:t> monitoring: global/</a:t>
            </a:r>
            <a:r>
              <a:rPr lang="fr-FR" dirty="0"/>
              <a:t>national /local trends</a:t>
            </a:r>
            <a:endParaRPr lang="fr-FR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 err="1"/>
              <a:t>Analysis</a:t>
            </a:r>
            <a:r>
              <a:rPr lang="fr-FR" sz="2800" dirty="0"/>
              <a:t>: </a:t>
            </a:r>
            <a:r>
              <a:rPr lang="fr-FR" sz="2800" dirty="0" err="1"/>
              <a:t>poverty</a:t>
            </a:r>
            <a:r>
              <a:rPr lang="fr-FR" sz="2800" dirty="0"/>
              <a:t> </a:t>
            </a:r>
            <a:r>
              <a:rPr lang="fr-FR" sz="2800" dirty="0" err="1"/>
              <a:t>risks</a:t>
            </a:r>
            <a:r>
              <a:rPr lang="fr-FR" sz="2800" dirty="0"/>
              <a:t>, </a:t>
            </a:r>
            <a:r>
              <a:rPr lang="fr-FR" sz="2800" dirty="0" err="1"/>
              <a:t>poverty</a:t>
            </a:r>
            <a:r>
              <a:rPr lang="fr-FR" sz="2800" dirty="0"/>
              <a:t> profiles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 err="1"/>
              <a:t>Subnational</a:t>
            </a:r>
            <a:r>
              <a:rPr lang="fr-FR" sz="2800" dirty="0"/>
              <a:t> </a:t>
            </a:r>
            <a:r>
              <a:rPr lang="fr-FR" sz="2800" dirty="0" err="1"/>
              <a:t>economic</a:t>
            </a:r>
            <a:r>
              <a:rPr lang="fr-FR" sz="2800" dirty="0"/>
              <a:t> </a:t>
            </a:r>
            <a:r>
              <a:rPr lang="fr-FR" sz="2800" dirty="0" err="1"/>
              <a:t>differences</a:t>
            </a:r>
            <a:endParaRPr lang="fr-FR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/>
              <a:t>Social </a:t>
            </a:r>
            <a:r>
              <a:rPr lang="fr-FR" sz="2800" dirty="0" err="1"/>
              <a:t>policy</a:t>
            </a:r>
            <a:r>
              <a:rPr lang="fr-FR" sz="2800" dirty="0"/>
              <a:t> design: </a:t>
            </a:r>
            <a:r>
              <a:rPr lang="fr-FR" sz="2800" dirty="0" err="1"/>
              <a:t>benefits</a:t>
            </a:r>
            <a:r>
              <a:rPr lang="fr-FR" sz="2800" dirty="0"/>
              <a:t>, </a:t>
            </a:r>
            <a:r>
              <a:rPr lang="fr-FR" sz="2800" dirty="0" err="1"/>
              <a:t>eligibility</a:t>
            </a:r>
            <a:endParaRPr lang="fr-FR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 err="1"/>
              <a:t>Poverty</a:t>
            </a:r>
            <a:r>
              <a:rPr lang="fr-FR" sz="2800" dirty="0"/>
              <a:t> impact </a:t>
            </a:r>
            <a:r>
              <a:rPr lang="fr-FR" sz="2800" dirty="0" err="1"/>
              <a:t>assessment</a:t>
            </a:r>
            <a:r>
              <a:rPr lang="fr-FR" sz="2800" dirty="0"/>
              <a:t>: </a:t>
            </a:r>
            <a:r>
              <a:rPr lang="fr-FR" sz="2800" dirty="0" err="1"/>
              <a:t>effects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428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A4FA01AD-0C58-4141-82C8-03D155DC5F29}"/>
              </a:ext>
            </a:extLst>
          </p:cNvPr>
          <p:cNvSpPr/>
          <p:nvPr/>
        </p:nvSpPr>
        <p:spPr>
          <a:xfrm>
            <a:off x="612493" y="404987"/>
            <a:ext cx="1072343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/>
              <a:t>Question: </a:t>
            </a:r>
            <a:r>
              <a:rPr lang="en-US" sz="3200" b="1" i="1" dirty="0">
                <a:solidFill>
                  <a:srgbClr val="FF0000"/>
                </a:solidFill>
              </a:rPr>
              <a:t>Local</a:t>
            </a:r>
            <a:r>
              <a:rPr lang="en-US" sz="3200" i="1" dirty="0"/>
              <a:t>?</a:t>
            </a:r>
          </a:p>
          <a:p>
            <a:endParaRPr lang="en-US" sz="3200" i="1" dirty="0"/>
          </a:p>
          <a:p>
            <a:r>
              <a:rPr lang="en-US" sz="3200" i="1" dirty="0"/>
              <a:t>Answer 1 - </a:t>
            </a:r>
            <a:r>
              <a:rPr lang="en-US" sz="3200" dirty="0"/>
              <a:t>Citizens, Policy makers, subject matter experts:</a:t>
            </a:r>
          </a:p>
          <a:p>
            <a:pPr algn="r"/>
            <a:r>
              <a:rPr lang="en-US" sz="3200" dirty="0"/>
              <a:t>The </a:t>
            </a:r>
            <a:r>
              <a:rPr lang="en-US" sz="3200" b="1" dirty="0">
                <a:solidFill>
                  <a:srgbClr val="FF0000"/>
                </a:solidFill>
              </a:rPr>
              <a:t>places</a:t>
            </a:r>
            <a:r>
              <a:rPr lang="en-US" sz="3200" dirty="0"/>
              <a:t> where people live</a:t>
            </a:r>
          </a:p>
          <a:p>
            <a:pPr algn="r"/>
            <a:r>
              <a:rPr lang="en-US" sz="3200" dirty="0"/>
              <a:t>The areas of interest for local </a:t>
            </a:r>
            <a:r>
              <a:rPr lang="en-US" sz="3200" b="1" dirty="0">
                <a:solidFill>
                  <a:srgbClr val="FF0000"/>
                </a:solidFill>
              </a:rPr>
              <a:t>government</a:t>
            </a:r>
          </a:p>
          <a:p>
            <a:r>
              <a:rPr lang="en-US" sz="3200" i="1" dirty="0"/>
              <a:t>Answer 2 – </a:t>
            </a:r>
            <a:r>
              <a:rPr lang="en-US" sz="3200" dirty="0"/>
              <a:t>Statisticians: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Areas</a:t>
            </a:r>
            <a:r>
              <a:rPr lang="en-US" sz="3200" dirty="0"/>
              <a:t> for which direct estimates of poverty </a:t>
            </a:r>
            <a:r>
              <a:rPr lang="it-IT" sz="3200" dirty="0"/>
              <a:t>are “</a:t>
            </a:r>
            <a:r>
              <a:rPr lang="it-IT" sz="3200" dirty="0" err="1"/>
              <a:t>statistically</a:t>
            </a:r>
            <a:r>
              <a:rPr lang="it-IT" sz="3200" dirty="0"/>
              <a:t> </a:t>
            </a:r>
            <a:r>
              <a:rPr lang="it-IT" sz="3200" dirty="0" err="1"/>
              <a:t>significant</a:t>
            </a:r>
            <a:r>
              <a:rPr lang="it-IT" sz="3200" dirty="0"/>
              <a:t>”</a:t>
            </a:r>
            <a:endParaRPr lang="en-US" sz="3200" dirty="0"/>
          </a:p>
          <a:p>
            <a:r>
              <a:rPr lang="en-US" sz="3200" dirty="0"/>
              <a:t>Smaller areas for which the </a:t>
            </a:r>
            <a:r>
              <a:rPr lang="en-US" sz="3200" b="1" dirty="0">
                <a:solidFill>
                  <a:srgbClr val="FF0000"/>
                </a:solidFill>
              </a:rPr>
              <a:t>sample size </a:t>
            </a:r>
            <a:r>
              <a:rPr lang="en-US" sz="3200" dirty="0"/>
              <a:t>is not enough to obtain accurate estimates of poverty</a:t>
            </a:r>
          </a:p>
        </p:txBody>
      </p:sp>
    </p:spTree>
    <p:extLst>
      <p:ext uri="{BB962C8B-B14F-4D97-AF65-F5344CB8AC3E}">
        <p14:creationId xmlns:p14="http://schemas.microsoft.com/office/powerpoint/2010/main" val="3681272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E419F7-8D6D-064B-9B42-3ECA987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44" y="1249503"/>
            <a:ext cx="8543925" cy="448255"/>
          </a:xfrm>
        </p:spPr>
        <p:txBody>
          <a:bodyPr>
            <a:normAutofit fontScale="90000"/>
          </a:bodyPr>
          <a:lstStyle/>
          <a:p>
            <a:r>
              <a:rPr lang="en-GB" dirty="0"/>
              <a:t>Statistical issues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B853000D-197C-2D4E-9699-CAE44D7F0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598" y="1906874"/>
            <a:ext cx="8543925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800" dirty="0" err="1"/>
              <a:t>Poverty</a:t>
            </a:r>
            <a:r>
              <a:rPr lang="fr-FR" sz="2800" dirty="0"/>
              <a:t> </a:t>
            </a:r>
            <a:r>
              <a:rPr lang="fr-FR" sz="2800" dirty="0" err="1"/>
              <a:t>indicator</a:t>
            </a:r>
            <a:r>
              <a:rPr lang="fr-FR" sz="2800" dirty="0"/>
              <a:t>(s) for </a:t>
            </a:r>
            <a:r>
              <a:rPr lang="fr-FR" sz="2800" dirty="0" err="1"/>
              <a:t>policy</a:t>
            </a:r>
            <a:r>
              <a:rPr lang="fr-FR" sz="2800" dirty="0"/>
              <a:t> use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 err="1"/>
              <a:t>Choice</a:t>
            </a:r>
            <a:r>
              <a:rPr lang="fr-FR" sz="2800" dirty="0"/>
              <a:t> (and estimation) of </a:t>
            </a:r>
            <a:r>
              <a:rPr lang="fr-FR" sz="2800" dirty="0" err="1"/>
              <a:t>poverty</a:t>
            </a:r>
            <a:r>
              <a:rPr lang="fr-FR" sz="2800" dirty="0"/>
              <a:t> </a:t>
            </a:r>
            <a:r>
              <a:rPr lang="fr-FR" sz="2800" dirty="0" err="1"/>
              <a:t>lines</a:t>
            </a:r>
            <a:r>
              <a:rPr lang="fr-FR" sz="2800" dirty="0"/>
              <a:t>: pros and cons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/>
              <a:t>National versus </a:t>
            </a:r>
            <a:r>
              <a:rPr lang="fr-FR" sz="2800" dirty="0" err="1"/>
              <a:t>subnational</a:t>
            </a:r>
            <a:r>
              <a:rPr lang="fr-FR" sz="2800" dirty="0"/>
              <a:t> </a:t>
            </a:r>
            <a:r>
              <a:rPr lang="fr-FR" sz="2800" dirty="0" err="1"/>
              <a:t>lines</a:t>
            </a:r>
            <a:r>
              <a:rPr lang="fr-FR" dirty="0"/>
              <a:t> (..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reduces</a:t>
            </a:r>
            <a:r>
              <a:rPr lang="fr-FR" dirty="0"/>
              <a:t> the </a:t>
            </a:r>
            <a:r>
              <a:rPr lang="fr-FR" dirty="0" err="1"/>
              <a:t>number</a:t>
            </a:r>
            <a:r>
              <a:rPr lang="fr-FR" dirty="0"/>
              <a:t> of relative </a:t>
            </a:r>
            <a:r>
              <a:rPr lang="fr-FR" dirty="0" err="1"/>
              <a:t>poor</a:t>
            </a:r>
            <a:r>
              <a:rPr lang="fr-FR" dirty="0"/>
              <a:t>)</a:t>
            </a:r>
            <a:endParaRPr lang="fr-FR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 err="1"/>
              <a:t>Which</a:t>
            </a:r>
            <a:r>
              <a:rPr lang="fr-FR" sz="2800" dirty="0"/>
              <a:t> </a:t>
            </a:r>
            <a:r>
              <a:rPr lang="fr-FR" sz="2800" dirty="0" err="1"/>
              <a:t>price</a:t>
            </a:r>
            <a:r>
              <a:rPr lang="fr-FR" sz="2800" dirty="0"/>
              <a:t> </a:t>
            </a:r>
            <a:r>
              <a:rPr lang="fr-FR" sz="2800" dirty="0" err="1"/>
              <a:t>adjustments</a:t>
            </a:r>
            <a:r>
              <a:rPr lang="fr-FR" sz="2800" dirty="0"/>
              <a:t> (</a:t>
            </a:r>
            <a:r>
              <a:rPr lang="fr-FR" sz="2800" dirty="0" err="1"/>
              <a:t>see</a:t>
            </a:r>
            <a:r>
              <a:rPr lang="fr-FR" sz="2800" dirty="0"/>
              <a:t> </a:t>
            </a:r>
            <a:r>
              <a:rPr lang="fr-FR" sz="2800" dirty="0" err="1"/>
              <a:t>Laureti</a:t>
            </a:r>
            <a:r>
              <a:rPr lang="fr-FR" sz="2800" dirty="0"/>
              <a:t>)?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 err="1"/>
              <a:t>Would</a:t>
            </a:r>
            <a:r>
              <a:rPr lang="fr-FR" dirty="0"/>
              <a:t> </a:t>
            </a:r>
            <a:r>
              <a:rPr lang="fr-FR" dirty="0" err="1"/>
              <a:t>poor-specific</a:t>
            </a:r>
            <a:r>
              <a:rPr lang="fr-FR" dirty="0"/>
              <a:t> </a:t>
            </a:r>
            <a:r>
              <a:rPr lang="fr-FR" dirty="0" err="1"/>
              <a:t>PPPs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more </a:t>
            </a:r>
            <a:r>
              <a:rPr lang="fr-FR" dirty="0" err="1"/>
              <a:t>reliable</a:t>
            </a:r>
            <a:r>
              <a:rPr lang="fr-FR" dirty="0"/>
              <a:t>?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10" name="Espace réservé du contenu 4">
            <a:extLst>
              <a:ext uri="{FF2B5EF4-FFF2-40B4-BE49-F238E27FC236}">
                <a16:creationId xmlns:a16="http://schemas.microsoft.com/office/drawing/2014/main" xmlns="" id="{8EF0A2F3-FCA4-114F-9CCE-6CA1A2B47951}"/>
              </a:ext>
            </a:extLst>
          </p:cNvPr>
          <p:cNvSpPr txBox="1">
            <a:spLocks/>
          </p:cNvSpPr>
          <p:nvPr/>
        </p:nvSpPr>
        <p:spPr>
          <a:xfrm>
            <a:off x="340625" y="174334"/>
            <a:ext cx="10972800" cy="1011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i="1" dirty="0"/>
              <a:t>Areas (domains of study) for which direct estimation of poverty from survey data </a:t>
            </a:r>
            <a:r>
              <a:rPr lang="it-IT" sz="3200" i="1" dirty="0" err="1"/>
              <a:t>is</a:t>
            </a:r>
            <a:r>
              <a:rPr lang="it-IT" sz="3200" i="1" dirty="0"/>
              <a:t> </a:t>
            </a:r>
            <a:r>
              <a:rPr lang="it-IT" sz="3200" i="1" dirty="0" err="1"/>
              <a:t>statistically</a:t>
            </a:r>
            <a:r>
              <a:rPr lang="it-IT" sz="3200" i="1" dirty="0"/>
              <a:t> </a:t>
            </a:r>
            <a:r>
              <a:rPr lang="it-IT" sz="3200" i="1" dirty="0" err="1"/>
              <a:t>significant</a:t>
            </a:r>
            <a:r>
              <a:rPr lang="it-IT" sz="3200" i="1" dirty="0"/>
              <a:t>….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400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81536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6CE419F7-8D6D-064B-9B42-3ECA987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44" y="1312468"/>
            <a:ext cx="8543925" cy="445220"/>
          </a:xfrm>
        </p:spPr>
        <p:txBody>
          <a:bodyPr>
            <a:normAutofit fontScale="90000"/>
          </a:bodyPr>
          <a:lstStyle/>
          <a:p>
            <a:r>
              <a:rPr lang="en-GB" dirty="0"/>
              <a:t>Statistical issues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B853000D-197C-2D4E-9699-CAE44D7F0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527" y="1844584"/>
            <a:ext cx="8335369" cy="42000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800" dirty="0" err="1"/>
              <a:t>Poverty</a:t>
            </a:r>
            <a:r>
              <a:rPr lang="fr-FR" sz="2800" dirty="0"/>
              <a:t> </a:t>
            </a:r>
            <a:r>
              <a:rPr lang="fr-FR" sz="2800" dirty="0" err="1"/>
              <a:t>indicator</a:t>
            </a:r>
            <a:r>
              <a:rPr lang="fr-FR" sz="2800" dirty="0"/>
              <a:t>(s) for </a:t>
            </a:r>
            <a:r>
              <a:rPr lang="fr-FR" sz="2800" dirty="0" err="1"/>
              <a:t>policy</a:t>
            </a:r>
            <a:r>
              <a:rPr lang="fr-FR" sz="2800" dirty="0"/>
              <a:t> use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 err="1"/>
              <a:t>Choice</a:t>
            </a:r>
            <a:r>
              <a:rPr lang="fr-FR" sz="2800" dirty="0"/>
              <a:t> (and estimation) of </a:t>
            </a:r>
            <a:r>
              <a:rPr lang="fr-FR" sz="2800" dirty="0" err="1"/>
              <a:t>poverty</a:t>
            </a:r>
            <a:r>
              <a:rPr lang="fr-FR" sz="2800" dirty="0"/>
              <a:t> </a:t>
            </a:r>
            <a:r>
              <a:rPr lang="fr-FR" sz="2800" dirty="0" err="1"/>
              <a:t>lines</a:t>
            </a:r>
            <a:r>
              <a:rPr lang="fr-FR" sz="2800" dirty="0"/>
              <a:t>: pros and cons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/>
              <a:t>National versus </a:t>
            </a:r>
            <a:r>
              <a:rPr lang="fr-FR" sz="2800" dirty="0" err="1"/>
              <a:t>subnational</a:t>
            </a:r>
            <a:r>
              <a:rPr lang="fr-FR" sz="2800" dirty="0"/>
              <a:t> </a:t>
            </a:r>
            <a:r>
              <a:rPr lang="fr-FR" sz="2800" dirty="0" err="1"/>
              <a:t>lines</a:t>
            </a:r>
            <a:r>
              <a:rPr lang="fr-FR" sz="2800" dirty="0"/>
              <a:t> (</a:t>
            </a:r>
            <a:r>
              <a:rPr lang="fr-FR" sz="2800" dirty="0" err="1"/>
              <a:t>they</a:t>
            </a:r>
            <a:r>
              <a:rPr lang="fr-FR" sz="2800" dirty="0"/>
              <a:t> are </a:t>
            </a:r>
            <a:r>
              <a:rPr lang="fr-FR" sz="2800" dirty="0" err="1"/>
              <a:t>estimated</a:t>
            </a:r>
            <a:r>
              <a:rPr lang="fr-FR" sz="2800" dirty="0"/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 err="1"/>
              <a:t>Which</a:t>
            </a:r>
            <a:r>
              <a:rPr lang="fr-FR" sz="2800" dirty="0"/>
              <a:t> </a:t>
            </a:r>
            <a:r>
              <a:rPr lang="fr-FR" sz="2800" dirty="0" err="1"/>
              <a:t>price</a:t>
            </a:r>
            <a:r>
              <a:rPr lang="fr-FR" sz="2800" dirty="0"/>
              <a:t> </a:t>
            </a:r>
            <a:r>
              <a:rPr lang="fr-FR" sz="2800" dirty="0" err="1"/>
              <a:t>adjustments</a:t>
            </a:r>
            <a:r>
              <a:rPr lang="fr-FR" sz="2800" dirty="0"/>
              <a:t> (</a:t>
            </a:r>
            <a:r>
              <a:rPr lang="fr-FR" sz="2800" dirty="0" err="1"/>
              <a:t>see</a:t>
            </a:r>
            <a:r>
              <a:rPr lang="fr-FR" sz="2800" dirty="0"/>
              <a:t> </a:t>
            </a:r>
            <a:r>
              <a:rPr lang="fr-FR" sz="2800" dirty="0" err="1"/>
              <a:t>Laureti</a:t>
            </a:r>
            <a:r>
              <a:rPr lang="fr-FR" sz="2800" dirty="0"/>
              <a:t>)?</a:t>
            </a:r>
          </a:p>
          <a:p>
            <a:pPr marL="0" indent="0" algn="ctr">
              <a:buNone/>
            </a:pPr>
            <a:r>
              <a:rPr lang="fr-FR" sz="3200" b="1" dirty="0"/>
              <a:t>+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>
                <a:solidFill>
                  <a:srgbClr val="FF0000"/>
                </a:solidFill>
              </a:rPr>
              <a:t>Model-</a:t>
            </a:r>
            <a:r>
              <a:rPr lang="fr-FR" sz="2800" dirty="0" err="1">
                <a:solidFill>
                  <a:srgbClr val="FF0000"/>
                </a:solidFill>
              </a:rPr>
              <a:t>based</a:t>
            </a:r>
            <a:r>
              <a:rPr lang="fr-FR" sz="2800" dirty="0">
                <a:solidFill>
                  <a:srgbClr val="FF0000"/>
                </a:solidFill>
              </a:rPr>
              <a:t> </a:t>
            </a:r>
            <a:r>
              <a:rPr lang="fr-FR" sz="2800" dirty="0" err="1">
                <a:solidFill>
                  <a:srgbClr val="FF0000"/>
                </a:solidFill>
              </a:rPr>
              <a:t>estimates</a:t>
            </a:r>
            <a:endParaRPr lang="fr-FR" sz="28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800" dirty="0"/>
              <a:t>International guidelines?</a:t>
            </a:r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8491FA9D-FD3B-9848-8CA8-1C9F2EFC2293}"/>
              </a:ext>
            </a:extLst>
          </p:cNvPr>
          <p:cNvSpPr/>
          <p:nvPr/>
        </p:nvSpPr>
        <p:spPr>
          <a:xfrm>
            <a:off x="554181" y="287339"/>
            <a:ext cx="11062855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i="1" dirty="0"/>
              <a:t>Areas (domains) for which the sample size is not enough, in order to obtain accurate estimates of poverty</a:t>
            </a:r>
          </a:p>
        </p:txBody>
      </p:sp>
    </p:spTree>
    <p:extLst>
      <p:ext uri="{BB962C8B-B14F-4D97-AF65-F5344CB8AC3E}">
        <p14:creationId xmlns:p14="http://schemas.microsoft.com/office/powerpoint/2010/main" val="326667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D6505740-7A5D-E542-9457-7AAFD62F6D46}"/>
              </a:ext>
            </a:extLst>
          </p:cNvPr>
          <p:cNvSpPr/>
          <p:nvPr/>
        </p:nvSpPr>
        <p:spPr>
          <a:xfrm>
            <a:off x="789709" y="893619"/>
            <a:ext cx="10577946" cy="5701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i="1" dirty="0"/>
          </a:p>
          <a:p>
            <a:r>
              <a:rPr lang="en-US" sz="2800" dirty="0"/>
              <a:t>The use of Small Area Estimation (SAE) methods or other methods when sample size is not enough, in order to obtain accurate estimates of the indicators at local level and/or of the whole local distribution of income/ consumption </a:t>
            </a:r>
            <a:r>
              <a:rPr lang="it-IT" sz="2800" dirty="0" err="1"/>
              <a:t>expenditure</a:t>
            </a:r>
            <a:endParaRPr lang="it-IT" sz="2800" dirty="0"/>
          </a:p>
          <a:p>
            <a:r>
              <a:rPr lang="it-IT" sz="1050" dirty="0"/>
              <a:t>	</a:t>
            </a:r>
          </a:p>
          <a:p>
            <a:r>
              <a:rPr lang="it-IT" sz="2800" dirty="0"/>
              <a:t>	</a:t>
            </a:r>
            <a:r>
              <a:rPr lang="it-IT" sz="2800" i="1" dirty="0" err="1"/>
              <a:t>Internal</a:t>
            </a:r>
            <a:r>
              <a:rPr lang="it-IT" sz="2800" i="1" dirty="0"/>
              <a:t> and </a:t>
            </a:r>
            <a:r>
              <a:rPr lang="it-IT" sz="2800" i="1" dirty="0" err="1"/>
              <a:t>external</a:t>
            </a:r>
            <a:r>
              <a:rPr lang="it-IT" sz="2800" i="1" dirty="0"/>
              <a:t> </a:t>
            </a:r>
            <a:r>
              <a:rPr lang="it-IT" sz="2800" i="1" dirty="0" err="1"/>
              <a:t>validation</a:t>
            </a:r>
            <a:r>
              <a:rPr lang="it-IT" sz="2800" i="1" dirty="0"/>
              <a:t> of the SAE model</a:t>
            </a:r>
          </a:p>
          <a:p>
            <a:pPr lvl="1"/>
            <a:r>
              <a:rPr lang="it-IT" sz="2800" i="1" dirty="0"/>
              <a:t>		</a:t>
            </a:r>
            <a:r>
              <a:rPr lang="it-IT" sz="2800" i="1" dirty="0" err="1"/>
              <a:t>Univariate</a:t>
            </a:r>
            <a:r>
              <a:rPr lang="it-IT" sz="2800" i="1" dirty="0"/>
              <a:t>, multivariate SAE </a:t>
            </a:r>
            <a:r>
              <a:rPr lang="it-IT" sz="2800" i="1" dirty="0" err="1"/>
              <a:t>models</a:t>
            </a:r>
            <a:r>
              <a:rPr lang="it-IT" sz="2800" i="1" dirty="0"/>
              <a:t>, </a:t>
            </a:r>
          </a:p>
          <a:p>
            <a:r>
              <a:rPr lang="it-IT" sz="2800" i="1" dirty="0"/>
              <a:t>			Unit </a:t>
            </a:r>
            <a:r>
              <a:rPr lang="it-IT" sz="2800" i="1" dirty="0" err="1"/>
              <a:t>level</a:t>
            </a:r>
            <a:r>
              <a:rPr lang="it-IT" sz="2800" i="1" dirty="0"/>
              <a:t>, area </a:t>
            </a:r>
            <a:r>
              <a:rPr lang="it-IT" sz="2800" i="1" dirty="0" err="1"/>
              <a:t>level</a:t>
            </a:r>
            <a:r>
              <a:rPr lang="it-IT" sz="2800" i="1" dirty="0"/>
              <a:t> </a:t>
            </a:r>
            <a:r>
              <a:rPr lang="it-IT" sz="2800" i="1" dirty="0" err="1"/>
              <a:t>models</a:t>
            </a:r>
            <a:endParaRPr lang="it-IT" sz="2800" i="1" dirty="0"/>
          </a:p>
          <a:p>
            <a:r>
              <a:rPr lang="it-IT" sz="2800" i="1" dirty="0"/>
              <a:t>				</a:t>
            </a:r>
            <a:r>
              <a:rPr lang="it-IT" sz="2800" i="1" dirty="0" err="1"/>
              <a:t>Models</a:t>
            </a:r>
            <a:r>
              <a:rPr lang="it-IT" sz="2800" i="1" dirty="0"/>
              <a:t> for </a:t>
            </a:r>
            <a:r>
              <a:rPr lang="it-IT" sz="2800" i="1" dirty="0" err="1"/>
              <a:t>different</a:t>
            </a:r>
            <a:r>
              <a:rPr lang="it-IT" sz="2800" i="1" dirty="0"/>
              <a:t> </a:t>
            </a:r>
            <a:r>
              <a:rPr lang="it-IT" sz="2800" i="1" dirty="0" err="1"/>
              <a:t>hierarchical</a:t>
            </a:r>
            <a:r>
              <a:rPr lang="it-IT" sz="2800" i="1" dirty="0"/>
              <a:t> </a:t>
            </a:r>
            <a:r>
              <a:rPr lang="it-IT" sz="2800" i="1" dirty="0" err="1"/>
              <a:t>levels</a:t>
            </a:r>
            <a:endParaRPr lang="it-IT" sz="2800" i="1" dirty="0"/>
          </a:p>
          <a:p>
            <a:pPr lvl="1"/>
            <a:r>
              <a:rPr lang="it-IT" sz="2800" i="1" dirty="0"/>
              <a:t>					</a:t>
            </a:r>
            <a:r>
              <a:rPr lang="it-IT" sz="2800" i="1" dirty="0" err="1"/>
              <a:t>Linkage</a:t>
            </a:r>
            <a:r>
              <a:rPr lang="it-IT" sz="2800" i="1" dirty="0"/>
              <a:t> and data </a:t>
            </a:r>
            <a:r>
              <a:rPr lang="it-IT" sz="2800" i="1" dirty="0" err="1"/>
              <a:t>integration</a:t>
            </a:r>
            <a:endParaRPr lang="it-IT" sz="2800" i="1" dirty="0"/>
          </a:p>
          <a:p>
            <a:r>
              <a:rPr lang="it-IT" sz="2800" i="1" dirty="0"/>
              <a:t>- 	 					Small </a:t>
            </a:r>
            <a:r>
              <a:rPr lang="it-IT" sz="2800" i="1" dirty="0" err="1"/>
              <a:t>areas</a:t>
            </a:r>
            <a:r>
              <a:rPr lang="it-IT" sz="2800" i="1" dirty="0"/>
              <a:t> and Big data</a:t>
            </a:r>
          </a:p>
          <a:p>
            <a:pPr marL="457200" indent="-457200">
              <a:buFont typeface="+mj-lt"/>
              <a:buAutoNum type="arabicPeriod" startAt="3"/>
            </a:pPr>
            <a:endParaRPr lang="it-IT" sz="2800" dirty="0"/>
          </a:p>
          <a:p>
            <a:pPr marL="457200" indent="-457200">
              <a:buFont typeface="+mj-lt"/>
              <a:buAutoNum type="arabicPeriod" startAt="3"/>
            </a:pPr>
            <a:endParaRPr lang="it-IT" sz="2800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C00EA05C-2C8E-FA46-88B6-84C003713232}"/>
              </a:ext>
            </a:extLst>
          </p:cNvPr>
          <p:cNvSpPr/>
          <p:nvPr/>
        </p:nvSpPr>
        <p:spPr>
          <a:xfrm>
            <a:off x="828943" y="524286"/>
            <a:ext cx="62368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3200" dirty="0">
                <a:solidFill>
                  <a:srgbClr val="FF0000"/>
                </a:solidFill>
              </a:rPr>
              <a:t>Model-</a:t>
            </a:r>
            <a:r>
              <a:rPr lang="fr-FR" sz="3200" dirty="0" err="1">
                <a:solidFill>
                  <a:srgbClr val="FF0000"/>
                </a:solidFill>
              </a:rPr>
              <a:t>based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 err="1">
                <a:solidFill>
                  <a:srgbClr val="FF0000"/>
                </a:solidFill>
              </a:rPr>
              <a:t>estimates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039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17B89B42-E0EC-404A-8906-ED5774E3E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44" y="345644"/>
            <a:ext cx="8543925" cy="1325563"/>
          </a:xfrm>
        </p:spPr>
        <p:txBody>
          <a:bodyPr/>
          <a:lstStyle/>
          <a:p>
            <a:r>
              <a:rPr lang="en-GB" dirty="0"/>
              <a:t>Key Questions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C7D3259A-E946-8845-B649-A707C6F2C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3235" y="1671207"/>
            <a:ext cx="8543925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2800" dirty="0"/>
              <a:t>Are relative/</a:t>
            </a:r>
            <a:r>
              <a:rPr lang="fr-FR" sz="2800" dirty="0" err="1"/>
              <a:t>absolute</a:t>
            </a:r>
            <a:r>
              <a:rPr lang="fr-FR" sz="2800" dirty="0"/>
              <a:t> (</a:t>
            </a:r>
            <a:r>
              <a:rPr lang="fr-FR" sz="2800" dirty="0" err="1"/>
              <a:t>regional</a:t>
            </a:r>
            <a:r>
              <a:rPr lang="fr-FR" sz="2800" dirty="0"/>
              <a:t>) </a:t>
            </a:r>
            <a:r>
              <a:rPr lang="fr-FR" sz="2800" dirty="0" err="1"/>
              <a:t>lines</a:t>
            </a:r>
            <a:r>
              <a:rPr lang="fr-FR" sz="2800" dirty="0"/>
              <a:t> more relevant?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dirty="0"/>
              <a:t>Relative </a:t>
            </a:r>
            <a:r>
              <a:rPr lang="fr-FR" dirty="0" err="1"/>
              <a:t>poverty</a:t>
            </a:r>
            <a:r>
              <a:rPr lang="fr-FR" dirty="0"/>
              <a:t> </a:t>
            </a:r>
            <a:r>
              <a:rPr lang="fr-FR" dirty="0" err="1"/>
              <a:t>indicators</a:t>
            </a:r>
            <a:r>
              <a:rPr lang="fr-FR" dirty="0"/>
              <a:t> or </a:t>
            </a:r>
            <a:r>
              <a:rPr lang="fr-FR" dirty="0" err="1"/>
              <a:t>absolute</a:t>
            </a:r>
            <a:r>
              <a:rPr lang="fr-FR" dirty="0"/>
              <a:t> </a:t>
            </a:r>
            <a:r>
              <a:rPr lang="fr-FR" dirty="0" err="1"/>
              <a:t>poverty</a:t>
            </a:r>
            <a:r>
              <a:rPr lang="fr-FR" dirty="0"/>
              <a:t> </a:t>
            </a:r>
            <a:r>
              <a:rPr lang="fr-FR" dirty="0" err="1"/>
              <a:t>indicators</a:t>
            </a:r>
            <a:r>
              <a:rPr lang="fr-FR" dirty="0"/>
              <a:t>?</a:t>
            </a:r>
            <a:endParaRPr lang="fr-FR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2800" dirty="0"/>
              <a:t>How to factor in </a:t>
            </a:r>
            <a:r>
              <a:rPr lang="fr-FR" sz="2800" dirty="0" err="1"/>
              <a:t>products</a:t>
            </a:r>
            <a:r>
              <a:rPr lang="fr-FR" sz="2800" dirty="0"/>
              <a:t>' </a:t>
            </a:r>
            <a:r>
              <a:rPr lang="fr-FR" sz="2800" dirty="0" err="1"/>
              <a:t>quality</a:t>
            </a:r>
            <a:r>
              <a:rPr lang="fr-FR" sz="2800" dirty="0"/>
              <a:t>, </a:t>
            </a:r>
            <a:r>
              <a:rPr lang="fr-FR" sz="2800" dirty="0" err="1"/>
              <a:t>consumers</a:t>
            </a:r>
            <a:r>
              <a:rPr lang="fr-FR" sz="2800" dirty="0"/>
              <a:t>' </a:t>
            </a:r>
            <a:r>
              <a:rPr lang="fr-FR" sz="2800" dirty="0" err="1"/>
              <a:t>choices</a:t>
            </a:r>
            <a:endParaRPr lang="fr-FR" sz="28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2800" dirty="0" err="1"/>
              <a:t>Comparisons</a:t>
            </a:r>
            <a:r>
              <a:rPr lang="fr-FR" sz="2800" dirty="0"/>
              <a:t> over time?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800" dirty="0"/>
              <a:t>Model-</a:t>
            </a:r>
            <a:r>
              <a:rPr lang="fr-FR" sz="2800" dirty="0" err="1"/>
              <a:t>based</a:t>
            </a:r>
            <a:r>
              <a:rPr lang="fr-FR" sz="2800" dirty="0"/>
              <a:t> </a:t>
            </a:r>
            <a:r>
              <a:rPr lang="fr-FR" sz="2800" dirty="0" err="1"/>
              <a:t>estimates</a:t>
            </a:r>
            <a:r>
              <a:rPr lang="fr-FR" sz="2800" dirty="0"/>
              <a:t> and </a:t>
            </a:r>
            <a:r>
              <a:rPr lang="fr-FR" sz="2800" dirty="0" err="1"/>
              <a:t>policy</a:t>
            </a:r>
            <a:r>
              <a:rPr lang="fr-FR" sz="2800" dirty="0"/>
              <a:t> use: black box?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These issues are relevant because their solution sometimes strongly affects both the estimated values of the poverty indicators and of the number of the poor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67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059DA4E2-1B2C-F846-B472-21FCA9D69661}"/>
              </a:ext>
            </a:extLst>
          </p:cNvPr>
          <p:cNvSpPr/>
          <p:nvPr/>
        </p:nvSpPr>
        <p:spPr>
          <a:xfrm>
            <a:off x="3048000" y="2967335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Thank you!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505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467</Words>
  <Application>Microsoft Macintosh PowerPoint</Application>
  <PresentationFormat>Personalizzato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di PowerPoint</vt:lpstr>
      <vt:lpstr>Presentazione di PowerPoint</vt:lpstr>
      <vt:lpstr>Policy relevance</vt:lpstr>
      <vt:lpstr>Presentazione di PowerPoint</vt:lpstr>
      <vt:lpstr>Statistical issues </vt:lpstr>
      <vt:lpstr>Statistical issues </vt:lpstr>
      <vt:lpstr>Presentazione di PowerPoint</vt:lpstr>
      <vt:lpstr>Key Questions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 Italiano</dc:creator>
  <cp:lastModifiedBy>_ _</cp:lastModifiedBy>
  <cp:revision>14</cp:revision>
  <dcterms:created xsi:type="dcterms:W3CDTF">2018-05-03T09:36:58Z</dcterms:created>
  <dcterms:modified xsi:type="dcterms:W3CDTF">2018-05-07T14:34:52Z</dcterms:modified>
</cp:coreProperties>
</file>