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88" r:id="rId2"/>
    <p:sldMasterId id="2147483700" r:id="rId3"/>
    <p:sldMasterId id="2147483712" r:id="rId4"/>
  </p:sldMasterIdLst>
  <p:notesMasterIdLst>
    <p:notesMasterId r:id="rId38"/>
  </p:notesMasterIdLst>
  <p:handoutMasterIdLst>
    <p:handoutMasterId r:id="rId39"/>
  </p:handoutMasterIdLst>
  <p:sldIdLst>
    <p:sldId id="256" r:id="rId5"/>
    <p:sldId id="362" r:id="rId6"/>
    <p:sldId id="356" r:id="rId7"/>
    <p:sldId id="352" r:id="rId8"/>
    <p:sldId id="354" r:id="rId9"/>
    <p:sldId id="357" r:id="rId10"/>
    <p:sldId id="345" r:id="rId11"/>
    <p:sldId id="358" r:id="rId12"/>
    <p:sldId id="334" r:id="rId13"/>
    <p:sldId id="335" r:id="rId14"/>
    <p:sldId id="337" r:id="rId15"/>
    <p:sldId id="339" r:id="rId16"/>
    <p:sldId id="340" r:id="rId17"/>
    <p:sldId id="341" r:id="rId18"/>
    <p:sldId id="342" r:id="rId19"/>
    <p:sldId id="343" r:id="rId20"/>
    <p:sldId id="344" r:id="rId21"/>
    <p:sldId id="359" r:id="rId22"/>
    <p:sldId id="346" r:id="rId23"/>
    <p:sldId id="327" r:id="rId24"/>
    <p:sldId id="328" r:id="rId25"/>
    <p:sldId id="330" r:id="rId26"/>
    <p:sldId id="347" r:id="rId27"/>
    <p:sldId id="360" r:id="rId28"/>
    <p:sldId id="361" r:id="rId29"/>
    <p:sldId id="348" r:id="rId30"/>
    <p:sldId id="326" r:id="rId31"/>
    <p:sldId id="331" r:id="rId32"/>
    <p:sldId id="319" r:id="rId33"/>
    <p:sldId id="332" r:id="rId34"/>
    <p:sldId id="333" r:id="rId35"/>
    <p:sldId id="320" r:id="rId36"/>
    <p:sldId id="322" r:id="rId37"/>
  </p:sldIdLst>
  <p:sldSz cx="9144000" cy="6858000" type="screen4x3"/>
  <p:notesSz cx="6669088"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70@outlook.it" initials="l"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a:srgbClr val="CC3300"/>
    <a:srgbClr val="993300"/>
    <a:srgbClr val="0070C4"/>
    <a:srgbClr val="0062AC"/>
    <a:srgbClr val="000099"/>
    <a:srgbClr val="F4430C"/>
    <a:srgbClr val="CC66FF"/>
    <a:srgbClr val="FF99FF"/>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3325" autoAdjust="0"/>
  </p:normalViewPr>
  <p:slideViewPr>
    <p:cSldViewPr>
      <p:cViewPr varScale="1">
        <p:scale>
          <a:sx n="86" d="100"/>
          <a:sy n="86" d="100"/>
        </p:scale>
        <p:origin x="-1072" y="-10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commentAuthors" Target="commentAuthors.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6D6DA3-1CC6-49B9-B367-FC6A72770836}" type="doc">
      <dgm:prSet loTypeId="urn:microsoft.com/office/officeart/2005/8/layout/arrow5" loCatId="relationship" qsTypeId="urn:microsoft.com/office/officeart/2005/8/quickstyle/simple1" qsCatId="simple" csTypeId="urn:microsoft.com/office/officeart/2005/8/colors/accent0_1" csCatId="mainScheme" phldr="1"/>
      <dgm:spPr/>
      <dgm:t>
        <a:bodyPr/>
        <a:lstStyle/>
        <a:p>
          <a:endParaRPr lang="it-IT"/>
        </a:p>
      </dgm:t>
    </dgm:pt>
    <dgm:pt modelId="{39F14283-6717-4C0A-A73D-8C7DA27B912E}">
      <dgm:prSet phldrT="[Testo]"/>
      <dgm:spPr/>
      <dgm:t>
        <a:bodyPr/>
        <a:lstStyle/>
        <a:p>
          <a:r>
            <a:rPr lang="it-IT" b="1" dirty="0" err="1" smtClean="0">
              <a:solidFill>
                <a:srgbClr val="FF0000"/>
              </a:solidFill>
            </a:rPr>
            <a:t>low</a:t>
          </a:r>
          <a:endParaRPr lang="it-IT" b="1" dirty="0">
            <a:solidFill>
              <a:srgbClr val="FF0000"/>
            </a:solidFill>
          </a:endParaRPr>
        </a:p>
      </dgm:t>
    </dgm:pt>
    <dgm:pt modelId="{ADD4EE3B-9569-4B6D-937A-8A38ACA4A57F}" type="parTrans" cxnId="{3B60BF49-3119-49A1-B78D-56BA59DE5083}">
      <dgm:prSet/>
      <dgm:spPr/>
      <dgm:t>
        <a:bodyPr/>
        <a:lstStyle/>
        <a:p>
          <a:endParaRPr lang="it-IT"/>
        </a:p>
      </dgm:t>
    </dgm:pt>
    <dgm:pt modelId="{42AB975B-6441-4CA4-8C2D-C6A1AC6F7686}" type="sibTrans" cxnId="{3B60BF49-3119-49A1-B78D-56BA59DE5083}">
      <dgm:prSet/>
      <dgm:spPr/>
      <dgm:t>
        <a:bodyPr/>
        <a:lstStyle/>
        <a:p>
          <a:endParaRPr lang="it-IT"/>
        </a:p>
      </dgm:t>
    </dgm:pt>
    <dgm:pt modelId="{9B181D84-5A3C-462F-9617-37F4915E58ED}">
      <dgm:prSet phldrT="[Testo]"/>
      <dgm:spPr/>
      <dgm:t>
        <a:bodyPr/>
        <a:lstStyle/>
        <a:p>
          <a:r>
            <a:rPr lang="it-IT" b="1" dirty="0" smtClean="0">
              <a:solidFill>
                <a:srgbClr val="0070C0"/>
              </a:solidFill>
            </a:rPr>
            <a:t>high</a:t>
          </a:r>
          <a:endParaRPr lang="it-IT" b="1" dirty="0">
            <a:solidFill>
              <a:srgbClr val="0070C0"/>
            </a:solidFill>
          </a:endParaRPr>
        </a:p>
      </dgm:t>
    </dgm:pt>
    <dgm:pt modelId="{FF499F07-54E9-4CDC-9C7C-1C1DE7998C80}" type="parTrans" cxnId="{1718A2C7-F145-4984-AA83-2D89ECCA7CEE}">
      <dgm:prSet/>
      <dgm:spPr/>
      <dgm:t>
        <a:bodyPr/>
        <a:lstStyle/>
        <a:p>
          <a:endParaRPr lang="it-IT"/>
        </a:p>
      </dgm:t>
    </dgm:pt>
    <dgm:pt modelId="{95F24E83-2666-439F-BEB2-547A88AD8CFD}" type="sibTrans" cxnId="{1718A2C7-F145-4984-AA83-2D89ECCA7CEE}">
      <dgm:prSet/>
      <dgm:spPr/>
      <dgm:t>
        <a:bodyPr/>
        <a:lstStyle/>
        <a:p>
          <a:endParaRPr lang="it-IT"/>
        </a:p>
      </dgm:t>
    </dgm:pt>
    <dgm:pt modelId="{72308475-A6F0-4B15-A429-869C1E76F190}" type="pres">
      <dgm:prSet presAssocID="{466D6DA3-1CC6-49B9-B367-FC6A72770836}" presName="diagram" presStyleCnt="0">
        <dgm:presLayoutVars>
          <dgm:dir/>
          <dgm:resizeHandles val="exact"/>
        </dgm:presLayoutVars>
      </dgm:prSet>
      <dgm:spPr/>
      <dgm:t>
        <a:bodyPr/>
        <a:lstStyle/>
        <a:p>
          <a:endParaRPr lang="it-IT"/>
        </a:p>
      </dgm:t>
    </dgm:pt>
    <dgm:pt modelId="{D400253E-C582-462E-8A30-6EA4847C5BE4}" type="pres">
      <dgm:prSet presAssocID="{39F14283-6717-4C0A-A73D-8C7DA27B912E}" presName="arrow" presStyleLbl="node1" presStyleIdx="0" presStyleCnt="2" custScaleX="85967" custScaleY="81316" custRadScaleRad="106704" custRadScaleInc="1318">
        <dgm:presLayoutVars>
          <dgm:bulletEnabled val="1"/>
        </dgm:presLayoutVars>
      </dgm:prSet>
      <dgm:spPr/>
      <dgm:t>
        <a:bodyPr/>
        <a:lstStyle/>
        <a:p>
          <a:endParaRPr lang="it-IT"/>
        </a:p>
      </dgm:t>
    </dgm:pt>
    <dgm:pt modelId="{E4F7D4BA-8273-40FE-841F-C536FD080ACD}" type="pres">
      <dgm:prSet presAssocID="{9B181D84-5A3C-462F-9617-37F4915E58ED}" presName="arrow" presStyleLbl="node1" presStyleIdx="1" presStyleCnt="2" custAng="0" custScaleX="85969" custScaleY="81338" custRadScaleRad="71895" custRadScaleInc="-1956">
        <dgm:presLayoutVars>
          <dgm:bulletEnabled val="1"/>
        </dgm:presLayoutVars>
      </dgm:prSet>
      <dgm:spPr/>
      <dgm:t>
        <a:bodyPr/>
        <a:lstStyle/>
        <a:p>
          <a:endParaRPr lang="it-IT"/>
        </a:p>
      </dgm:t>
    </dgm:pt>
  </dgm:ptLst>
  <dgm:cxnLst>
    <dgm:cxn modelId="{1718A2C7-F145-4984-AA83-2D89ECCA7CEE}" srcId="{466D6DA3-1CC6-49B9-B367-FC6A72770836}" destId="{9B181D84-5A3C-462F-9617-37F4915E58ED}" srcOrd="1" destOrd="0" parTransId="{FF499F07-54E9-4CDC-9C7C-1C1DE7998C80}" sibTransId="{95F24E83-2666-439F-BEB2-547A88AD8CFD}"/>
    <dgm:cxn modelId="{3D0F298A-CC84-4A0B-B977-EE9401C4FE54}" type="presOf" srcId="{9B181D84-5A3C-462F-9617-37F4915E58ED}" destId="{E4F7D4BA-8273-40FE-841F-C536FD080ACD}" srcOrd="0" destOrd="0" presId="urn:microsoft.com/office/officeart/2005/8/layout/arrow5"/>
    <dgm:cxn modelId="{F63D0FBD-00D3-40C9-B482-D163FA81E96C}" type="presOf" srcId="{39F14283-6717-4C0A-A73D-8C7DA27B912E}" destId="{D400253E-C582-462E-8A30-6EA4847C5BE4}" srcOrd="0" destOrd="0" presId="urn:microsoft.com/office/officeart/2005/8/layout/arrow5"/>
    <dgm:cxn modelId="{3B60BF49-3119-49A1-B78D-56BA59DE5083}" srcId="{466D6DA3-1CC6-49B9-B367-FC6A72770836}" destId="{39F14283-6717-4C0A-A73D-8C7DA27B912E}" srcOrd="0" destOrd="0" parTransId="{ADD4EE3B-9569-4B6D-937A-8A38ACA4A57F}" sibTransId="{42AB975B-6441-4CA4-8C2D-C6A1AC6F7686}"/>
    <dgm:cxn modelId="{12F96FA4-0E13-4A17-AEC6-CA85DF857037}" type="presOf" srcId="{466D6DA3-1CC6-49B9-B367-FC6A72770836}" destId="{72308475-A6F0-4B15-A429-869C1E76F190}" srcOrd="0" destOrd="0" presId="urn:microsoft.com/office/officeart/2005/8/layout/arrow5"/>
    <dgm:cxn modelId="{6F6E14C9-2773-4CE1-A278-9F5151EAACFF}" type="presParOf" srcId="{72308475-A6F0-4B15-A429-869C1E76F190}" destId="{D400253E-C582-462E-8A30-6EA4847C5BE4}" srcOrd="0" destOrd="0" presId="urn:microsoft.com/office/officeart/2005/8/layout/arrow5"/>
    <dgm:cxn modelId="{8A68E121-80FE-4C2E-8F03-373CEFB468D3}" type="presParOf" srcId="{72308475-A6F0-4B15-A429-869C1E76F190}" destId="{E4F7D4BA-8273-40FE-841F-C536FD080ACD}"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0253E-C582-462E-8A30-6EA4847C5BE4}">
      <dsp:nvSpPr>
        <dsp:cNvPr id="0" name=""/>
        <dsp:cNvSpPr/>
      </dsp:nvSpPr>
      <dsp:spPr>
        <a:xfrm rot="16200000">
          <a:off x="25078" y="160640"/>
          <a:ext cx="614467" cy="581223"/>
        </a:xfrm>
        <a:prstGeom prst="downArrow">
          <a:avLst>
            <a:gd name="adj1" fmla="val 50000"/>
            <a:gd name="adj2" fmla="val 3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it-IT" sz="1000" b="1" kern="1200" dirty="0" err="1" smtClean="0">
              <a:solidFill>
                <a:srgbClr val="FF0000"/>
              </a:solidFill>
            </a:rPr>
            <a:t>low</a:t>
          </a:r>
          <a:endParaRPr lang="it-IT" sz="1000" b="1" kern="1200" dirty="0">
            <a:solidFill>
              <a:srgbClr val="FF0000"/>
            </a:solidFill>
          </a:endParaRPr>
        </a:p>
      </dsp:txBody>
      <dsp:txXfrm rot="5400000">
        <a:off x="41700" y="297635"/>
        <a:ext cx="479509" cy="307233"/>
      </dsp:txXfrm>
    </dsp:sp>
    <dsp:sp modelId="{E4F7D4BA-8273-40FE-841F-C536FD080ACD}">
      <dsp:nvSpPr>
        <dsp:cNvPr id="0" name=""/>
        <dsp:cNvSpPr/>
      </dsp:nvSpPr>
      <dsp:spPr>
        <a:xfrm rot="5400000">
          <a:off x="703528" y="160568"/>
          <a:ext cx="614481" cy="581380"/>
        </a:xfrm>
        <a:prstGeom prst="downArrow">
          <a:avLst>
            <a:gd name="adj1" fmla="val 50000"/>
            <a:gd name="adj2" fmla="val 3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it-IT" sz="1000" b="1" kern="1200" dirty="0" smtClean="0">
              <a:solidFill>
                <a:srgbClr val="0070C0"/>
              </a:solidFill>
            </a:rPr>
            <a:t>high</a:t>
          </a:r>
          <a:endParaRPr lang="it-IT" sz="1000" b="1" kern="1200" dirty="0">
            <a:solidFill>
              <a:srgbClr val="0070C0"/>
            </a:solidFill>
          </a:endParaRPr>
        </a:p>
      </dsp:txBody>
      <dsp:txXfrm rot="-5400000">
        <a:off x="821820" y="297638"/>
        <a:ext cx="479639" cy="307241"/>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0A4D0B18-9508-4BE0-A74F-481680F27C31}" type="datetimeFigureOut">
              <a:rPr lang="it-IT" smtClean="0"/>
              <a:pPr/>
              <a:t>06/06/18</a:t>
            </a:fld>
            <a:endParaRPr lang="it-IT"/>
          </a:p>
        </p:txBody>
      </p:sp>
      <p:sp>
        <p:nvSpPr>
          <p:cNvPr id="4" name="Segnaposto piè di pagina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DADE1F86-7D87-4673-9EF8-607F72148A56}" type="slidenum">
              <a:rPr lang="it-IT" smtClean="0"/>
              <a:pPr/>
              <a:t>‹n.›</a:t>
            </a:fld>
            <a:endParaRPr lang="it-IT"/>
          </a:p>
        </p:txBody>
      </p:sp>
    </p:spTree>
    <p:extLst>
      <p:ext uri="{BB962C8B-B14F-4D97-AF65-F5344CB8AC3E}">
        <p14:creationId xmlns:p14="http://schemas.microsoft.com/office/powerpoint/2010/main" val="1582697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B099EBD1-1035-407F-A173-DE076CA01363}" type="datetimeFigureOut">
              <a:rPr lang="it-IT" smtClean="0"/>
              <a:t>06/06/18</a:t>
            </a:fld>
            <a:endParaRPr lang="it-IT"/>
          </a:p>
        </p:txBody>
      </p:sp>
      <p:sp>
        <p:nvSpPr>
          <p:cNvPr id="4" name="Segnaposto immagine diapositiva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73197CE3-61C0-4987-8894-9925FA869146}" type="slidenum">
              <a:rPr lang="it-IT" smtClean="0"/>
              <a:t>‹n.›</a:t>
            </a:fld>
            <a:endParaRPr lang="it-IT"/>
          </a:p>
        </p:txBody>
      </p:sp>
    </p:spTree>
    <p:extLst>
      <p:ext uri="{BB962C8B-B14F-4D97-AF65-F5344CB8AC3E}">
        <p14:creationId xmlns:p14="http://schemas.microsoft.com/office/powerpoint/2010/main" val="1256376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197CE3-61C0-4987-8894-9925FA869146}" type="slidenum">
              <a:rPr lang="it-IT" smtClean="0"/>
              <a:t>4</a:t>
            </a:fld>
            <a:endParaRPr lang="it-IT"/>
          </a:p>
        </p:txBody>
      </p:sp>
    </p:spTree>
    <p:extLst>
      <p:ext uri="{BB962C8B-B14F-4D97-AF65-F5344CB8AC3E}">
        <p14:creationId xmlns:p14="http://schemas.microsoft.com/office/powerpoint/2010/main" val="3457278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197CE3-61C0-4987-8894-9925FA869146}" type="slidenum">
              <a:rPr lang="it-IT" smtClean="0"/>
              <a:t>18</a:t>
            </a:fld>
            <a:endParaRPr lang="it-IT"/>
          </a:p>
        </p:txBody>
      </p:sp>
    </p:spTree>
    <p:extLst>
      <p:ext uri="{BB962C8B-B14F-4D97-AF65-F5344CB8AC3E}">
        <p14:creationId xmlns:p14="http://schemas.microsoft.com/office/powerpoint/2010/main" val="44391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197CE3-61C0-4987-8894-9925FA869146}" type="slidenum">
              <a:rPr lang="it-IT" smtClean="0"/>
              <a:t>20</a:t>
            </a:fld>
            <a:endParaRPr lang="it-IT"/>
          </a:p>
        </p:txBody>
      </p:sp>
    </p:spTree>
    <p:extLst>
      <p:ext uri="{BB962C8B-B14F-4D97-AF65-F5344CB8AC3E}">
        <p14:creationId xmlns:p14="http://schemas.microsoft.com/office/powerpoint/2010/main" val="859189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D0FD02E-BD32-4523-B095-D2BBE471C8AB}" type="slidenum">
              <a:rPr lang="it-IT" smtClean="0"/>
              <a:pPr/>
              <a:t>26</a:t>
            </a:fld>
            <a:endParaRPr lang="it-IT"/>
          </a:p>
        </p:txBody>
      </p:sp>
    </p:spTree>
    <p:extLst>
      <p:ext uri="{BB962C8B-B14F-4D97-AF65-F5344CB8AC3E}">
        <p14:creationId xmlns:p14="http://schemas.microsoft.com/office/powerpoint/2010/main" val="2927568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4335D29-7C2E-45AF-B6FC-63F9837865D1}" type="datetime1">
              <a:rPr lang="it-IT" smtClean="0"/>
              <a:t>06/06/18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1D03B8-EB5A-4C4B-99DC-BC17BA809A69}"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567C60E-7C6C-4355-94CE-9B5F4C3E41B6}" type="datetime1">
              <a:rPr lang="it-IT" smtClean="0"/>
              <a:t>06/06/18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1D03B8-EB5A-4C4B-99DC-BC17BA809A69}"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FD8E040-6E13-4F59-90AE-5B41DF98295B}" type="datetime1">
              <a:rPr lang="it-IT" smtClean="0"/>
              <a:t>06/06/18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1D03B8-EB5A-4C4B-99DC-BC17BA809A69}"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lvl1pPr>
              <a:defRPr/>
            </a:lvl1pPr>
          </a:lstStyle>
          <a:p>
            <a:pPr>
              <a:defRPr/>
            </a:pPr>
            <a:fld id="{9663215C-CAD9-404F-843B-37195FD0C33A}" type="datetime1">
              <a:rPr lang="en-US">
                <a:solidFill>
                  <a:prstClr val="black">
                    <a:tint val="75000"/>
                  </a:prstClr>
                </a:solidFill>
              </a:rPr>
              <a:pPr>
                <a:defRPr/>
              </a:pPr>
              <a:t>06/06/18</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en-US">
                <a:solidFill>
                  <a:prstClr val="black">
                    <a:tint val="75000"/>
                  </a:prstClr>
                </a:solidFill>
              </a:rPr>
              <a:t>A framework for monitoring country sustainability - Regoli, D'Agostino, Gagliardi and Neri</a:t>
            </a:r>
          </a:p>
        </p:txBody>
      </p:sp>
      <p:sp>
        <p:nvSpPr>
          <p:cNvPr id="6" name="Segnaposto numero diapositiva 5"/>
          <p:cNvSpPr>
            <a:spLocks noGrp="1"/>
          </p:cNvSpPr>
          <p:nvPr>
            <p:ph type="sldNum" sz="quarter" idx="12"/>
          </p:nvPr>
        </p:nvSpPr>
        <p:spPr/>
        <p:txBody>
          <a:bodyPr/>
          <a:lstStyle>
            <a:lvl1pPr>
              <a:defRPr/>
            </a:lvl1pPr>
          </a:lstStyle>
          <a:p>
            <a:pPr>
              <a:defRPr/>
            </a:pPr>
            <a:fld id="{E997A035-8A54-4265-9ACB-40E6899EBBE1}" type="slidenum">
              <a:rPr lang="en-US" altLang="it-IT"/>
              <a:pPr>
                <a:defRPr/>
              </a:pPr>
              <a:t>‹n.›</a:t>
            </a:fld>
            <a:endParaRPr lang="en-US" altLang="it-IT"/>
          </a:p>
        </p:txBody>
      </p:sp>
    </p:spTree>
    <p:extLst>
      <p:ext uri="{BB962C8B-B14F-4D97-AF65-F5344CB8AC3E}">
        <p14:creationId xmlns:p14="http://schemas.microsoft.com/office/powerpoint/2010/main" val="1168471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fld id="{94C99906-38D2-483E-AD14-72D76E5C80D2}" type="datetime1">
              <a:rPr lang="en-US">
                <a:solidFill>
                  <a:prstClr val="black">
                    <a:tint val="75000"/>
                  </a:prstClr>
                </a:solidFill>
              </a:rPr>
              <a:pPr>
                <a:defRPr/>
              </a:pPr>
              <a:t>06/06/18</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en-US">
                <a:solidFill>
                  <a:prstClr val="black">
                    <a:tint val="75000"/>
                  </a:prstClr>
                </a:solidFill>
              </a:rPr>
              <a:t>A framework for monitoring country sustainability - Regoli, D'Agostino, Gagliardi and Neri</a:t>
            </a:r>
          </a:p>
        </p:txBody>
      </p:sp>
      <p:sp>
        <p:nvSpPr>
          <p:cNvPr id="6" name="Segnaposto numero diapositiva 5"/>
          <p:cNvSpPr>
            <a:spLocks noGrp="1"/>
          </p:cNvSpPr>
          <p:nvPr>
            <p:ph type="sldNum" sz="quarter" idx="12"/>
          </p:nvPr>
        </p:nvSpPr>
        <p:spPr/>
        <p:txBody>
          <a:bodyPr/>
          <a:lstStyle>
            <a:lvl1pPr>
              <a:defRPr/>
            </a:lvl1pPr>
          </a:lstStyle>
          <a:p>
            <a:pPr>
              <a:defRPr/>
            </a:pPr>
            <a:fld id="{A4E90C3A-4E93-4EE3-9991-C3A32C87CB42}" type="slidenum">
              <a:rPr lang="en-US" altLang="it-IT"/>
              <a:pPr>
                <a:defRPr/>
              </a:pPr>
              <a:t>‹n.›</a:t>
            </a:fld>
            <a:endParaRPr lang="en-US" altLang="it-IT"/>
          </a:p>
        </p:txBody>
      </p:sp>
    </p:spTree>
    <p:extLst>
      <p:ext uri="{BB962C8B-B14F-4D97-AF65-F5344CB8AC3E}">
        <p14:creationId xmlns:p14="http://schemas.microsoft.com/office/powerpoint/2010/main" val="36060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F3BEC862-A871-4C49-ADC7-920BA4FE07C1}" type="datetime1">
              <a:rPr lang="en-US">
                <a:solidFill>
                  <a:prstClr val="black">
                    <a:tint val="75000"/>
                  </a:prstClr>
                </a:solidFill>
              </a:rPr>
              <a:pPr>
                <a:defRPr/>
              </a:pPr>
              <a:t>06/06/18</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en-US">
                <a:solidFill>
                  <a:prstClr val="black">
                    <a:tint val="75000"/>
                  </a:prstClr>
                </a:solidFill>
              </a:rPr>
              <a:t>A framework for monitoring country sustainability - Regoli, D'Agostino, Gagliardi and Neri</a:t>
            </a:r>
          </a:p>
        </p:txBody>
      </p:sp>
      <p:sp>
        <p:nvSpPr>
          <p:cNvPr id="6" name="Segnaposto numero diapositiva 5"/>
          <p:cNvSpPr>
            <a:spLocks noGrp="1"/>
          </p:cNvSpPr>
          <p:nvPr>
            <p:ph type="sldNum" sz="quarter" idx="12"/>
          </p:nvPr>
        </p:nvSpPr>
        <p:spPr/>
        <p:txBody>
          <a:bodyPr/>
          <a:lstStyle>
            <a:lvl1pPr>
              <a:defRPr/>
            </a:lvl1pPr>
          </a:lstStyle>
          <a:p>
            <a:pPr>
              <a:defRPr/>
            </a:pPr>
            <a:fld id="{B2DB7700-8687-4E86-A73C-B277C02BE6C1}" type="slidenum">
              <a:rPr lang="en-US" altLang="it-IT"/>
              <a:pPr>
                <a:defRPr/>
              </a:pPr>
              <a:t>‹n.›</a:t>
            </a:fld>
            <a:endParaRPr lang="en-US" altLang="it-IT"/>
          </a:p>
        </p:txBody>
      </p:sp>
    </p:spTree>
    <p:extLst>
      <p:ext uri="{BB962C8B-B14F-4D97-AF65-F5344CB8AC3E}">
        <p14:creationId xmlns:p14="http://schemas.microsoft.com/office/powerpoint/2010/main" val="3491139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3"/>
          <p:cNvSpPr>
            <a:spLocks noGrp="1"/>
          </p:cNvSpPr>
          <p:nvPr>
            <p:ph type="dt" sz="half" idx="10"/>
          </p:nvPr>
        </p:nvSpPr>
        <p:spPr/>
        <p:txBody>
          <a:bodyPr/>
          <a:lstStyle>
            <a:lvl1pPr>
              <a:defRPr/>
            </a:lvl1pPr>
          </a:lstStyle>
          <a:p>
            <a:pPr>
              <a:defRPr/>
            </a:pPr>
            <a:fld id="{388C0F24-1B8A-4366-AF2F-7B16EFC9C295}" type="datetime1">
              <a:rPr lang="en-US">
                <a:solidFill>
                  <a:prstClr val="black">
                    <a:tint val="75000"/>
                  </a:prstClr>
                </a:solidFill>
              </a:rPr>
              <a:pPr>
                <a:defRPr/>
              </a:pPr>
              <a:t>06/06/18</a:t>
            </a:fld>
            <a:endParaRPr lang="en-US">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r>
              <a:rPr lang="en-US">
                <a:solidFill>
                  <a:prstClr val="black">
                    <a:tint val="75000"/>
                  </a:prstClr>
                </a:solidFill>
              </a:rPr>
              <a:t>A framework for monitoring country sustainability - Regoli, D'Agostino, Gagliardi and Neri</a:t>
            </a:r>
          </a:p>
        </p:txBody>
      </p:sp>
      <p:sp>
        <p:nvSpPr>
          <p:cNvPr id="7" name="Segnaposto numero diapositiva 5"/>
          <p:cNvSpPr>
            <a:spLocks noGrp="1"/>
          </p:cNvSpPr>
          <p:nvPr>
            <p:ph type="sldNum" sz="quarter" idx="12"/>
          </p:nvPr>
        </p:nvSpPr>
        <p:spPr/>
        <p:txBody>
          <a:bodyPr/>
          <a:lstStyle>
            <a:lvl1pPr>
              <a:defRPr/>
            </a:lvl1pPr>
          </a:lstStyle>
          <a:p>
            <a:pPr>
              <a:defRPr/>
            </a:pPr>
            <a:fld id="{0BB4DA1E-6FE1-4223-BE33-0F0CADD6BB3C}" type="slidenum">
              <a:rPr lang="en-US" altLang="it-IT"/>
              <a:pPr>
                <a:defRPr/>
              </a:pPr>
              <a:t>‹n.›</a:t>
            </a:fld>
            <a:endParaRPr lang="en-US" altLang="it-IT"/>
          </a:p>
        </p:txBody>
      </p:sp>
    </p:spTree>
    <p:extLst>
      <p:ext uri="{BB962C8B-B14F-4D97-AF65-F5344CB8AC3E}">
        <p14:creationId xmlns:p14="http://schemas.microsoft.com/office/powerpoint/2010/main" val="286980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3"/>
          <p:cNvSpPr>
            <a:spLocks noGrp="1"/>
          </p:cNvSpPr>
          <p:nvPr>
            <p:ph type="dt" sz="half" idx="10"/>
          </p:nvPr>
        </p:nvSpPr>
        <p:spPr/>
        <p:txBody>
          <a:bodyPr/>
          <a:lstStyle>
            <a:lvl1pPr>
              <a:defRPr/>
            </a:lvl1pPr>
          </a:lstStyle>
          <a:p>
            <a:pPr>
              <a:defRPr/>
            </a:pPr>
            <a:fld id="{9722A698-2B39-4C5A-A077-4B5F404EA8EF}" type="datetime1">
              <a:rPr lang="en-US">
                <a:solidFill>
                  <a:prstClr val="black">
                    <a:tint val="75000"/>
                  </a:prstClr>
                </a:solidFill>
              </a:rPr>
              <a:pPr>
                <a:defRPr/>
              </a:pPr>
              <a:t>06/06/18</a:t>
            </a:fld>
            <a:endParaRPr lang="en-US">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r>
              <a:rPr lang="en-US">
                <a:solidFill>
                  <a:prstClr val="black">
                    <a:tint val="75000"/>
                  </a:prstClr>
                </a:solidFill>
              </a:rPr>
              <a:t>A framework for monitoring country sustainability - Regoli, D'Agostino, Gagliardi and Neri</a:t>
            </a:r>
          </a:p>
        </p:txBody>
      </p:sp>
      <p:sp>
        <p:nvSpPr>
          <p:cNvPr id="9" name="Segnaposto numero diapositiva 5"/>
          <p:cNvSpPr>
            <a:spLocks noGrp="1"/>
          </p:cNvSpPr>
          <p:nvPr>
            <p:ph type="sldNum" sz="quarter" idx="12"/>
          </p:nvPr>
        </p:nvSpPr>
        <p:spPr/>
        <p:txBody>
          <a:bodyPr/>
          <a:lstStyle>
            <a:lvl1pPr>
              <a:defRPr/>
            </a:lvl1pPr>
          </a:lstStyle>
          <a:p>
            <a:pPr>
              <a:defRPr/>
            </a:pPr>
            <a:fld id="{EBE830A0-9825-474F-B3B8-8E6261B14D3A}" type="slidenum">
              <a:rPr lang="en-US" altLang="it-IT"/>
              <a:pPr>
                <a:defRPr/>
              </a:pPr>
              <a:t>‹n.›</a:t>
            </a:fld>
            <a:endParaRPr lang="en-US" altLang="it-IT"/>
          </a:p>
        </p:txBody>
      </p:sp>
    </p:spTree>
    <p:extLst>
      <p:ext uri="{BB962C8B-B14F-4D97-AF65-F5344CB8AC3E}">
        <p14:creationId xmlns:p14="http://schemas.microsoft.com/office/powerpoint/2010/main" val="1030658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3"/>
          <p:cNvSpPr>
            <a:spLocks noGrp="1"/>
          </p:cNvSpPr>
          <p:nvPr>
            <p:ph type="dt" sz="half" idx="10"/>
          </p:nvPr>
        </p:nvSpPr>
        <p:spPr/>
        <p:txBody>
          <a:bodyPr/>
          <a:lstStyle>
            <a:lvl1pPr>
              <a:defRPr/>
            </a:lvl1pPr>
          </a:lstStyle>
          <a:p>
            <a:pPr>
              <a:defRPr/>
            </a:pPr>
            <a:fld id="{1E04692C-3645-4101-9A3F-C9693A02ABA1}" type="datetime1">
              <a:rPr lang="en-US">
                <a:solidFill>
                  <a:prstClr val="black">
                    <a:tint val="75000"/>
                  </a:prstClr>
                </a:solidFill>
              </a:rPr>
              <a:pPr>
                <a:defRPr/>
              </a:pPr>
              <a:t>06/06/18</a:t>
            </a:fld>
            <a:endParaRPr lang="en-US">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r>
              <a:rPr lang="en-US">
                <a:solidFill>
                  <a:prstClr val="black">
                    <a:tint val="75000"/>
                  </a:prstClr>
                </a:solidFill>
              </a:rPr>
              <a:t>A framework for monitoring country sustainability - Regoli, D'Agostino, Gagliardi and Neri</a:t>
            </a:r>
          </a:p>
        </p:txBody>
      </p:sp>
      <p:sp>
        <p:nvSpPr>
          <p:cNvPr id="5" name="Segnaposto numero diapositiva 5"/>
          <p:cNvSpPr>
            <a:spLocks noGrp="1"/>
          </p:cNvSpPr>
          <p:nvPr>
            <p:ph type="sldNum" sz="quarter" idx="12"/>
          </p:nvPr>
        </p:nvSpPr>
        <p:spPr/>
        <p:txBody>
          <a:bodyPr/>
          <a:lstStyle>
            <a:lvl1pPr>
              <a:defRPr/>
            </a:lvl1pPr>
          </a:lstStyle>
          <a:p>
            <a:pPr>
              <a:defRPr/>
            </a:pPr>
            <a:fld id="{DC142547-70FC-4B5E-906A-B520B23D5460}" type="slidenum">
              <a:rPr lang="en-US" altLang="it-IT"/>
              <a:pPr>
                <a:defRPr/>
              </a:pPr>
              <a:t>‹n.›</a:t>
            </a:fld>
            <a:endParaRPr lang="en-US" altLang="it-IT"/>
          </a:p>
        </p:txBody>
      </p:sp>
    </p:spTree>
    <p:extLst>
      <p:ext uri="{BB962C8B-B14F-4D97-AF65-F5344CB8AC3E}">
        <p14:creationId xmlns:p14="http://schemas.microsoft.com/office/powerpoint/2010/main" val="1559855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F6E8D1DF-2697-4D43-A2FD-716EC4BEFD30}" type="datetime1">
              <a:rPr lang="en-US">
                <a:solidFill>
                  <a:prstClr val="black">
                    <a:tint val="75000"/>
                  </a:prstClr>
                </a:solidFill>
              </a:rPr>
              <a:pPr>
                <a:defRPr/>
              </a:pPr>
              <a:t>06/06/18</a:t>
            </a:fld>
            <a:endParaRPr lang="en-US">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r>
              <a:rPr lang="en-US">
                <a:solidFill>
                  <a:prstClr val="black">
                    <a:tint val="75000"/>
                  </a:prstClr>
                </a:solidFill>
              </a:rPr>
              <a:t>A framework for monitoring country sustainability - Regoli, D'Agostino, Gagliardi and Neri</a:t>
            </a:r>
          </a:p>
        </p:txBody>
      </p:sp>
      <p:sp>
        <p:nvSpPr>
          <p:cNvPr id="4" name="Segnaposto numero diapositiva 5"/>
          <p:cNvSpPr>
            <a:spLocks noGrp="1"/>
          </p:cNvSpPr>
          <p:nvPr>
            <p:ph type="sldNum" sz="quarter" idx="12"/>
          </p:nvPr>
        </p:nvSpPr>
        <p:spPr/>
        <p:txBody>
          <a:bodyPr/>
          <a:lstStyle>
            <a:lvl1pPr>
              <a:defRPr/>
            </a:lvl1pPr>
          </a:lstStyle>
          <a:p>
            <a:pPr>
              <a:defRPr/>
            </a:pPr>
            <a:fld id="{D44EEFD2-8FF9-4FCA-9B3E-E87CCC885924}" type="slidenum">
              <a:rPr lang="en-US" altLang="it-IT"/>
              <a:pPr>
                <a:defRPr/>
              </a:pPr>
              <a:t>‹n.›</a:t>
            </a:fld>
            <a:endParaRPr lang="en-US" altLang="it-IT"/>
          </a:p>
        </p:txBody>
      </p:sp>
    </p:spTree>
    <p:extLst>
      <p:ext uri="{BB962C8B-B14F-4D97-AF65-F5344CB8AC3E}">
        <p14:creationId xmlns:p14="http://schemas.microsoft.com/office/powerpoint/2010/main" val="3869822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82C1409-56C0-411E-BBCC-CF9EFE265177}" type="datetime1">
              <a:rPr lang="en-US">
                <a:solidFill>
                  <a:prstClr val="black">
                    <a:tint val="75000"/>
                  </a:prstClr>
                </a:solidFill>
              </a:rPr>
              <a:pPr>
                <a:defRPr/>
              </a:pPr>
              <a:t>06/06/18</a:t>
            </a:fld>
            <a:endParaRPr lang="en-US">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r>
              <a:rPr lang="en-US">
                <a:solidFill>
                  <a:prstClr val="black">
                    <a:tint val="75000"/>
                  </a:prstClr>
                </a:solidFill>
              </a:rPr>
              <a:t>A framework for monitoring country sustainability - Regoli, D'Agostino, Gagliardi and Neri</a:t>
            </a:r>
          </a:p>
        </p:txBody>
      </p:sp>
      <p:sp>
        <p:nvSpPr>
          <p:cNvPr id="7" name="Segnaposto numero diapositiva 5"/>
          <p:cNvSpPr>
            <a:spLocks noGrp="1"/>
          </p:cNvSpPr>
          <p:nvPr>
            <p:ph type="sldNum" sz="quarter" idx="12"/>
          </p:nvPr>
        </p:nvSpPr>
        <p:spPr/>
        <p:txBody>
          <a:bodyPr/>
          <a:lstStyle>
            <a:lvl1pPr>
              <a:defRPr/>
            </a:lvl1pPr>
          </a:lstStyle>
          <a:p>
            <a:pPr>
              <a:defRPr/>
            </a:pPr>
            <a:fld id="{DB95C34B-1D60-44EB-9D85-A9CE26113A81}" type="slidenum">
              <a:rPr lang="en-US" altLang="it-IT"/>
              <a:pPr>
                <a:defRPr/>
              </a:pPr>
              <a:t>‹n.›</a:t>
            </a:fld>
            <a:endParaRPr lang="en-US" altLang="it-IT"/>
          </a:p>
        </p:txBody>
      </p:sp>
    </p:spTree>
    <p:extLst>
      <p:ext uri="{BB962C8B-B14F-4D97-AF65-F5344CB8AC3E}">
        <p14:creationId xmlns:p14="http://schemas.microsoft.com/office/powerpoint/2010/main" val="572559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5867802-178A-4904-98EB-5145FDDBC3D0}" type="datetime1">
              <a:rPr lang="it-IT" smtClean="0"/>
              <a:t>06/06/18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1D03B8-EB5A-4C4B-99DC-BC17BA809A69}" type="slidenum">
              <a:rPr lang="it-IT" smtClean="0"/>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43327AA-E45A-4CD1-B4DD-27379384AFC5}" type="datetime1">
              <a:rPr lang="en-US">
                <a:solidFill>
                  <a:prstClr val="black">
                    <a:tint val="75000"/>
                  </a:prstClr>
                </a:solidFill>
              </a:rPr>
              <a:pPr>
                <a:defRPr/>
              </a:pPr>
              <a:t>06/06/18</a:t>
            </a:fld>
            <a:endParaRPr lang="en-US">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r>
              <a:rPr lang="en-US">
                <a:solidFill>
                  <a:prstClr val="black">
                    <a:tint val="75000"/>
                  </a:prstClr>
                </a:solidFill>
              </a:rPr>
              <a:t>A framework for monitoring country sustainability - Regoli, D'Agostino, Gagliardi and Neri</a:t>
            </a:r>
          </a:p>
        </p:txBody>
      </p:sp>
      <p:sp>
        <p:nvSpPr>
          <p:cNvPr id="7" name="Segnaposto numero diapositiva 5"/>
          <p:cNvSpPr>
            <a:spLocks noGrp="1"/>
          </p:cNvSpPr>
          <p:nvPr>
            <p:ph type="sldNum" sz="quarter" idx="12"/>
          </p:nvPr>
        </p:nvSpPr>
        <p:spPr/>
        <p:txBody>
          <a:bodyPr/>
          <a:lstStyle>
            <a:lvl1pPr>
              <a:defRPr/>
            </a:lvl1pPr>
          </a:lstStyle>
          <a:p>
            <a:pPr>
              <a:defRPr/>
            </a:pPr>
            <a:fld id="{4AEBE776-F7EC-4DEB-845F-DB887258CBC7}" type="slidenum">
              <a:rPr lang="en-US" altLang="it-IT"/>
              <a:pPr>
                <a:defRPr/>
              </a:pPr>
              <a:t>‹n.›</a:t>
            </a:fld>
            <a:endParaRPr lang="en-US" altLang="it-IT"/>
          </a:p>
        </p:txBody>
      </p:sp>
    </p:spTree>
    <p:extLst>
      <p:ext uri="{BB962C8B-B14F-4D97-AF65-F5344CB8AC3E}">
        <p14:creationId xmlns:p14="http://schemas.microsoft.com/office/powerpoint/2010/main" val="1385909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fld id="{075C3FD6-F627-409E-8793-2460346A7F50}" type="datetime1">
              <a:rPr lang="en-US">
                <a:solidFill>
                  <a:prstClr val="black">
                    <a:tint val="75000"/>
                  </a:prstClr>
                </a:solidFill>
              </a:rPr>
              <a:pPr>
                <a:defRPr/>
              </a:pPr>
              <a:t>06/06/18</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en-US">
                <a:solidFill>
                  <a:prstClr val="black">
                    <a:tint val="75000"/>
                  </a:prstClr>
                </a:solidFill>
              </a:rPr>
              <a:t>A framework for monitoring country sustainability - Regoli, D'Agostino, Gagliardi and Neri</a:t>
            </a:r>
          </a:p>
        </p:txBody>
      </p:sp>
      <p:sp>
        <p:nvSpPr>
          <p:cNvPr id="6" name="Segnaposto numero diapositiva 5"/>
          <p:cNvSpPr>
            <a:spLocks noGrp="1"/>
          </p:cNvSpPr>
          <p:nvPr>
            <p:ph type="sldNum" sz="quarter" idx="12"/>
          </p:nvPr>
        </p:nvSpPr>
        <p:spPr/>
        <p:txBody>
          <a:bodyPr/>
          <a:lstStyle>
            <a:lvl1pPr>
              <a:defRPr/>
            </a:lvl1pPr>
          </a:lstStyle>
          <a:p>
            <a:pPr>
              <a:defRPr/>
            </a:pPr>
            <a:fld id="{148F63D3-D670-4A8D-9A42-784EED5C10C6}" type="slidenum">
              <a:rPr lang="en-US" altLang="it-IT"/>
              <a:pPr>
                <a:defRPr/>
              </a:pPr>
              <a:t>‹n.›</a:t>
            </a:fld>
            <a:endParaRPr lang="en-US" altLang="it-IT"/>
          </a:p>
        </p:txBody>
      </p:sp>
    </p:spTree>
    <p:extLst>
      <p:ext uri="{BB962C8B-B14F-4D97-AF65-F5344CB8AC3E}">
        <p14:creationId xmlns:p14="http://schemas.microsoft.com/office/powerpoint/2010/main" val="3862298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fld id="{842C8E6B-2DF2-4C2F-9241-C09534B7E3BF}" type="datetime1">
              <a:rPr lang="en-US">
                <a:solidFill>
                  <a:prstClr val="black">
                    <a:tint val="75000"/>
                  </a:prstClr>
                </a:solidFill>
              </a:rPr>
              <a:pPr>
                <a:defRPr/>
              </a:pPr>
              <a:t>06/06/18</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en-US">
                <a:solidFill>
                  <a:prstClr val="black">
                    <a:tint val="75000"/>
                  </a:prstClr>
                </a:solidFill>
              </a:rPr>
              <a:t>A framework for monitoring country sustainability - Regoli, D'Agostino, Gagliardi and Neri</a:t>
            </a:r>
          </a:p>
        </p:txBody>
      </p:sp>
      <p:sp>
        <p:nvSpPr>
          <p:cNvPr id="6" name="Segnaposto numero diapositiva 5"/>
          <p:cNvSpPr>
            <a:spLocks noGrp="1"/>
          </p:cNvSpPr>
          <p:nvPr>
            <p:ph type="sldNum" sz="quarter" idx="12"/>
          </p:nvPr>
        </p:nvSpPr>
        <p:spPr/>
        <p:txBody>
          <a:bodyPr/>
          <a:lstStyle>
            <a:lvl1pPr>
              <a:defRPr/>
            </a:lvl1pPr>
          </a:lstStyle>
          <a:p>
            <a:pPr>
              <a:defRPr/>
            </a:pPr>
            <a:fld id="{62971463-6EDD-4532-8D50-59A359FFDCBB}" type="slidenum">
              <a:rPr lang="en-US" altLang="it-IT"/>
              <a:pPr>
                <a:defRPr/>
              </a:pPr>
              <a:t>‹n.›</a:t>
            </a:fld>
            <a:endParaRPr lang="en-US" altLang="it-IT"/>
          </a:p>
        </p:txBody>
      </p:sp>
    </p:spTree>
    <p:extLst>
      <p:ext uri="{BB962C8B-B14F-4D97-AF65-F5344CB8AC3E}">
        <p14:creationId xmlns:p14="http://schemas.microsoft.com/office/powerpoint/2010/main" val="3015344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lvl1pPr>
              <a:defRPr/>
            </a:lvl1pPr>
          </a:lstStyle>
          <a:p>
            <a:pPr>
              <a:defRPr/>
            </a:pPr>
            <a:fld id="{9663215C-CAD9-404F-843B-37195FD0C33A}" type="datetime1">
              <a:rPr lang="en-US">
                <a:solidFill>
                  <a:prstClr val="black">
                    <a:tint val="75000"/>
                  </a:prstClr>
                </a:solidFill>
              </a:rPr>
              <a:pPr>
                <a:defRPr/>
              </a:pPr>
              <a:t>06/06/18</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en-US">
                <a:solidFill>
                  <a:prstClr val="black">
                    <a:tint val="75000"/>
                  </a:prstClr>
                </a:solidFill>
              </a:rPr>
              <a:t>A framework for monitoring country sustainability - Regoli, D'Agostino, Gagliardi and Neri</a:t>
            </a:r>
          </a:p>
        </p:txBody>
      </p:sp>
      <p:sp>
        <p:nvSpPr>
          <p:cNvPr id="6" name="Segnaposto numero diapositiva 5"/>
          <p:cNvSpPr>
            <a:spLocks noGrp="1"/>
          </p:cNvSpPr>
          <p:nvPr>
            <p:ph type="sldNum" sz="quarter" idx="12"/>
          </p:nvPr>
        </p:nvSpPr>
        <p:spPr/>
        <p:txBody>
          <a:bodyPr/>
          <a:lstStyle>
            <a:lvl1pPr>
              <a:defRPr/>
            </a:lvl1pPr>
          </a:lstStyle>
          <a:p>
            <a:pPr>
              <a:defRPr/>
            </a:pPr>
            <a:fld id="{E997A035-8A54-4265-9ACB-40E6899EBBE1}" type="slidenum">
              <a:rPr lang="en-US" altLang="it-IT"/>
              <a:pPr>
                <a:defRPr/>
              </a:pPr>
              <a:t>‹n.›</a:t>
            </a:fld>
            <a:endParaRPr lang="en-US" altLang="it-IT"/>
          </a:p>
        </p:txBody>
      </p:sp>
    </p:spTree>
    <p:extLst>
      <p:ext uri="{BB962C8B-B14F-4D97-AF65-F5344CB8AC3E}">
        <p14:creationId xmlns:p14="http://schemas.microsoft.com/office/powerpoint/2010/main" val="2984765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fld id="{94C99906-38D2-483E-AD14-72D76E5C80D2}" type="datetime1">
              <a:rPr lang="en-US">
                <a:solidFill>
                  <a:prstClr val="black">
                    <a:tint val="75000"/>
                  </a:prstClr>
                </a:solidFill>
              </a:rPr>
              <a:pPr>
                <a:defRPr/>
              </a:pPr>
              <a:t>06/06/18</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en-US">
                <a:solidFill>
                  <a:prstClr val="black">
                    <a:tint val="75000"/>
                  </a:prstClr>
                </a:solidFill>
              </a:rPr>
              <a:t>A framework for monitoring country sustainability - Regoli, D'Agostino, Gagliardi and Neri</a:t>
            </a:r>
          </a:p>
        </p:txBody>
      </p:sp>
      <p:sp>
        <p:nvSpPr>
          <p:cNvPr id="6" name="Segnaposto numero diapositiva 5"/>
          <p:cNvSpPr>
            <a:spLocks noGrp="1"/>
          </p:cNvSpPr>
          <p:nvPr>
            <p:ph type="sldNum" sz="quarter" idx="12"/>
          </p:nvPr>
        </p:nvSpPr>
        <p:spPr/>
        <p:txBody>
          <a:bodyPr/>
          <a:lstStyle>
            <a:lvl1pPr>
              <a:defRPr/>
            </a:lvl1pPr>
          </a:lstStyle>
          <a:p>
            <a:pPr>
              <a:defRPr/>
            </a:pPr>
            <a:fld id="{A4E90C3A-4E93-4EE3-9991-C3A32C87CB42}" type="slidenum">
              <a:rPr lang="en-US" altLang="it-IT"/>
              <a:pPr>
                <a:defRPr/>
              </a:pPr>
              <a:t>‹n.›</a:t>
            </a:fld>
            <a:endParaRPr lang="en-US" altLang="it-IT"/>
          </a:p>
        </p:txBody>
      </p:sp>
    </p:spTree>
    <p:extLst>
      <p:ext uri="{BB962C8B-B14F-4D97-AF65-F5344CB8AC3E}">
        <p14:creationId xmlns:p14="http://schemas.microsoft.com/office/powerpoint/2010/main" val="2042257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F3BEC862-A871-4C49-ADC7-920BA4FE07C1}" type="datetime1">
              <a:rPr lang="en-US">
                <a:solidFill>
                  <a:prstClr val="black">
                    <a:tint val="75000"/>
                  </a:prstClr>
                </a:solidFill>
              </a:rPr>
              <a:pPr>
                <a:defRPr/>
              </a:pPr>
              <a:t>06/06/18</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en-US">
                <a:solidFill>
                  <a:prstClr val="black">
                    <a:tint val="75000"/>
                  </a:prstClr>
                </a:solidFill>
              </a:rPr>
              <a:t>A framework for monitoring country sustainability - Regoli, D'Agostino, Gagliardi and Neri</a:t>
            </a:r>
          </a:p>
        </p:txBody>
      </p:sp>
      <p:sp>
        <p:nvSpPr>
          <p:cNvPr id="6" name="Segnaposto numero diapositiva 5"/>
          <p:cNvSpPr>
            <a:spLocks noGrp="1"/>
          </p:cNvSpPr>
          <p:nvPr>
            <p:ph type="sldNum" sz="quarter" idx="12"/>
          </p:nvPr>
        </p:nvSpPr>
        <p:spPr/>
        <p:txBody>
          <a:bodyPr/>
          <a:lstStyle>
            <a:lvl1pPr>
              <a:defRPr/>
            </a:lvl1pPr>
          </a:lstStyle>
          <a:p>
            <a:pPr>
              <a:defRPr/>
            </a:pPr>
            <a:fld id="{B2DB7700-8687-4E86-A73C-B277C02BE6C1}" type="slidenum">
              <a:rPr lang="en-US" altLang="it-IT"/>
              <a:pPr>
                <a:defRPr/>
              </a:pPr>
              <a:t>‹n.›</a:t>
            </a:fld>
            <a:endParaRPr lang="en-US" altLang="it-IT"/>
          </a:p>
        </p:txBody>
      </p:sp>
    </p:spTree>
    <p:extLst>
      <p:ext uri="{BB962C8B-B14F-4D97-AF65-F5344CB8AC3E}">
        <p14:creationId xmlns:p14="http://schemas.microsoft.com/office/powerpoint/2010/main" val="1429316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3"/>
          <p:cNvSpPr>
            <a:spLocks noGrp="1"/>
          </p:cNvSpPr>
          <p:nvPr>
            <p:ph type="dt" sz="half" idx="10"/>
          </p:nvPr>
        </p:nvSpPr>
        <p:spPr/>
        <p:txBody>
          <a:bodyPr/>
          <a:lstStyle>
            <a:lvl1pPr>
              <a:defRPr/>
            </a:lvl1pPr>
          </a:lstStyle>
          <a:p>
            <a:pPr>
              <a:defRPr/>
            </a:pPr>
            <a:fld id="{388C0F24-1B8A-4366-AF2F-7B16EFC9C295}" type="datetime1">
              <a:rPr lang="en-US">
                <a:solidFill>
                  <a:prstClr val="black">
                    <a:tint val="75000"/>
                  </a:prstClr>
                </a:solidFill>
              </a:rPr>
              <a:pPr>
                <a:defRPr/>
              </a:pPr>
              <a:t>06/06/18</a:t>
            </a:fld>
            <a:endParaRPr lang="en-US">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r>
              <a:rPr lang="en-US">
                <a:solidFill>
                  <a:prstClr val="black">
                    <a:tint val="75000"/>
                  </a:prstClr>
                </a:solidFill>
              </a:rPr>
              <a:t>A framework for monitoring country sustainability - Regoli, D'Agostino, Gagliardi and Neri</a:t>
            </a:r>
          </a:p>
        </p:txBody>
      </p:sp>
      <p:sp>
        <p:nvSpPr>
          <p:cNvPr id="7" name="Segnaposto numero diapositiva 5"/>
          <p:cNvSpPr>
            <a:spLocks noGrp="1"/>
          </p:cNvSpPr>
          <p:nvPr>
            <p:ph type="sldNum" sz="quarter" idx="12"/>
          </p:nvPr>
        </p:nvSpPr>
        <p:spPr/>
        <p:txBody>
          <a:bodyPr/>
          <a:lstStyle>
            <a:lvl1pPr>
              <a:defRPr/>
            </a:lvl1pPr>
          </a:lstStyle>
          <a:p>
            <a:pPr>
              <a:defRPr/>
            </a:pPr>
            <a:fld id="{0BB4DA1E-6FE1-4223-BE33-0F0CADD6BB3C}" type="slidenum">
              <a:rPr lang="en-US" altLang="it-IT"/>
              <a:pPr>
                <a:defRPr/>
              </a:pPr>
              <a:t>‹n.›</a:t>
            </a:fld>
            <a:endParaRPr lang="en-US" altLang="it-IT"/>
          </a:p>
        </p:txBody>
      </p:sp>
    </p:spTree>
    <p:extLst>
      <p:ext uri="{BB962C8B-B14F-4D97-AF65-F5344CB8AC3E}">
        <p14:creationId xmlns:p14="http://schemas.microsoft.com/office/powerpoint/2010/main" val="563149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3"/>
          <p:cNvSpPr>
            <a:spLocks noGrp="1"/>
          </p:cNvSpPr>
          <p:nvPr>
            <p:ph type="dt" sz="half" idx="10"/>
          </p:nvPr>
        </p:nvSpPr>
        <p:spPr/>
        <p:txBody>
          <a:bodyPr/>
          <a:lstStyle>
            <a:lvl1pPr>
              <a:defRPr/>
            </a:lvl1pPr>
          </a:lstStyle>
          <a:p>
            <a:pPr>
              <a:defRPr/>
            </a:pPr>
            <a:fld id="{9722A698-2B39-4C5A-A077-4B5F404EA8EF}" type="datetime1">
              <a:rPr lang="en-US">
                <a:solidFill>
                  <a:prstClr val="black">
                    <a:tint val="75000"/>
                  </a:prstClr>
                </a:solidFill>
              </a:rPr>
              <a:pPr>
                <a:defRPr/>
              </a:pPr>
              <a:t>06/06/18</a:t>
            </a:fld>
            <a:endParaRPr lang="en-US">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r>
              <a:rPr lang="en-US">
                <a:solidFill>
                  <a:prstClr val="black">
                    <a:tint val="75000"/>
                  </a:prstClr>
                </a:solidFill>
              </a:rPr>
              <a:t>A framework for monitoring country sustainability - Regoli, D'Agostino, Gagliardi and Neri</a:t>
            </a:r>
          </a:p>
        </p:txBody>
      </p:sp>
      <p:sp>
        <p:nvSpPr>
          <p:cNvPr id="9" name="Segnaposto numero diapositiva 5"/>
          <p:cNvSpPr>
            <a:spLocks noGrp="1"/>
          </p:cNvSpPr>
          <p:nvPr>
            <p:ph type="sldNum" sz="quarter" idx="12"/>
          </p:nvPr>
        </p:nvSpPr>
        <p:spPr/>
        <p:txBody>
          <a:bodyPr/>
          <a:lstStyle>
            <a:lvl1pPr>
              <a:defRPr/>
            </a:lvl1pPr>
          </a:lstStyle>
          <a:p>
            <a:pPr>
              <a:defRPr/>
            </a:pPr>
            <a:fld id="{EBE830A0-9825-474F-B3B8-8E6261B14D3A}" type="slidenum">
              <a:rPr lang="en-US" altLang="it-IT"/>
              <a:pPr>
                <a:defRPr/>
              </a:pPr>
              <a:t>‹n.›</a:t>
            </a:fld>
            <a:endParaRPr lang="en-US" altLang="it-IT"/>
          </a:p>
        </p:txBody>
      </p:sp>
    </p:spTree>
    <p:extLst>
      <p:ext uri="{BB962C8B-B14F-4D97-AF65-F5344CB8AC3E}">
        <p14:creationId xmlns:p14="http://schemas.microsoft.com/office/powerpoint/2010/main" val="3949530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3"/>
          <p:cNvSpPr>
            <a:spLocks noGrp="1"/>
          </p:cNvSpPr>
          <p:nvPr>
            <p:ph type="dt" sz="half" idx="10"/>
          </p:nvPr>
        </p:nvSpPr>
        <p:spPr/>
        <p:txBody>
          <a:bodyPr/>
          <a:lstStyle>
            <a:lvl1pPr>
              <a:defRPr/>
            </a:lvl1pPr>
          </a:lstStyle>
          <a:p>
            <a:pPr>
              <a:defRPr/>
            </a:pPr>
            <a:fld id="{1E04692C-3645-4101-9A3F-C9693A02ABA1}" type="datetime1">
              <a:rPr lang="en-US">
                <a:solidFill>
                  <a:prstClr val="black">
                    <a:tint val="75000"/>
                  </a:prstClr>
                </a:solidFill>
              </a:rPr>
              <a:pPr>
                <a:defRPr/>
              </a:pPr>
              <a:t>06/06/18</a:t>
            </a:fld>
            <a:endParaRPr lang="en-US">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r>
              <a:rPr lang="en-US">
                <a:solidFill>
                  <a:prstClr val="black">
                    <a:tint val="75000"/>
                  </a:prstClr>
                </a:solidFill>
              </a:rPr>
              <a:t>A framework for monitoring country sustainability - Regoli, D'Agostino, Gagliardi and Neri</a:t>
            </a:r>
          </a:p>
        </p:txBody>
      </p:sp>
      <p:sp>
        <p:nvSpPr>
          <p:cNvPr id="5" name="Segnaposto numero diapositiva 5"/>
          <p:cNvSpPr>
            <a:spLocks noGrp="1"/>
          </p:cNvSpPr>
          <p:nvPr>
            <p:ph type="sldNum" sz="quarter" idx="12"/>
          </p:nvPr>
        </p:nvSpPr>
        <p:spPr/>
        <p:txBody>
          <a:bodyPr/>
          <a:lstStyle>
            <a:lvl1pPr>
              <a:defRPr/>
            </a:lvl1pPr>
          </a:lstStyle>
          <a:p>
            <a:pPr>
              <a:defRPr/>
            </a:pPr>
            <a:fld id="{DC142547-70FC-4B5E-906A-B520B23D5460}" type="slidenum">
              <a:rPr lang="en-US" altLang="it-IT"/>
              <a:pPr>
                <a:defRPr/>
              </a:pPr>
              <a:t>‹n.›</a:t>
            </a:fld>
            <a:endParaRPr lang="en-US" altLang="it-IT"/>
          </a:p>
        </p:txBody>
      </p:sp>
    </p:spTree>
    <p:extLst>
      <p:ext uri="{BB962C8B-B14F-4D97-AF65-F5344CB8AC3E}">
        <p14:creationId xmlns:p14="http://schemas.microsoft.com/office/powerpoint/2010/main" val="3417616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F6E8D1DF-2697-4D43-A2FD-716EC4BEFD30}" type="datetime1">
              <a:rPr lang="en-US">
                <a:solidFill>
                  <a:prstClr val="black">
                    <a:tint val="75000"/>
                  </a:prstClr>
                </a:solidFill>
              </a:rPr>
              <a:pPr>
                <a:defRPr/>
              </a:pPr>
              <a:t>06/06/18</a:t>
            </a:fld>
            <a:endParaRPr lang="en-US">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r>
              <a:rPr lang="en-US">
                <a:solidFill>
                  <a:prstClr val="black">
                    <a:tint val="75000"/>
                  </a:prstClr>
                </a:solidFill>
              </a:rPr>
              <a:t>A framework for monitoring country sustainability - Regoli, D'Agostino, Gagliardi and Neri</a:t>
            </a:r>
          </a:p>
        </p:txBody>
      </p:sp>
      <p:sp>
        <p:nvSpPr>
          <p:cNvPr id="4" name="Segnaposto numero diapositiva 5"/>
          <p:cNvSpPr>
            <a:spLocks noGrp="1"/>
          </p:cNvSpPr>
          <p:nvPr>
            <p:ph type="sldNum" sz="quarter" idx="12"/>
          </p:nvPr>
        </p:nvSpPr>
        <p:spPr/>
        <p:txBody>
          <a:bodyPr/>
          <a:lstStyle>
            <a:lvl1pPr>
              <a:defRPr/>
            </a:lvl1pPr>
          </a:lstStyle>
          <a:p>
            <a:pPr>
              <a:defRPr/>
            </a:pPr>
            <a:fld id="{D44EEFD2-8FF9-4FCA-9B3E-E87CCC885924}" type="slidenum">
              <a:rPr lang="en-US" altLang="it-IT"/>
              <a:pPr>
                <a:defRPr/>
              </a:pPr>
              <a:t>‹n.›</a:t>
            </a:fld>
            <a:endParaRPr lang="en-US" altLang="it-IT"/>
          </a:p>
        </p:txBody>
      </p:sp>
    </p:spTree>
    <p:extLst>
      <p:ext uri="{BB962C8B-B14F-4D97-AF65-F5344CB8AC3E}">
        <p14:creationId xmlns:p14="http://schemas.microsoft.com/office/powerpoint/2010/main" val="285428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5907E00-0609-4F78-8CA1-59C4C78BF5B8}" type="datetime1">
              <a:rPr lang="it-IT" smtClean="0"/>
              <a:t>06/06/18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1D03B8-EB5A-4C4B-99DC-BC17BA809A69}" type="slidenum">
              <a:rPr lang="it-IT" smtClean="0"/>
              <a:pPr/>
              <a:t>‹n.›</a:t>
            </a:fld>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82C1409-56C0-411E-BBCC-CF9EFE265177}" type="datetime1">
              <a:rPr lang="en-US">
                <a:solidFill>
                  <a:prstClr val="black">
                    <a:tint val="75000"/>
                  </a:prstClr>
                </a:solidFill>
              </a:rPr>
              <a:pPr>
                <a:defRPr/>
              </a:pPr>
              <a:t>06/06/18</a:t>
            </a:fld>
            <a:endParaRPr lang="en-US">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r>
              <a:rPr lang="en-US">
                <a:solidFill>
                  <a:prstClr val="black">
                    <a:tint val="75000"/>
                  </a:prstClr>
                </a:solidFill>
              </a:rPr>
              <a:t>A framework for monitoring country sustainability - Regoli, D'Agostino, Gagliardi and Neri</a:t>
            </a:r>
          </a:p>
        </p:txBody>
      </p:sp>
      <p:sp>
        <p:nvSpPr>
          <p:cNvPr id="7" name="Segnaposto numero diapositiva 5"/>
          <p:cNvSpPr>
            <a:spLocks noGrp="1"/>
          </p:cNvSpPr>
          <p:nvPr>
            <p:ph type="sldNum" sz="quarter" idx="12"/>
          </p:nvPr>
        </p:nvSpPr>
        <p:spPr/>
        <p:txBody>
          <a:bodyPr/>
          <a:lstStyle>
            <a:lvl1pPr>
              <a:defRPr/>
            </a:lvl1pPr>
          </a:lstStyle>
          <a:p>
            <a:pPr>
              <a:defRPr/>
            </a:pPr>
            <a:fld id="{DB95C34B-1D60-44EB-9D85-A9CE26113A81}" type="slidenum">
              <a:rPr lang="en-US" altLang="it-IT"/>
              <a:pPr>
                <a:defRPr/>
              </a:pPr>
              <a:t>‹n.›</a:t>
            </a:fld>
            <a:endParaRPr lang="en-US" altLang="it-IT"/>
          </a:p>
        </p:txBody>
      </p:sp>
    </p:spTree>
    <p:extLst>
      <p:ext uri="{BB962C8B-B14F-4D97-AF65-F5344CB8AC3E}">
        <p14:creationId xmlns:p14="http://schemas.microsoft.com/office/powerpoint/2010/main" val="258513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43327AA-E45A-4CD1-B4DD-27379384AFC5}" type="datetime1">
              <a:rPr lang="en-US">
                <a:solidFill>
                  <a:prstClr val="black">
                    <a:tint val="75000"/>
                  </a:prstClr>
                </a:solidFill>
              </a:rPr>
              <a:pPr>
                <a:defRPr/>
              </a:pPr>
              <a:t>06/06/18</a:t>
            </a:fld>
            <a:endParaRPr lang="en-US">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r>
              <a:rPr lang="en-US">
                <a:solidFill>
                  <a:prstClr val="black">
                    <a:tint val="75000"/>
                  </a:prstClr>
                </a:solidFill>
              </a:rPr>
              <a:t>A framework for monitoring country sustainability - Regoli, D'Agostino, Gagliardi and Neri</a:t>
            </a:r>
          </a:p>
        </p:txBody>
      </p:sp>
      <p:sp>
        <p:nvSpPr>
          <p:cNvPr id="7" name="Segnaposto numero diapositiva 5"/>
          <p:cNvSpPr>
            <a:spLocks noGrp="1"/>
          </p:cNvSpPr>
          <p:nvPr>
            <p:ph type="sldNum" sz="quarter" idx="12"/>
          </p:nvPr>
        </p:nvSpPr>
        <p:spPr/>
        <p:txBody>
          <a:bodyPr/>
          <a:lstStyle>
            <a:lvl1pPr>
              <a:defRPr/>
            </a:lvl1pPr>
          </a:lstStyle>
          <a:p>
            <a:pPr>
              <a:defRPr/>
            </a:pPr>
            <a:fld id="{4AEBE776-F7EC-4DEB-845F-DB887258CBC7}" type="slidenum">
              <a:rPr lang="en-US" altLang="it-IT"/>
              <a:pPr>
                <a:defRPr/>
              </a:pPr>
              <a:t>‹n.›</a:t>
            </a:fld>
            <a:endParaRPr lang="en-US" altLang="it-IT"/>
          </a:p>
        </p:txBody>
      </p:sp>
    </p:spTree>
    <p:extLst>
      <p:ext uri="{BB962C8B-B14F-4D97-AF65-F5344CB8AC3E}">
        <p14:creationId xmlns:p14="http://schemas.microsoft.com/office/powerpoint/2010/main" val="23869996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fld id="{075C3FD6-F627-409E-8793-2460346A7F50}" type="datetime1">
              <a:rPr lang="en-US">
                <a:solidFill>
                  <a:prstClr val="black">
                    <a:tint val="75000"/>
                  </a:prstClr>
                </a:solidFill>
              </a:rPr>
              <a:pPr>
                <a:defRPr/>
              </a:pPr>
              <a:t>06/06/18</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en-US">
                <a:solidFill>
                  <a:prstClr val="black">
                    <a:tint val="75000"/>
                  </a:prstClr>
                </a:solidFill>
              </a:rPr>
              <a:t>A framework for monitoring country sustainability - Regoli, D'Agostino, Gagliardi and Neri</a:t>
            </a:r>
          </a:p>
        </p:txBody>
      </p:sp>
      <p:sp>
        <p:nvSpPr>
          <p:cNvPr id="6" name="Segnaposto numero diapositiva 5"/>
          <p:cNvSpPr>
            <a:spLocks noGrp="1"/>
          </p:cNvSpPr>
          <p:nvPr>
            <p:ph type="sldNum" sz="quarter" idx="12"/>
          </p:nvPr>
        </p:nvSpPr>
        <p:spPr/>
        <p:txBody>
          <a:bodyPr/>
          <a:lstStyle>
            <a:lvl1pPr>
              <a:defRPr/>
            </a:lvl1pPr>
          </a:lstStyle>
          <a:p>
            <a:pPr>
              <a:defRPr/>
            </a:pPr>
            <a:fld id="{148F63D3-D670-4A8D-9A42-784EED5C10C6}" type="slidenum">
              <a:rPr lang="en-US" altLang="it-IT"/>
              <a:pPr>
                <a:defRPr/>
              </a:pPr>
              <a:t>‹n.›</a:t>
            </a:fld>
            <a:endParaRPr lang="en-US" altLang="it-IT"/>
          </a:p>
        </p:txBody>
      </p:sp>
    </p:spTree>
    <p:extLst>
      <p:ext uri="{BB962C8B-B14F-4D97-AF65-F5344CB8AC3E}">
        <p14:creationId xmlns:p14="http://schemas.microsoft.com/office/powerpoint/2010/main" val="22211933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fld id="{842C8E6B-2DF2-4C2F-9241-C09534B7E3BF}" type="datetime1">
              <a:rPr lang="en-US">
                <a:solidFill>
                  <a:prstClr val="black">
                    <a:tint val="75000"/>
                  </a:prstClr>
                </a:solidFill>
              </a:rPr>
              <a:pPr>
                <a:defRPr/>
              </a:pPr>
              <a:t>06/06/18</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en-US">
                <a:solidFill>
                  <a:prstClr val="black">
                    <a:tint val="75000"/>
                  </a:prstClr>
                </a:solidFill>
              </a:rPr>
              <a:t>A framework for monitoring country sustainability - Regoli, D'Agostino, Gagliardi and Neri</a:t>
            </a:r>
          </a:p>
        </p:txBody>
      </p:sp>
      <p:sp>
        <p:nvSpPr>
          <p:cNvPr id="6" name="Segnaposto numero diapositiva 5"/>
          <p:cNvSpPr>
            <a:spLocks noGrp="1"/>
          </p:cNvSpPr>
          <p:nvPr>
            <p:ph type="sldNum" sz="quarter" idx="12"/>
          </p:nvPr>
        </p:nvSpPr>
        <p:spPr/>
        <p:txBody>
          <a:bodyPr/>
          <a:lstStyle>
            <a:lvl1pPr>
              <a:defRPr/>
            </a:lvl1pPr>
          </a:lstStyle>
          <a:p>
            <a:pPr>
              <a:defRPr/>
            </a:pPr>
            <a:fld id="{62971463-6EDD-4532-8D50-59A359FFDCBB}" type="slidenum">
              <a:rPr lang="en-US" altLang="it-IT"/>
              <a:pPr>
                <a:defRPr/>
              </a:pPr>
              <a:t>‹n.›</a:t>
            </a:fld>
            <a:endParaRPr lang="en-US" altLang="it-IT"/>
          </a:p>
        </p:txBody>
      </p:sp>
    </p:spTree>
    <p:extLst>
      <p:ext uri="{BB962C8B-B14F-4D97-AF65-F5344CB8AC3E}">
        <p14:creationId xmlns:p14="http://schemas.microsoft.com/office/powerpoint/2010/main" val="37733161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lvl1pPr>
              <a:defRPr/>
            </a:lvl1pPr>
          </a:lstStyle>
          <a:p>
            <a:pPr>
              <a:defRPr/>
            </a:pPr>
            <a:fld id="{9663215C-CAD9-404F-843B-37195FD0C33A}" type="datetime1">
              <a:rPr lang="en-US">
                <a:solidFill>
                  <a:prstClr val="black">
                    <a:tint val="75000"/>
                  </a:prstClr>
                </a:solidFill>
              </a:rPr>
              <a:pPr>
                <a:defRPr/>
              </a:pPr>
              <a:t>06/06/18</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en-US">
                <a:solidFill>
                  <a:prstClr val="black">
                    <a:tint val="75000"/>
                  </a:prstClr>
                </a:solidFill>
              </a:rPr>
              <a:t>A framework for monitoring country sustainability - Regoli, D'Agostino, Gagliardi and Neri</a:t>
            </a:r>
          </a:p>
        </p:txBody>
      </p:sp>
      <p:sp>
        <p:nvSpPr>
          <p:cNvPr id="6" name="Segnaposto numero diapositiva 5"/>
          <p:cNvSpPr>
            <a:spLocks noGrp="1"/>
          </p:cNvSpPr>
          <p:nvPr>
            <p:ph type="sldNum" sz="quarter" idx="12"/>
          </p:nvPr>
        </p:nvSpPr>
        <p:spPr/>
        <p:txBody>
          <a:bodyPr/>
          <a:lstStyle>
            <a:lvl1pPr>
              <a:defRPr/>
            </a:lvl1pPr>
          </a:lstStyle>
          <a:p>
            <a:pPr>
              <a:defRPr/>
            </a:pPr>
            <a:fld id="{E997A035-8A54-4265-9ACB-40E6899EBBE1}" type="slidenum">
              <a:rPr lang="en-US" altLang="it-IT"/>
              <a:pPr>
                <a:defRPr/>
              </a:pPr>
              <a:t>‹n.›</a:t>
            </a:fld>
            <a:endParaRPr lang="en-US" altLang="it-IT"/>
          </a:p>
        </p:txBody>
      </p:sp>
    </p:spTree>
    <p:extLst>
      <p:ext uri="{BB962C8B-B14F-4D97-AF65-F5344CB8AC3E}">
        <p14:creationId xmlns:p14="http://schemas.microsoft.com/office/powerpoint/2010/main" val="12228096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fld id="{94C99906-38D2-483E-AD14-72D76E5C80D2}" type="datetime1">
              <a:rPr lang="en-US">
                <a:solidFill>
                  <a:prstClr val="black">
                    <a:tint val="75000"/>
                  </a:prstClr>
                </a:solidFill>
              </a:rPr>
              <a:pPr>
                <a:defRPr/>
              </a:pPr>
              <a:t>06/06/18</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en-US">
                <a:solidFill>
                  <a:prstClr val="black">
                    <a:tint val="75000"/>
                  </a:prstClr>
                </a:solidFill>
              </a:rPr>
              <a:t>A framework for monitoring country sustainability - Regoli, D'Agostino, Gagliardi and Neri</a:t>
            </a:r>
          </a:p>
        </p:txBody>
      </p:sp>
      <p:sp>
        <p:nvSpPr>
          <p:cNvPr id="6" name="Segnaposto numero diapositiva 5"/>
          <p:cNvSpPr>
            <a:spLocks noGrp="1"/>
          </p:cNvSpPr>
          <p:nvPr>
            <p:ph type="sldNum" sz="quarter" idx="12"/>
          </p:nvPr>
        </p:nvSpPr>
        <p:spPr/>
        <p:txBody>
          <a:bodyPr/>
          <a:lstStyle>
            <a:lvl1pPr>
              <a:defRPr/>
            </a:lvl1pPr>
          </a:lstStyle>
          <a:p>
            <a:pPr>
              <a:defRPr/>
            </a:pPr>
            <a:fld id="{A4E90C3A-4E93-4EE3-9991-C3A32C87CB42}" type="slidenum">
              <a:rPr lang="en-US" altLang="it-IT"/>
              <a:pPr>
                <a:defRPr/>
              </a:pPr>
              <a:t>‹n.›</a:t>
            </a:fld>
            <a:endParaRPr lang="en-US" altLang="it-IT"/>
          </a:p>
        </p:txBody>
      </p:sp>
    </p:spTree>
    <p:extLst>
      <p:ext uri="{BB962C8B-B14F-4D97-AF65-F5344CB8AC3E}">
        <p14:creationId xmlns:p14="http://schemas.microsoft.com/office/powerpoint/2010/main" val="9324441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F3BEC862-A871-4C49-ADC7-920BA4FE07C1}" type="datetime1">
              <a:rPr lang="en-US">
                <a:solidFill>
                  <a:prstClr val="black">
                    <a:tint val="75000"/>
                  </a:prstClr>
                </a:solidFill>
              </a:rPr>
              <a:pPr>
                <a:defRPr/>
              </a:pPr>
              <a:t>06/06/18</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en-US">
                <a:solidFill>
                  <a:prstClr val="black">
                    <a:tint val="75000"/>
                  </a:prstClr>
                </a:solidFill>
              </a:rPr>
              <a:t>A framework for monitoring country sustainability - Regoli, D'Agostino, Gagliardi and Neri</a:t>
            </a:r>
          </a:p>
        </p:txBody>
      </p:sp>
      <p:sp>
        <p:nvSpPr>
          <p:cNvPr id="6" name="Segnaposto numero diapositiva 5"/>
          <p:cNvSpPr>
            <a:spLocks noGrp="1"/>
          </p:cNvSpPr>
          <p:nvPr>
            <p:ph type="sldNum" sz="quarter" idx="12"/>
          </p:nvPr>
        </p:nvSpPr>
        <p:spPr/>
        <p:txBody>
          <a:bodyPr/>
          <a:lstStyle>
            <a:lvl1pPr>
              <a:defRPr/>
            </a:lvl1pPr>
          </a:lstStyle>
          <a:p>
            <a:pPr>
              <a:defRPr/>
            </a:pPr>
            <a:fld id="{B2DB7700-8687-4E86-A73C-B277C02BE6C1}" type="slidenum">
              <a:rPr lang="en-US" altLang="it-IT"/>
              <a:pPr>
                <a:defRPr/>
              </a:pPr>
              <a:t>‹n.›</a:t>
            </a:fld>
            <a:endParaRPr lang="en-US" altLang="it-IT"/>
          </a:p>
        </p:txBody>
      </p:sp>
    </p:spTree>
    <p:extLst>
      <p:ext uri="{BB962C8B-B14F-4D97-AF65-F5344CB8AC3E}">
        <p14:creationId xmlns:p14="http://schemas.microsoft.com/office/powerpoint/2010/main" val="28815274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3"/>
          <p:cNvSpPr>
            <a:spLocks noGrp="1"/>
          </p:cNvSpPr>
          <p:nvPr>
            <p:ph type="dt" sz="half" idx="10"/>
          </p:nvPr>
        </p:nvSpPr>
        <p:spPr/>
        <p:txBody>
          <a:bodyPr/>
          <a:lstStyle>
            <a:lvl1pPr>
              <a:defRPr/>
            </a:lvl1pPr>
          </a:lstStyle>
          <a:p>
            <a:pPr>
              <a:defRPr/>
            </a:pPr>
            <a:fld id="{388C0F24-1B8A-4366-AF2F-7B16EFC9C295}" type="datetime1">
              <a:rPr lang="en-US">
                <a:solidFill>
                  <a:prstClr val="black">
                    <a:tint val="75000"/>
                  </a:prstClr>
                </a:solidFill>
              </a:rPr>
              <a:pPr>
                <a:defRPr/>
              </a:pPr>
              <a:t>06/06/18</a:t>
            </a:fld>
            <a:endParaRPr lang="en-US">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r>
              <a:rPr lang="en-US">
                <a:solidFill>
                  <a:prstClr val="black">
                    <a:tint val="75000"/>
                  </a:prstClr>
                </a:solidFill>
              </a:rPr>
              <a:t>A framework for monitoring country sustainability - Regoli, D'Agostino, Gagliardi and Neri</a:t>
            </a:r>
          </a:p>
        </p:txBody>
      </p:sp>
      <p:sp>
        <p:nvSpPr>
          <p:cNvPr id="7" name="Segnaposto numero diapositiva 5"/>
          <p:cNvSpPr>
            <a:spLocks noGrp="1"/>
          </p:cNvSpPr>
          <p:nvPr>
            <p:ph type="sldNum" sz="quarter" idx="12"/>
          </p:nvPr>
        </p:nvSpPr>
        <p:spPr/>
        <p:txBody>
          <a:bodyPr/>
          <a:lstStyle>
            <a:lvl1pPr>
              <a:defRPr/>
            </a:lvl1pPr>
          </a:lstStyle>
          <a:p>
            <a:pPr>
              <a:defRPr/>
            </a:pPr>
            <a:fld id="{0BB4DA1E-6FE1-4223-BE33-0F0CADD6BB3C}" type="slidenum">
              <a:rPr lang="en-US" altLang="it-IT"/>
              <a:pPr>
                <a:defRPr/>
              </a:pPr>
              <a:t>‹n.›</a:t>
            </a:fld>
            <a:endParaRPr lang="en-US" altLang="it-IT"/>
          </a:p>
        </p:txBody>
      </p:sp>
    </p:spTree>
    <p:extLst>
      <p:ext uri="{BB962C8B-B14F-4D97-AF65-F5344CB8AC3E}">
        <p14:creationId xmlns:p14="http://schemas.microsoft.com/office/powerpoint/2010/main" val="9437101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3"/>
          <p:cNvSpPr>
            <a:spLocks noGrp="1"/>
          </p:cNvSpPr>
          <p:nvPr>
            <p:ph type="dt" sz="half" idx="10"/>
          </p:nvPr>
        </p:nvSpPr>
        <p:spPr/>
        <p:txBody>
          <a:bodyPr/>
          <a:lstStyle>
            <a:lvl1pPr>
              <a:defRPr/>
            </a:lvl1pPr>
          </a:lstStyle>
          <a:p>
            <a:pPr>
              <a:defRPr/>
            </a:pPr>
            <a:fld id="{9722A698-2B39-4C5A-A077-4B5F404EA8EF}" type="datetime1">
              <a:rPr lang="en-US">
                <a:solidFill>
                  <a:prstClr val="black">
                    <a:tint val="75000"/>
                  </a:prstClr>
                </a:solidFill>
              </a:rPr>
              <a:pPr>
                <a:defRPr/>
              </a:pPr>
              <a:t>06/06/18</a:t>
            </a:fld>
            <a:endParaRPr lang="en-US">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r>
              <a:rPr lang="en-US">
                <a:solidFill>
                  <a:prstClr val="black">
                    <a:tint val="75000"/>
                  </a:prstClr>
                </a:solidFill>
              </a:rPr>
              <a:t>A framework for monitoring country sustainability - Regoli, D'Agostino, Gagliardi and Neri</a:t>
            </a:r>
          </a:p>
        </p:txBody>
      </p:sp>
      <p:sp>
        <p:nvSpPr>
          <p:cNvPr id="9" name="Segnaposto numero diapositiva 5"/>
          <p:cNvSpPr>
            <a:spLocks noGrp="1"/>
          </p:cNvSpPr>
          <p:nvPr>
            <p:ph type="sldNum" sz="quarter" idx="12"/>
          </p:nvPr>
        </p:nvSpPr>
        <p:spPr/>
        <p:txBody>
          <a:bodyPr/>
          <a:lstStyle>
            <a:lvl1pPr>
              <a:defRPr/>
            </a:lvl1pPr>
          </a:lstStyle>
          <a:p>
            <a:pPr>
              <a:defRPr/>
            </a:pPr>
            <a:fld id="{EBE830A0-9825-474F-B3B8-8E6261B14D3A}" type="slidenum">
              <a:rPr lang="en-US" altLang="it-IT"/>
              <a:pPr>
                <a:defRPr/>
              </a:pPr>
              <a:t>‹n.›</a:t>
            </a:fld>
            <a:endParaRPr lang="en-US" altLang="it-IT"/>
          </a:p>
        </p:txBody>
      </p:sp>
    </p:spTree>
    <p:extLst>
      <p:ext uri="{BB962C8B-B14F-4D97-AF65-F5344CB8AC3E}">
        <p14:creationId xmlns:p14="http://schemas.microsoft.com/office/powerpoint/2010/main" val="25617217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3"/>
          <p:cNvSpPr>
            <a:spLocks noGrp="1"/>
          </p:cNvSpPr>
          <p:nvPr>
            <p:ph type="dt" sz="half" idx="10"/>
          </p:nvPr>
        </p:nvSpPr>
        <p:spPr/>
        <p:txBody>
          <a:bodyPr/>
          <a:lstStyle>
            <a:lvl1pPr>
              <a:defRPr/>
            </a:lvl1pPr>
          </a:lstStyle>
          <a:p>
            <a:pPr>
              <a:defRPr/>
            </a:pPr>
            <a:fld id="{1E04692C-3645-4101-9A3F-C9693A02ABA1}" type="datetime1">
              <a:rPr lang="en-US">
                <a:solidFill>
                  <a:prstClr val="black">
                    <a:tint val="75000"/>
                  </a:prstClr>
                </a:solidFill>
              </a:rPr>
              <a:pPr>
                <a:defRPr/>
              </a:pPr>
              <a:t>06/06/18</a:t>
            </a:fld>
            <a:endParaRPr lang="en-US">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r>
              <a:rPr lang="en-US">
                <a:solidFill>
                  <a:prstClr val="black">
                    <a:tint val="75000"/>
                  </a:prstClr>
                </a:solidFill>
              </a:rPr>
              <a:t>A framework for monitoring country sustainability - Regoli, D'Agostino, Gagliardi and Neri</a:t>
            </a:r>
          </a:p>
        </p:txBody>
      </p:sp>
      <p:sp>
        <p:nvSpPr>
          <p:cNvPr id="5" name="Segnaposto numero diapositiva 5"/>
          <p:cNvSpPr>
            <a:spLocks noGrp="1"/>
          </p:cNvSpPr>
          <p:nvPr>
            <p:ph type="sldNum" sz="quarter" idx="12"/>
          </p:nvPr>
        </p:nvSpPr>
        <p:spPr/>
        <p:txBody>
          <a:bodyPr/>
          <a:lstStyle>
            <a:lvl1pPr>
              <a:defRPr/>
            </a:lvl1pPr>
          </a:lstStyle>
          <a:p>
            <a:pPr>
              <a:defRPr/>
            </a:pPr>
            <a:fld id="{DC142547-70FC-4B5E-906A-B520B23D5460}" type="slidenum">
              <a:rPr lang="en-US" altLang="it-IT"/>
              <a:pPr>
                <a:defRPr/>
              </a:pPr>
              <a:t>‹n.›</a:t>
            </a:fld>
            <a:endParaRPr lang="en-US" altLang="it-IT"/>
          </a:p>
        </p:txBody>
      </p:sp>
    </p:spTree>
    <p:extLst>
      <p:ext uri="{BB962C8B-B14F-4D97-AF65-F5344CB8AC3E}">
        <p14:creationId xmlns:p14="http://schemas.microsoft.com/office/powerpoint/2010/main" val="2746781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034D4FE-B524-4043-AB5A-030A43A8DCA2}" type="datetime1">
              <a:rPr lang="it-IT" smtClean="0"/>
              <a:t>06/06/18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D1D03B8-EB5A-4C4B-99DC-BC17BA809A69}" type="slidenum">
              <a:rPr lang="it-IT" smtClean="0"/>
              <a:pPr/>
              <a:t>‹n.›</a:t>
            </a:fld>
            <a:endParaRPr lang="it-I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F6E8D1DF-2697-4D43-A2FD-716EC4BEFD30}" type="datetime1">
              <a:rPr lang="en-US">
                <a:solidFill>
                  <a:prstClr val="black">
                    <a:tint val="75000"/>
                  </a:prstClr>
                </a:solidFill>
              </a:rPr>
              <a:pPr>
                <a:defRPr/>
              </a:pPr>
              <a:t>06/06/18</a:t>
            </a:fld>
            <a:endParaRPr lang="en-US">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r>
              <a:rPr lang="en-US">
                <a:solidFill>
                  <a:prstClr val="black">
                    <a:tint val="75000"/>
                  </a:prstClr>
                </a:solidFill>
              </a:rPr>
              <a:t>A framework for monitoring country sustainability - Regoli, D'Agostino, Gagliardi and Neri</a:t>
            </a:r>
          </a:p>
        </p:txBody>
      </p:sp>
      <p:sp>
        <p:nvSpPr>
          <p:cNvPr id="4" name="Segnaposto numero diapositiva 5"/>
          <p:cNvSpPr>
            <a:spLocks noGrp="1"/>
          </p:cNvSpPr>
          <p:nvPr>
            <p:ph type="sldNum" sz="quarter" idx="12"/>
          </p:nvPr>
        </p:nvSpPr>
        <p:spPr/>
        <p:txBody>
          <a:bodyPr/>
          <a:lstStyle>
            <a:lvl1pPr>
              <a:defRPr/>
            </a:lvl1pPr>
          </a:lstStyle>
          <a:p>
            <a:pPr>
              <a:defRPr/>
            </a:pPr>
            <a:fld id="{D44EEFD2-8FF9-4FCA-9B3E-E87CCC885924}" type="slidenum">
              <a:rPr lang="en-US" altLang="it-IT"/>
              <a:pPr>
                <a:defRPr/>
              </a:pPr>
              <a:t>‹n.›</a:t>
            </a:fld>
            <a:endParaRPr lang="en-US" altLang="it-IT"/>
          </a:p>
        </p:txBody>
      </p:sp>
    </p:spTree>
    <p:extLst>
      <p:ext uri="{BB962C8B-B14F-4D97-AF65-F5344CB8AC3E}">
        <p14:creationId xmlns:p14="http://schemas.microsoft.com/office/powerpoint/2010/main" val="9975502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82C1409-56C0-411E-BBCC-CF9EFE265177}" type="datetime1">
              <a:rPr lang="en-US">
                <a:solidFill>
                  <a:prstClr val="black">
                    <a:tint val="75000"/>
                  </a:prstClr>
                </a:solidFill>
              </a:rPr>
              <a:pPr>
                <a:defRPr/>
              </a:pPr>
              <a:t>06/06/18</a:t>
            </a:fld>
            <a:endParaRPr lang="en-US">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r>
              <a:rPr lang="en-US">
                <a:solidFill>
                  <a:prstClr val="black">
                    <a:tint val="75000"/>
                  </a:prstClr>
                </a:solidFill>
              </a:rPr>
              <a:t>A framework for monitoring country sustainability - Regoli, D'Agostino, Gagliardi and Neri</a:t>
            </a:r>
          </a:p>
        </p:txBody>
      </p:sp>
      <p:sp>
        <p:nvSpPr>
          <p:cNvPr id="7" name="Segnaposto numero diapositiva 5"/>
          <p:cNvSpPr>
            <a:spLocks noGrp="1"/>
          </p:cNvSpPr>
          <p:nvPr>
            <p:ph type="sldNum" sz="quarter" idx="12"/>
          </p:nvPr>
        </p:nvSpPr>
        <p:spPr/>
        <p:txBody>
          <a:bodyPr/>
          <a:lstStyle>
            <a:lvl1pPr>
              <a:defRPr/>
            </a:lvl1pPr>
          </a:lstStyle>
          <a:p>
            <a:pPr>
              <a:defRPr/>
            </a:pPr>
            <a:fld id="{DB95C34B-1D60-44EB-9D85-A9CE26113A81}" type="slidenum">
              <a:rPr lang="en-US" altLang="it-IT"/>
              <a:pPr>
                <a:defRPr/>
              </a:pPr>
              <a:t>‹n.›</a:t>
            </a:fld>
            <a:endParaRPr lang="en-US" altLang="it-IT"/>
          </a:p>
        </p:txBody>
      </p:sp>
    </p:spTree>
    <p:extLst>
      <p:ext uri="{BB962C8B-B14F-4D97-AF65-F5344CB8AC3E}">
        <p14:creationId xmlns:p14="http://schemas.microsoft.com/office/powerpoint/2010/main" val="37051655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43327AA-E45A-4CD1-B4DD-27379384AFC5}" type="datetime1">
              <a:rPr lang="en-US">
                <a:solidFill>
                  <a:prstClr val="black">
                    <a:tint val="75000"/>
                  </a:prstClr>
                </a:solidFill>
              </a:rPr>
              <a:pPr>
                <a:defRPr/>
              </a:pPr>
              <a:t>06/06/18</a:t>
            </a:fld>
            <a:endParaRPr lang="en-US">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r>
              <a:rPr lang="en-US">
                <a:solidFill>
                  <a:prstClr val="black">
                    <a:tint val="75000"/>
                  </a:prstClr>
                </a:solidFill>
              </a:rPr>
              <a:t>A framework for monitoring country sustainability - Regoli, D'Agostino, Gagliardi and Neri</a:t>
            </a:r>
          </a:p>
        </p:txBody>
      </p:sp>
      <p:sp>
        <p:nvSpPr>
          <p:cNvPr id="7" name="Segnaposto numero diapositiva 5"/>
          <p:cNvSpPr>
            <a:spLocks noGrp="1"/>
          </p:cNvSpPr>
          <p:nvPr>
            <p:ph type="sldNum" sz="quarter" idx="12"/>
          </p:nvPr>
        </p:nvSpPr>
        <p:spPr/>
        <p:txBody>
          <a:bodyPr/>
          <a:lstStyle>
            <a:lvl1pPr>
              <a:defRPr/>
            </a:lvl1pPr>
          </a:lstStyle>
          <a:p>
            <a:pPr>
              <a:defRPr/>
            </a:pPr>
            <a:fld id="{4AEBE776-F7EC-4DEB-845F-DB887258CBC7}" type="slidenum">
              <a:rPr lang="en-US" altLang="it-IT"/>
              <a:pPr>
                <a:defRPr/>
              </a:pPr>
              <a:t>‹n.›</a:t>
            </a:fld>
            <a:endParaRPr lang="en-US" altLang="it-IT"/>
          </a:p>
        </p:txBody>
      </p:sp>
    </p:spTree>
    <p:extLst>
      <p:ext uri="{BB962C8B-B14F-4D97-AF65-F5344CB8AC3E}">
        <p14:creationId xmlns:p14="http://schemas.microsoft.com/office/powerpoint/2010/main" val="30347766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fld id="{075C3FD6-F627-409E-8793-2460346A7F50}" type="datetime1">
              <a:rPr lang="en-US">
                <a:solidFill>
                  <a:prstClr val="black">
                    <a:tint val="75000"/>
                  </a:prstClr>
                </a:solidFill>
              </a:rPr>
              <a:pPr>
                <a:defRPr/>
              </a:pPr>
              <a:t>06/06/18</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en-US">
                <a:solidFill>
                  <a:prstClr val="black">
                    <a:tint val="75000"/>
                  </a:prstClr>
                </a:solidFill>
              </a:rPr>
              <a:t>A framework for monitoring country sustainability - Regoli, D'Agostino, Gagliardi and Neri</a:t>
            </a:r>
          </a:p>
        </p:txBody>
      </p:sp>
      <p:sp>
        <p:nvSpPr>
          <p:cNvPr id="6" name="Segnaposto numero diapositiva 5"/>
          <p:cNvSpPr>
            <a:spLocks noGrp="1"/>
          </p:cNvSpPr>
          <p:nvPr>
            <p:ph type="sldNum" sz="quarter" idx="12"/>
          </p:nvPr>
        </p:nvSpPr>
        <p:spPr/>
        <p:txBody>
          <a:bodyPr/>
          <a:lstStyle>
            <a:lvl1pPr>
              <a:defRPr/>
            </a:lvl1pPr>
          </a:lstStyle>
          <a:p>
            <a:pPr>
              <a:defRPr/>
            </a:pPr>
            <a:fld id="{148F63D3-D670-4A8D-9A42-784EED5C10C6}" type="slidenum">
              <a:rPr lang="en-US" altLang="it-IT"/>
              <a:pPr>
                <a:defRPr/>
              </a:pPr>
              <a:t>‹n.›</a:t>
            </a:fld>
            <a:endParaRPr lang="en-US" altLang="it-IT"/>
          </a:p>
        </p:txBody>
      </p:sp>
    </p:spTree>
    <p:extLst>
      <p:ext uri="{BB962C8B-B14F-4D97-AF65-F5344CB8AC3E}">
        <p14:creationId xmlns:p14="http://schemas.microsoft.com/office/powerpoint/2010/main" val="24064846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fld id="{842C8E6B-2DF2-4C2F-9241-C09534B7E3BF}" type="datetime1">
              <a:rPr lang="en-US">
                <a:solidFill>
                  <a:prstClr val="black">
                    <a:tint val="75000"/>
                  </a:prstClr>
                </a:solidFill>
              </a:rPr>
              <a:pPr>
                <a:defRPr/>
              </a:pPr>
              <a:t>06/06/18</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en-US">
                <a:solidFill>
                  <a:prstClr val="black">
                    <a:tint val="75000"/>
                  </a:prstClr>
                </a:solidFill>
              </a:rPr>
              <a:t>A framework for monitoring country sustainability - Regoli, D'Agostino, Gagliardi and Neri</a:t>
            </a:r>
          </a:p>
        </p:txBody>
      </p:sp>
      <p:sp>
        <p:nvSpPr>
          <p:cNvPr id="6" name="Segnaposto numero diapositiva 5"/>
          <p:cNvSpPr>
            <a:spLocks noGrp="1"/>
          </p:cNvSpPr>
          <p:nvPr>
            <p:ph type="sldNum" sz="quarter" idx="12"/>
          </p:nvPr>
        </p:nvSpPr>
        <p:spPr/>
        <p:txBody>
          <a:bodyPr/>
          <a:lstStyle>
            <a:lvl1pPr>
              <a:defRPr/>
            </a:lvl1pPr>
          </a:lstStyle>
          <a:p>
            <a:pPr>
              <a:defRPr/>
            </a:pPr>
            <a:fld id="{62971463-6EDD-4532-8D50-59A359FFDCBB}" type="slidenum">
              <a:rPr lang="en-US" altLang="it-IT"/>
              <a:pPr>
                <a:defRPr/>
              </a:pPr>
              <a:t>‹n.›</a:t>
            </a:fld>
            <a:endParaRPr lang="en-US" altLang="it-IT"/>
          </a:p>
        </p:txBody>
      </p:sp>
    </p:spTree>
    <p:extLst>
      <p:ext uri="{BB962C8B-B14F-4D97-AF65-F5344CB8AC3E}">
        <p14:creationId xmlns:p14="http://schemas.microsoft.com/office/powerpoint/2010/main" val="2526302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0918B9F-55C2-4DB4-AC88-7CF62D175A16}" type="datetime1">
              <a:rPr lang="it-IT" smtClean="0"/>
              <a:t>06/06/18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D1D03B8-EB5A-4C4B-99DC-BC17BA809A69}"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AC42ED2-22A7-4AD0-86AE-7F8FE85DCEC0}" type="datetime1">
              <a:rPr lang="it-IT" smtClean="0"/>
              <a:t>06/06/18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D1D03B8-EB5A-4C4B-99DC-BC17BA809A69}"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E887AC4-74FF-425B-8355-07D0E407B261}" type="datetime1">
              <a:rPr lang="it-IT" smtClean="0"/>
              <a:t>06/06/18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D1D03B8-EB5A-4C4B-99DC-BC17BA809A69}"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1722948-5A93-4415-BDC5-824AE400BEA9}" type="datetime1">
              <a:rPr lang="it-IT" smtClean="0"/>
              <a:t>06/06/18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D1D03B8-EB5A-4C4B-99DC-BC17BA809A69}"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0F17F5C-6E12-46EF-99E7-CC247A594CF9}" type="datetime1">
              <a:rPr lang="it-IT" smtClean="0"/>
              <a:t>06/06/18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D1D03B8-EB5A-4C4B-99DC-BC17BA809A69}"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33716-4E68-4E7D-9CED-3BB97D88E733}" type="datetime1">
              <a:rPr lang="it-IT" smtClean="0"/>
              <a:t>06/06/18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D03B8-EB5A-4C4B-99DC-BC17BA809A69}"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endParaRPr lang="en-US" altLang="it-IT" smtClean="0"/>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A9CAD9A-BC94-46C6-AD0B-67F196172644}" type="datetime1">
              <a:rPr lang="en-US">
                <a:solidFill>
                  <a:prstClr val="black">
                    <a:tint val="75000"/>
                  </a:prstClr>
                </a:solidFill>
              </a:rPr>
              <a:pPr>
                <a:defRPr/>
              </a:pPr>
              <a:t>06/06/18</a:t>
            </a:fld>
            <a:endParaRPr lang="en-US">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solidFill>
                  <a:prstClr val="black">
                    <a:tint val="75000"/>
                  </a:prstClr>
                </a:solidFill>
              </a:rPr>
              <a:t>A framework for monitoring country sustainability - Regoli, D'Agostino, Gagliardi and Neri</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EC5F53E0-788D-45A7-A03A-4B5190A716F4}" type="slidenum">
              <a:rPr lang="en-US" altLang="it-IT"/>
              <a:pPr fontAlgn="base">
                <a:spcBef>
                  <a:spcPct val="0"/>
                </a:spcBef>
                <a:spcAft>
                  <a:spcPct val="0"/>
                </a:spcAft>
                <a:defRPr/>
              </a:pPr>
              <a:t>‹n.›</a:t>
            </a:fld>
            <a:endParaRPr lang="en-US" altLang="it-IT"/>
          </a:p>
        </p:txBody>
      </p:sp>
    </p:spTree>
    <p:extLst>
      <p:ext uri="{BB962C8B-B14F-4D97-AF65-F5344CB8AC3E}">
        <p14:creationId xmlns:p14="http://schemas.microsoft.com/office/powerpoint/2010/main" val="261003558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endParaRPr lang="en-US" altLang="it-IT" smtClean="0"/>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A9CAD9A-BC94-46C6-AD0B-67F196172644}" type="datetime1">
              <a:rPr lang="en-US">
                <a:solidFill>
                  <a:prstClr val="black">
                    <a:tint val="75000"/>
                  </a:prstClr>
                </a:solidFill>
              </a:rPr>
              <a:pPr>
                <a:defRPr/>
              </a:pPr>
              <a:t>06/06/18</a:t>
            </a:fld>
            <a:endParaRPr lang="en-US">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solidFill>
                  <a:prstClr val="black">
                    <a:tint val="75000"/>
                  </a:prstClr>
                </a:solidFill>
              </a:rPr>
              <a:t>A framework for monitoring country sustainability - Regoli, D'Agostino, Gagliardi and Neri</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EC5F53E0-788D-45A7-A03A-4B5190A716F4}" type="slidenum">
              <a:rPr lang="en-US" altLang="it-IT"/>
              <a:pPr fontAlgn="base">
                <a:spcBef>
                  <a:spcPct val="0"/>
                </a:spcBef>
                <a:spcAft>
                  <a:spcPct val="0"/>
                </a:spcAft>
                <a:defRPr/>
              </a:pPr>
              <a:t>‹n.›</a:t>
            </a:fld>
            <a:endParaRPr lang="en-US" altLang="it-IT"/>
          </a:p>
        </p:txBody>
      </p:sp>
    </p:spTree>
    <p:extLst>
      <p:ext uri="{BB962C8B-B14F-4D97-AF65-F5344CB8AC3E}">
        <p14:creationId xmlns:p14="http://schemas.microsoft.com/office/powerpoint/2010/main" val="88927357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endParaRPr lang="en-US" altLang="it-IT" smtClean="0"/>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A9CAD9A-BC94-46C6-AD0B-67F196172644}" type="datetime1">
              <a:rPr lang="en-US">
                <a:solidFill>
                  <a:prstClr val="black">
                    <a:tint val="75000"/>
                  </a:prstClr>
                </a:solidFill>
              </a:rPr>
              <a:pPr>
                <a:defRPr/>
              </a:pPr>
              <a:t>06/06/18</a:t>
            </a:fld>
            <a:endParaRPr lang="en-US">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solidFill>
                  <a:prstClr val="black">
                    <a:tint val="75000"/>
                  </a:prstClr>
                </a:solidFill>
              </a:rPr>
              <a:t>A framework for monitoring country sustainability - Regoli, D'Agostino, Gagliardi and Neri</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EC5F53E0-788D-45A7-A03A-4B5190A716F4}" type="slidenum">
              <a:rPr lang="en-US" altLang="it-IT"/>
              <a:pPr fontAlgn="base">
                <a:spcBef>
                  <a:spcPct val="0"/>
                </a:spcBef>
                <a:spcAft>
                  <a:spcPct val="0"/>
                </a:spcAft>
                <a:defRPr/>
              </a:pPr>
              <a:t>‹n.›</a:t>
            </a:fld>
            <a:endParaRPr lang="en-US" altLang="it-IT"/>
          </a:p>
        </p:txBody>
      </p:sp>
    </p:spTree>
    <p:extLst>
      <p:ext uri="{BB962C8B-B14F-4D97-AF65-F5344CB8AC3E}">
        <p14:creationId xmlns:p14="http://schemas.microsoft.com/office/powerpoint/2010/main" val="365036843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ciencedirect.com/science/journal/1470160X" TargetMode="External"/><Relationship Id="rId4" Type="http://schemas.openxmlformats.org/officeDocument/2006/relationships/image" Target="../media/image13.png"/><Relationship Id="rId5" Type="http://schemas.openxmlformats.org/officeDocument/2006/relationships/hyperlink" Target="https://www.sciencedirect.com/science/journal/1470160X/72/supp/C" TargetMode="External"/><Relationship Id="rId6" Type="http://schemas.openxmlformats.org/officeDocument/2006/relationships/image" Target="../media/image14.gif"/><Relationship Id="rId7"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3"/>
          <p:cNvSpPr txBox="1">
            <a:spLocks noChangeArrowheads="1"/>
          </p:cNvSpPr>
          <p:nvPr/>
        </p:nvSpPr>
        <p:spPr bwMode="auto">
          <a:xfrm>
            <a:off x="323528" y="2471504"/>
            <a:ext cx="8569201" cy="1692771"/>
          </a:xfrm>
          <a:prstGeom prst="rect">
            <a:avLst/>
          </a:prstGeom>
          <a:noFill/>
          <a:ln w="9525">
            <a:noFill/>
            <a:miter lim="800000"/>
            <a:headEnd/>
            <a:tailEnd/>
          </a:ln>
        </p:spPr>
        <p:txBody>
          <a:bodyPr wrap="square">
            <a:spAutoFit/>
          </a:bodyPr>
          <a:lstStyle/>
          <a:p>
            <a:pPr algn="ctr"/>
            <a:r>
              <a:rPr lang="en-US" sz="2800" b="1" dirty="0" smtClean="0">
                <a:latin typeface="Garamond" panose="02020404030301010803" pitchFamily="18" charset="0"/>
              </a:rPr>
              <a:t>Evaluating </a:t>
            </a:r>
            <a:r>
              <a:rPr lang="en-US" sz="2800" b="1" dirty="0">
                <a:latin typeface="Garamond" panose="02020404030301010803" pitchFamily="18" charset="0"/>
              </a:rPr>
              <a:t>sustainability through an input-state-output framework: the case of the Italian provinces</a:t>
            </a:r>
            <a:endParaRPr lang="it-IT" sz="2800" dirty="0">
              <a:latin typeface="Garamond" panose="02020404030301010803" pitchFamily="18" charset="0"/>
            </a:endParaRPr>
          </a:p>
          <a:p>
            <a:endParaRPr lang="it-IT" sz="2400" dirty="0" smtClean="0">
              <a:latin typeface="Garamond" panose="02020404030301010803" pitchFamily="18" charset="0"/>
            </a:endParaRPr>
          </a:p>
          <a:p>
            <a:pPr algn="ctr"/>
            <a:r>
              <a:rPr lang="it-IT" sz="2400" dirty="0" smtClean="0">
                <a:latin typeface="Garamond" panose="02020404030301010803" pitchFamily="18" charset="0"/>
              </a:rPr>
              <a:t>Achille </a:t>
            </a:r>
            <a:r>
              <a:rPr lang="it-IT" sz="2400" dirty="0">
                <a:latin typeface="Garamond" panose="02020404030301010803" pitchFamily="18" charset="0"/>
              </a:rPr>
              <a:t>Lemmi, Laura Neri, Federico M. </a:t>
            </a:r>
            <a:r>
              <a:rPr lang="it-IT" sz="2400" dirty="0" err="1">
                <a:latin typeface="Garamond" panose="02020404030301010803" pitchFamily="18" charset="0"/>
              </a:rPr>
              <a:t>Pulselli</a:t>
            </a:r>
            <a:r>
              <a:rPr lang="it-IT" sz="2400" dirty="0">
                <a:latin typeface="Garamond" panose="02020404030301010803" pitchFamily="18" charset="0"/>
              </a:rPr>
              <a:t> </a:t>
            </a:r>
            <a:r>
              <a:rPr lang="en-GB" sz="2400" dirty="0"/>
              <a:t>	</a:t>
            </a:r>
            <a:endParaRPr lang="en-US" sz="2400" dirty="0" smtClean="0">
              <a:latin typeface="Arial" pitchFamily="34" charset="0"/>
              <a:cs typeface="Arial" pitchFamily="34" charset="0"/>
            </a:endParaRPr>
          </a:p>
        </p:txBody>
      </p:sp>
      <p:sp>
        <p:nvSpPr>
          <p:cNvPr id="2" name="Segnaposto numero diapositiva 1"/>
          <p:cNvSpPr>
            <a:spLocks noGrp="1"/>
          </p:cNvSpPr>
          <p:nvPr>
            <p:ph type="sldNum" sz="quarter" idx="12"/>
          </p:nvPr>
        </p:nvSpPr>
        <p:spPr/>
        <p:txBody>
          <a:bodyPr/>
          <a:lstStyle/>
          <a:p>
            <a:fld id="{AD1D03B8-EB5A-4C4B-99DC-BC17BA809A69}" type="slidenum">
              <a:rPr lang="it-IT" smtClean="0"/>
              <a:pPr/>
              <a:t>1</a:t>
            </a:fld>
            <a:endParaRPr lang="it-IT"/>
          </a:p>
        </p:txBody>
      </p:sp>
      <p:pic>
        <p:nvPicPr>
          <p:cNvPr id="10" name="Immagine 9"/>
          <p:cNvPicPr>
            <a:picLocks noChangeAspect="1"/>
          </p:cNvPicPr>
          <p:nvPr/>
        </p:nvPicPr>
        <p:blipFill>
          <a:blip r:embed="rId2"/>
          <a:stretch>
            <a:fillRect/>
          </a:stretch>
        </p:blipFill>
        <p:spPr>
          <a:xfrm>
            <a:off x="395536" y="5591466"/>
            <a:ext cx="3343229" cy="720080"/>
          </a:xfrm>
          <a:prstGeom prst="rect">
            <a:avLst/>
          </a:prstGeom>
        </p:spPr>
      </p:pic>
      <p:pic>
        <p:nvPicPr>
          <p:cNvPr id="11" name="Immagine 10"/>
          <p:cNvPicPr>
            <a:picLocks noChangeAspect="1"/>
          </p:cNvPicPr>
          <p:nvPr/>
        </p:nvPicPr>
        <p:blipFill>
          <a:blip r:embed="rId3"/>
          <a:stretch>
            <a:fillRect/>
          </a:stretch>
        </p:blipFill>
        <p:spPr>
          <a:xfrm>
            <a:off x="6228184" y="5101788"/>
            <a:ext cx="2532638" cy="1201948"/>
          </a:xfrm>
          <a:prstGeom prst="rect">
            <a:avLst/>
          </a:prstGeom>
        </p:spPr>
      </p:pic>
      <p:pic>
        <p:nvPicPr>
          <p:cNvPr id="5" name="Immagine 4"/>
          <p:cNvPicPr>
            <a:picLocks noChangeAspect="1"/>
          </p:cNvPicPr>
          <p:nvPr/>
        </p:nvPicPr>
        <p:blipFill>
          <a:blip r:embed="rId4"/>
          <a:stretch>
            <a:fillRect/>
          </a:stretch>
        </p:blipFill>
        <p:spPr>
          <a:xfrm>
            <a:off x="798128" y="323393"/>
            <a:ext cx="7620000" cy="15049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sz="4000" b="1" dirty="0">
                <a:solidFill>
                  <a:srgbClr val="FF0000"/>
                </a:solidFill>
                <a:latin typeface="Garamond" panose="02020404030301010803" pitchFamily="18" charset="0"/>
              </a:rPr>
              <a:t>O</a:t>
            </a:r>
            <a:r>
              <a:rPr lang="en-US" sz="4000" b="1" dirty="0" smtClean="0">
                <a:solidFill>
                  <a:srgbClr val="FF0000"/>
                </a:solidFill>
                <a:latin typeface="Garamond" panose="02020404030301010803" pitchFamily="18" charset="0"/>
              </a:rPr>
              <a:t>vercoming </a:t>
            </a:r>
            <a:r>
              <a:rPr lang="en-US" sz="4000" b="1" dirty="0">
                <a:solidFill>
                  <a:srgbClr val="FF0000"/>
                </a:solidFill>
                <a:latin typeface="Garamond" panose="02020404030301010803" pitchFamily="18" charset="0"/>
              </a:rPr>
              <a:t>the drawback of using a crisp </a:t>
            </a:r>
            <a:r>
              <a:rPr lang="en-US" sz="4000" b="1" dirty="0" smtClean="0">
                <a:solidFill>
                  <a:srgbClr val="FF0000"/>
                </a:solidFill>
                <a:latin typeface="Garamond" panose="02020404030301010803" pitchFamily="18" charset="0"/>
              </a:rPr>
              <a:t>threshold like the median</a:t>
            </a:r>
            <a:r>
              <a:rPr lang="en-US" dirty="0" smtClean="0"/>
              <a:t/>
            </a:r>
            <a:br>
              <a:rPr lang="en-US" dirty="0" smtClean="0"/>
            </a:br>
            <a:endParaRPr lang="it-IT" dirty="0"/>
          </a:p>
        </p:txBody>
      </p:sp>
      <p:sp>
        <p:nvSpPr>
          <p:cNvPr id="3" name="Segnaposto contenuto 2"/>
          <p:cNvSpPr>
            <a:spLocks noGrp="1"/>
          </p:cNvSpPr>
          <p:nvPr>
            <p:ph idx="1"/>
          </p:nvPr>
        </p:nvSpPr>
        <p:spPr>
          <a:xfrm>
            <a:off x="457200" y="1417638"/>
            <a:ext cx="8229600" cy="4708525"/>
          </a:xfrm>
        </p:spPr>
        <p:txBody>
          <a:bodyPr>
            <a:normAutofit fontScale="92500" lnSpcReduction="10000"/>
          </a:bodyPr>
          <a:lstStyle/>
          <a:p>
            <a:pPr marL="0" indent="0">
              <a:buNone/>
            </a:pPr>
            <a:endParaRPr lang="en-GB" dirty="0" smtClean="0"/>
          </a:p>
          <a:p>
            <a:pPr marL="0" indent="0" algn="ctr">
              <a:buNone/>
            </a:pPr>
            <a:r>
              <a:rPr lang="en-GB" dirty="0" smtClean="0">
                <a:latin typeface="Garamond" panose="02020404030301010803" pitchFamily="18" charset="0"/>
              </a:rPr>
              <a:t>Our </a:t>
            </a:r>
            <a:r>
              <a:rPr lang="en-GB" dirty="0">
                <a:latin typeface="Garamond" panose="02020404030301010803" pitchFamily="18" charset="0"/>
              </a:rPr>
              <a:t>goal is to produce </a:t>
            </a:r>
            <a:endParaRPr lang="en-GB" dirty="0" smtClean="0">
              <a:latin typeface="Garamond" panose="02020404030301010803" pitchFamily="18" charset="0"/>
            </a:endParaRPr>
          </a:p>
          <a:p>
            <a:pPr marL="0" indent="0" algn="ctr">
              <a:buNone/>
            </a:pPr>
            <a:r>
              <a:rPr lang="en-GB" dirty="0" smtClean="0">
                <a:latin typeface="Garamond" panose="02020404030301010803" pitchFamily="18" charset="0"/>
              </a:rPr>
              <a:t>an </a:t>
            </a:r>
            <a:r>
              <a:rPr lang="en-GB" dirty="0">
                <a:latin typeface="Garamond" panose="02020404030301010803" pitchFamily="18" charset="0"/>
              </a:rPr>
              <a:t>“objective” classification </a:t>
            </a:r>
            <a:endParaRPr lang="en-GB" dirty="0" smtClean="0">
              <a:latin typeface="Garamond" panose="02020404030301010803" pitchFamily="18" charset="0"/>
            </a:endParaRPr>
          </a:p>
          <a:p>
            <a:pPr marL="0" indent="0" algn="ctr">
              <a:buNone/>
            </a:pPr>
            <a:r>
              <a:rPr lang="en-GB" dirty="0" smtClean="0">
                <a:latin typeface="Garamond" panose="02020404030301010803" pitchFamily="18" charset="0"/>
              </a:rPr>
              <a:t>of </a:t>
            </a:r>
            <a:r>
              <a:rPr lang="en-GB" dirty="0">
                <a:latin typeface="Garamond" panose="02020404030301010803" pitchFamily="18" charset="0"/>
              </a:rPr>
              <a:t>the </a:t>
            </a:r>
            <a:r>
              <a:rPr lang="en-GB" dirty="0" smtClean="0">
                <a:latin typeface="Garamond" panose="02020404030301010803" pitchFamily="18" charset="0"/>
              </a:rPr>
              <a:t>99 </a:t>
            </a:r>
            <a:r>
              <a:rPr lang="en-GB" b="1" dirty="0" smtClean="0">
                <a:latin typeface="Garamond" panose="02020404030301010803" pitchFamily="18" charset="0"/>
              </a:rPr>
              <a:t>National Economies</a:t>
            </a:r>
          </a:p>
          <a:p>
            <a:pPr marL="0" indent="0" algn="ctr">
              <a:buNone/>
            </a:pPr>
            <a:r>
              <a:rPr lang="en-GB" dirty="0" smtClean="0">
                <a:latin typeface="Garamond" panose="02020404030301010803" pitchFamily="18" charset="0"/>
              </a:rPr>
              <a:t> in </a:t>
            </a:r>
            <a:r>
              <a:rPr lang="en-GB" dirty="0">
                <a:latin typeface="Garamond" panose="02020404030301010803" pitchFamily="18" charset="0"/>
              </a:rPr>
              <a:t>terms of </a:t>
            </a:r>
            <a:r>
              <a:rPr lang="en-GB" dirty="0" smtClean="0">
                <a:latin typeface="Garamond" panose="02020404030301010803" pitchFamily="18" charset="0"/>
              </a:rPr>
              <a:t>the </a:t>
            </a:r>
            <a:r>
              <a:rPr lang="en-GB" dirty="0">
                <a:latin typeface="Garamond" panose="02020404030301010803" pitchFamily="18" charset="0"/>
              </a:rPr>
              <a:t>three aspects of </a:t>
            </a:r>
            <a:r>
              <a:rPr lang="en-GB" dirty="0" smtClean="0">
                <a:latin typeface="Garamond" panose="02020404030301010803" pitchFamily="18" charset="0"/>
              </a:rPr>
              <a:t>sustainability </a:t>
            </a:r>
          </a:p>
          <a:p>
            <a:pPr marL="0" indent="0">
              <a:buNone/>
            </a:pPr>
            <a:endParaRPr lang="en-GB" dirty="0">
              <a:latin typeface="Garamond" panose="02020404030301010803" pitchFamily="18" charset="0"/>
            </a:endParaRPr>
          </a:p>
          <a:p>
            <a:pPr marL="0" indent="0">
              <a:buNone/>
            </a:pPr>
            <a:endParaRPr lang="en-GB" dirty="0" smtClean="0">
              <a:latin typeface="Garamond" panose="02020404030301010803" pitchFamily="18" charset="0"/>
            </a:endParaRPr>
          </a:p>
          <a:p>
            <a:pPr marL="0" indent="0">
              <a:buNone/>
            </a:pPr>
            <a:endParaRPr lang="en-GB" dirty="0">
              <a:latin typeface="Garamond" panose="02020404030301010803" pitchFamily="18" charset="0"/>
            </a:endParaRPr>
          </a:p>
          <a:p>
            <a:pPr marL="0" indent="0">
              <a:buNone/>
            </a:pPr>
            <a:r>
              <a:rPr lang="en-GB" dirty="0" smtClean="0">
                <a:latin typeface="Garamond" panose="02020404030301010803" pitchFamily="18" charset="0"/>
              </a:rPr>
              <a:t>			</a:t>
            </a:r>
            <a:r>
              <a:rPr lang="en-GB" b="1" dirty="0" smtClean="0">
                <a:solidFill>
                  <a:srgbClr val="FF0000"/>
                </a:solidFill>
                <a:latin typeface="Garamond" panose="02020404030301010803" pitchFamily="18" charset="0"/>
              </a:rPr>
              <a:t>Cluster Analysis</a:t>
            </a:r>
            <a:endParaRPr lang="it-IT" b="1" dirty="0">
              <a:solidFill>
                <a:srgbClr val="FF0000"/>
              </a:solidFill>
              <a:latin typeface="Garamond" panose="02020404030301010803" pitchFamily="18" charset="0"/>
            </a:endParaRPr>
          </a:p>
          <a:p>
            <a:pPr marL="0" indent="0">
              <a:buNone/>
            </a:pPr>
            <a:endParaRPr lang="it-IT" dirty="0"/>
          </a:p>
        </p:txBody>
      </p:sp>
      <p:sp>
        <p:nvSpPr>
          <p:cNvPr id="4" name="Segnaposto numero diapositiva 3"/>
          <p:cNvSpPr>
            <a:spLocks noGrp="1"/>
          </p:cNvSpPr>
          <p:nvPr>
            <p:ph type="sldNum" sz="quarter" idx="12"/>
          </p:nvPr>
        </p:nvSpPr>
        <p:spPr/>
        <p:txBody>
          <a:bodyPr/>
          <a:lstStyle/>
          <a:p>
            <a:fld id="{AD1D03B8-EB5A-4C4B-99DC-BC17BA809A69}" type="slidenum">
              <a:rPr lang="it-IT" smtClean="0"/>
              <a:pPr/>
              <a:t>10</a:t>
            </a:fld>
            <a:endParaRPr lang="it-IT"/>
          </a:p>
        </p:txBody>
      </p:sp>
      <p:sp>
        <p:nvSpPr>
          <p:cNvPr id="5" name="Freccia in giù 4"/>
          <p:cNvSpPr/>
          <p:nvPr/>
        </p:nvSpPr>
        <p:spPr>
          <a:xfrm>
            <a:off x="4283968" y="407707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722913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827584" y="193438"/>
            <a:ext cx="7344816" cy="6001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algn="ctr" eaLnBrk="0" fontAlgn="base" hangingPunct="0">
              <a:spcBef>
                <a:spcPct val="0"/>
              </a:spcBef>
              <a:spcAft>
                <a:spcPct val="0"/>
              </a:spcAft>
            </a:pPr>
            <a:r>
              <a:rPr lang="it-IT" sz="3600" b="1" dirty="0">
                <a:solidFill>
                  <a:srgbClr val="FF0000"/>
                </a:solidFill>
                <a:latin typeface="Garamond" panose="02020404030301010803" pitchFamily="18" charset="0"/>
                <a:ea typeface="Times New Roman" panose="02020603050405020304" pitchFamily="18" charset="0"/>
                <a:cs typeface="Courier New" panose="02070309020205020404" pitchFamily="49" charset="0"/>
              </a:rPr>
              <a:t>Cluster </a:t>
            </a:r>
            <a:r>
              <a:rPr lang="it-IT" sz="3600" b="1" dirty="0" err="1">
                <a:solidFill>
                  <a:srgbClr val="FF0000"/>
                </a:solidFill>
                <a:latin typeface="Garamond" panose="02020404030301010803" pitchFamily="18" charset="0"/>
                <a:ea typeface="Times New Roman" panose="02020603050405020304" pitchFamily="18" charset="0"/>
                <a:cs typeface="Courier New" panose="02070309020205020404" pitchFamily="49" charset="0"/>
              </a:rPr>
              <a:t>analysis</a:t>
            </a:r>
            <a:endParaRPr lang="it-IT" altLang="it-IT" sz="3600" b="1" dirty="0" smtClean="0">
              <a:solidFill>
                <a:srgbClr val="FF0000"/>
              </a:solidFill>
              <a:latin typeface="Garamond" panose="02020404030301010803" pitchFamily="18" charset="0"/>
            </a:endParaRPr>
          </a:p>
        </p:txBody>
      </p:sp>
      <p:sp>
        <p:nvSpPr>
          <p:cNvPr id="4" name="CasellaDiTesto 3"/>
          <p:cNvSpPr txBox="1"/>
          <p:nvPr/>
        </p:nvSpPr>
        <p:spPr>
          <a:xfrm>
            <a:off x="395536" y="980728"/>
            <a:ext cx="8424936" cy="5632311"/>
          </a:xfrm>
          <a:prstGeom prst="rect">
            <a:avLst/>
          </a:prstGeom>
          <a:noFill/>
        </p:spPr>
        <p:txBody>
          <a:bodyPr wrap="square" rtlCol="0">
            <a:spAutoFit/>
          </a:bodyPr>
          <a:lstStyle/>
          <a:p>
            <a:pPr marL="457200" indent="-457200">
              <a:buFont typeface="Arial" panose="020B0604020202020204" pitchFamily="34" charset="0"/>
              <a:buChar char="•"/>
            </a:pPr>
            <a:endParaRPr lang="it-IT" sz="3000" dirty="0">
              <a:latin typeface="Garamond" panose="02020404030301010803" pitchFamily="18" charset="0"/>
            </a:endParaRPr>
          </a:p>
          <a:p>
            <a:pPr marL="457200" indent="-457200">
              <a:buFont typeface="Arial" panose="020B0604020202020204" pitchFamily="34" charset="0"/>
              <a:buChar char="•"/>
            </a:pPr>
            <a:r>
              <a:rPr lang="en-US" sz="3000" dirty="0">
                <a:latin typeface="Garamond" panose="02020404030301010803" pitchFamily="18" charset="0"/>
              </a:rPr>
              <a:t>The k-median optimization algorithm has been implemented on the three standardized indicators</a:t>
            </a:r>
            <a:r>
              <a:rPr lang="en-US" sz="3000" dirty="0" smtClean="0">
                <a:latin typeface="Garamond" panose="02020404030301010803" pitchFamily="18" charset="0"/>
              </a:rPr>
              <a:t>.</a:t>
            </a:r>
          </a:p>
          <a:p>
            <a:pPr marL="457200" indent="-457200">
              <a:buFont typeface="Arial" panose="020B0604020202020204" pitchFamily="34" charset="0"/>
              <a:buChar char="•"/>
            </a:pPr>
            <a:r>
              <a:rPr lang="en-US" sz="3000" dirty="0" smtClean="0">
                <a:latin typeface="Garamond" panose="02020404030301010803" pitchFamily="18" charset="0"/>
              </a:rPr>
              <a:t>The </a:t>
            </a:r>
            <a:r>
              <a:rPr lang="en-US" sz="3000" dirty="0">
                <a:latin typeface="Garamond" panose="02020404030301010803" pitchFamily="18" charset="0"/>
              </a:rPr>
              <a:t>average silhouette index assesses that the partition in </a:t>
            </a:r>
            <a:r>
              <a:rPr lang="en-US" sz="3000" b="1" dirty="0">
                <a:latin typeface="Garamond" panose="02020404030301010803" pitchFamily="18" charset="0"/>
              </a:rPr>
              <a:t>four groups </a:t>
            </a:r>
            <a:r>
              <a:rPr lang="en-US" sz="3000" dirty="0">
                <a:latin typeface="Garamond" panose="02020404030301010803" pitchFamily="18" charset="0"/>
              </a:rPr>
              <a:t>can be considered as the best classification since it shows both the highest silhouette index and the greatest homogeneity in the group size. </a:t>
            </a:r>
            <a:endParaRPr lang="en-US" sz="3000" dirty="0" smtClean="0">
              <a:latin typeface="Garamond" panose="02020404030301010803" pitchFamily="18" charset="0"/>
            </a:endParaRPr>
          </a:p>
          <a:p>
            <a:pPr algn="ctr"/>
            <a:r>
              <a:rPr lang="en-GB" sz="3000" kern="50" dirty="0" smtClean="0">
                <a:latin typeface="Garamond" panose="02020404030301010803" pitchFamily="18" charset="0"/>
              </a:rPr>
              <a:t>Moreover</a:t>
            </a:r>
            <a:endParaRPr lang="en-GB" sz="3000" kern="50" dirty="0">
              <a:latin typeface="Garamond" panose="02020404030301010803" pitchFamily="18" charset="0"/>
            </a:endParaRPr>
          </a:p>
          <a:p>
            <a:pPr algn="ctr"/>
            <a:r>
              <a:rPr lang="it-IT" sz="3000" kern="50" dirty="0" err="1" smtClean="0">
                <a:latin typeface="Garamond" panose="02020404030301010803" pitchFamily="18" charset="0"/>
              </a:rPr>
              <a:t>it</a:t>
            </a:r>
            <a:r>
              <a:rPr lang="it-IT" sz="3000" kern="50" dirty="0" smtClean="0">
                <a:latin typeface="Garamond" panose="02020404030301010803" pitchFamily="18" charset="0"/>
              </a:rPr>
              <a:t> </a:t>
            </a:r>
            <a:r>
              <a:rPr lang="it-IT" sz="3000" kern="50" dirty="0" err="1">
                <a:latin typeface="Garamond" panose="02020404030301010803" pitchFamily="18" charset="0"/>
              </a:rPr>
              <a:t>is</a:t>
            </a:r>
            <a:r>
              <a:rPr lang="it-IT" sz="3000" kern="50" dirty="0">
                <a:latin typeface="Garamond" panose="02020404030301010803" pitchFamily="18" charset="0"/>
              </a:rPr>
              <a:t> </a:t>
            </a:r>
            <a:r>
              <a:rPr lang="it-IT" sz="3000" kern="50" dirty="0" err="1">
                <a:latin typeface="Garamond" panose="02020404030301010803" pitchFamily="18" charset="0"/>
              </a:rPr>
              <a:t>consistent</a:t>
            </a:r>
            <a:r>
              <a:rPr lang="it-IT" sz="3000" kern="50" dirty="0">
                <a:latin typeface="Garamond" panose="02020404030301010803" pitchFamily="18" charset="0"/>
              </a:rPr>
              <a:t> with the </a:t>
            </a:r>
            <a:r>
              <a:rPr lang="it-IT" sz="3000" kern="50" dirty="0" err="1">
                <a:latin typeface="Garamond" panose="02020404030301010803" pitchFamily="18" charset="0"/>
              </a:rPr>
              <a:t>four</a:t>
            </a:r>
            <a:r>
              <a:rPr lang="it-IT" sz="3000" kern="50" dirty="0">
                <a:latin typeface="Garamond" panose="02020404030301010803" pitchFamily="18" charset="0"/>
              </a:rPr>
              <a:t> "</a:t>
            </a:r>
            <a:r>
              <a:rPr lang="it-IT" sz="3000" b="1" kern="50" dirty="0" err="1">
                <a:latin typeface="Garamond" panose="02020404030301010803" pitchFamily="18" charset="0"/>
              </a:rPr>
              <a:t>usual</a:t>
            </a:r>
            <a:r>
              <a:rPr lang="it-IT" sz="3000" kern="50" dirty="0">
                <a:latin typeface="Garamond" panose="02020404030301010803" pitchFamily="18" charset="0"/>
              </a:rPr>
              <a:t>" </a:t>
            </a:r>
            <a:r>
              <a:rPr lang="it-IT" sz="3000" kern="50" dirty="0" err="1">
                <a:latin typeface="Garamond" panose="02020404030301010803" pitchFamily="18" charset="0"/>
              </a:rPr>
              <a:t>configurations</a:t>
            </a:r>
            <a:r>
              <a:rPr lang="it-IT" sz="3000" kern="50" dirty="0">
                <a:latin typeface="Garamond" panose="02020404030301010803" pitchFamily="18" charset="0"/>
              </a:rPr>
              <a:t> in the </a:t>
            </a:r>
            <a:r>
              <a:rPr lang="it-IT" sz="3000" b="1" kern="50" dirty="0">
                <a:latin typeface="Garamond" panose="02020404030301010803" pitchFamily="18" charset="0"/>
              </a:rPr>
              <a:t>cube </a:t>
            </a:r>
            <a:r>
              <a:rPr lang="it-IT" sz="3000" b="1" kern="50" dirty="0" err="1">
                <a:latin typeface="Garamond" panose="02020404030301010803" pitchFamily="18" charset="0"/>
              </a:rPr>
              <a:t>representation</a:t>
            </a:r>
            <a:endParaRPr lang="it-IT" sz="3000" b="1" kern="50" dirty="0">
              <a:latin typeface="Garamond" panose="02020404030301010803" pitchFamily="18" charset="0"/>
            </a:endParaRPr>
          </a:p>
          <a:p>
            <a:pPr marL="457200" indent="-457200">
              <a:buFont typeface="Arial" panose="020B0604020202020204" pitchFamily="34" charset="0"/>
              <a:buChar char="•"/>
            </a:pPr>
            <a:endParaRPr lang="it-IT" sz="3000" dirty="0">
              <a:latin typeface="Garamond" panose="02020404030301010803" pitchFamily="18" charset="0"/>
            </a:endParaRPr>
          </a:p>
        </p:txBody>
      </p:sp>
      <p:sp>
        <p:nvSpPr>
          <p:cNvPr id="2" name="Segnaposto numero diapositiva 1"/>
          <p:cNvSpPr>
            <a:spLocks noGrp="1"/>
          </p:cNvSpPr>
          <p:nvPr>
            <p:ph type="sldNum" sz="quarter" idx="12"/>
          </p:nvPr>
        </p:nvSpPr>
        <p:spPr/>
        <p:txBody>
          <a:bodyPr/>
          <a:lstStyle/>
          <a:p>
            <a:fld id="{AD1D03B8-EB5A-4C4B-99DC-BC17BA809A69}" type="slidenum">
              <a:rPr lang="it-IT" smtClean="0">
                <a:solidFill>
                  <a:prstClr val="black">
                    <a:tint val="75000"/>
                  </a:prstClr>
                </a:solidFill>
              </a:rPr>
              <a:pPr/>
              <a:t>11</a:t>
            </a:fld>
            <a:endParaRPr lang="it-IT">
              <a:solidFill>
                <a:prstClr val="black">
                  <a:tint val="75000"/>
                </a:prstClr>
              </a:solidFill>
            </a:endParaRPr>
          </a:p>
        </p:txBody>
      </p:sp>
    </p:spTree>
    <p:extLst>
      <p:ext uri="{BB962C8B-B14F-4D97-AF65-F5344CB8AC3E}">
        <p14:creationId xmlns:p14="http://schemas.microsoft.com/office/powerpoint/2010/main" val="15648647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AD1D03B8-EB5A-4C4B-99DC-BC17BA809A69}" type="slidenum">
              <a:rPr lang="it-IT" smtClean="0"/>
              <a:pPr/>
              <a:t>12</a:t>
            </a:fld>
            <a:endParaRPr lang="it-IT"/>
          </a:p>
        </p:txBody>
      </p:sp>
      <p:pic>
        <p:nvPicPr>
          <p:cNvPr id="3" name="Immagine 2"/>
          <p:cNvPicPr>
            <a:picLocks noChangeAspect="1"/>
          </p:cNvPicPr>
          <p:nvPr/>
        </p:nvPicPr>
        <p:blipFill>
          <a:blip r:embed="rId2"/>
          <a:stretch>
            <a:fillRect/>
          </a:stretch>
        </p:blipFill>
        <p:spPr>
          <a:xfrm>
            <a:off x="1048644" y="1057940"/>
            <a:ext cx="7488832" cy="5766661"/>
          </a:xfrm>
          <a:prstGeom prst="rect">
            <a:avLst/>
          </a:prstGeom>
        </p:spPr>
      </p:pic>
      <p:sp>
        <p:nvSpPr>
          <p:cNvPr id="4" name="Rettangolo 3"/>
          <p:cNvSpPr/>
          <p:nvPr/>
        </p:nvSpPr>
        <p:spPr>
          <a:xfrm>
            <a:off x="899320" y="238628"/>
            <a:ext cx="7787480" cy="584775"/>
          </a:xfrm>
          <a:prstGeom prst="rect">
            <a:avLst/>
          </a:prstGeom>
        </p:spPr>
        <p:txBody>
          <a:bodyPr wrap="square">
            <a:spAutoFit/>
          </a:bodyPr>
          <a:lstStyle/>
          <a:p>
            <a:pPr algn="ctr"/>
            <a:r>
              <a:rPr lang="en-US" sz="3200" b="1" kern="50" dirty="0">
                <a:solidFill>
                  <a:srgbClr val="FF0000"/>
                </a:solidFill>
                <a:latin typeface="Garamond" panose="02020404030301010803" pitchFamily="18" charset="0"/>
                <a:ea typeface="Times New Roman" panose="02020603050405020304" pitchFamily="18" charset="0"/>
              </a:rPr>
              <a:t>Boxplots of the cluster </a:t>
            </a:r>
            <a:r>
              <a:rPr lang="en-US" sz="3200" b="1" kern="50" dirty="0" smtClean="0">
                <a:solidFill>
                  <a:srgbClr val="FF0000"/>
                </a:solidFill>
                <a:latin typeface="Garamond" panose="02020404030301010803" pitchFamily="18" charset="0"/>
                <a:ea typeface="Times New Roman" panose="02020603050405020304" pitchFamily="18" charset="0"/>
              </a:rPr>
              <a:t>solution</a:t>
            </a:r>
            <a:endParaRPr lang="it-IT" sz="3200" b="1" dirty="0">
              <a:solidFill>
                <a:srgbClr val="FF0000"/>
              </a:solidFill>
              <a:latin typeface="Garamond" panose="02020404030301010803" pitchFamily="18" charset="0"/>
            </a:endParaRPr>
          </a:p>
        </p:txBody>
      </p:sp>
    </p:spTree>
    <p:extLst>
      <p:ext uri="{BB962C8B-B14F-4D97-AF65-F5344CB8AC3E}">
        <p14:creationId xmlns:p14="http://schemas.microsoft.com/office/powerpoint/2010/main" val="32608480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8229600" cy="1084982"/>
          </a:xfrm>
        </p:spPr>
        <p:txBody>
          <a:bodyPr>
            <a:noAutofit/>
          </a:bodyPr>
          <a:lstStyle/>
          <a:p>
            <a:r>
              <a:rPr lang="it-IT" sz="3200" b="1" dirty="0">
                <a:solidFill>
                  <a:srgbClr val="FF0000"/>
                </a:solidFill>
                <a:latin typeface="Garamond" panose="02020404030301010803" pitchFamily="18" charset="0"/>
              </a:rPr>
              <a:t>Cluster 1 the “</a:t>
            </a:r>
            <a:r>
              <a:rPr lang="it-IT" sz="3200" b="1" i="1" dirty="0" err="1">
                <a:solidFill>
                  <a:srgbClr val="FF0000"/>
                </a:solidFill>
                <a:latin typeface="Garamond" panose="02020404030301010803" pitchFamily="18" charset="0"/>
              </a:rPr>
              <a:t>environmentally</a:t>
            </a:r>
            <a:r>
              <a:rPr lang="it-IT" sz="3200" b="1" i="1" dirty="0">
                <a:solidFill>
                  <a:srgbClr val="FF0000"/>
                </a:solidFill>
                <a:latin typeface="Garamond" panose="02020404030301010803" pitchFamily="18" charset="0"/>
              </a:rPr>
              <a:t>, </a:t>
            </a:r>
            <a:r>
              <a:rPr lang="it-IT" sz="3200" b="1" i="1" dirty="0" err="1">
                <a:solidFill>
                  <a:srgbClr val="FF0000"/>
                </a:solidFill>
                <a:latin typeface="Garamond" panose="02020404030301010803" pitchFamily="18" charset="0"/>
              </a:rPr>
              <a:t>socially</a:t>
            </a:r>
            <a:r>
              <a:rPr lang="it-IT" sz="3200" b="1" i="1" dirty="0">
                <a:solidFill>
                  <a:srgbClr val="FF0000"/>
                </a:solidFill>
                <a:latin typeface="Garamond" panose="02020404030301010803" pitchFamily="18" charset="0"/>
              </a:rPr>
              <a:t> and </a:t>
            </a:r>
            <a:r>
              <a:rPr lang="it-IT" sz="3200" b="1" i="1" dirty="0" err="1">
                <a:solidFill>
                  <a:srgbClr val="FF0000"/>
                </a:solidFill>
                <a:latin typeface="Garamond" panose="02020404030301010803" pitchFamily="18" charset="0"/>
              </a:rPr>
              <a:t>economically</a:t>
            </a:r>
            <a:r>
              <a:rPr lang="it-IT" sz="3200" b="1" i="1" dirty="0">
                <a:solidFill>
                  <a:srgbClr val="FF0000"/>
                </a:solidFill>
                <a:latin typeface="Garamond" panose="02020404030301010803" pitchFamily="18" charset="0"/>
              </a:rPr>
              <a:t> medium </a:t>
            </a:r>
            <a:r>
              <a:rPr lang="it-IT" sz="3200" b="1" i="1" dirty="0" err="1">
                <a:solidFill>
                  <a:srgbClr val="FF0000"/>
                </a:solidFill>
                <a:latin typeface="Garamond" panose="02020404030301010803" pitchFamily="18" charset="0"/>
              </a:rPr>
              <a:t>group</a:t>
            </a:r>
            <a:r>
              <a:rPr lang="it-IT" sz="3200" b="1" i="1" dirty="0">
                <a:solidFill>
                  <a:srgbClr val="FF0000"/>
                </a:solidFill>
                <a:latin typeface="Garamond" panose="02020404030301010803" pitchFamily="18" charset="0"/>
              </a:rPr>
              <a:t> of </a:t>
            </a:r>
            <a:r>
              <a:rPr lang="it-IT" sz="3200" b="1" i="1" dirty="0" err="1">
                <a:solidFill>
                  <a:srgbClr val="FF0000"/>
                </a:solidFill>
                <a:latin typeface="Garamond" panose="02020404030301010803" pitchFamily="18" charset="0"/>
              </a:rPr>
              <a:t>economies</a:t>
            </a:r>
            <a:r>
              <a:rPr lang="it-IT" sz="3200" dirty="0">
                <a:solidFill>
                  <a:srgbClr val="FF0000"/>
                </a:solidFill>
              </a:rPr>
              <a:t>”</a:t>
            </a:r>
            <a:r>
              <a:rPr lang="it-IT" sz="3200" dirty="0"/>
              <a:t/>
            </a:r>
            <a:br>
              <a:rPr lang="it-IT" sz="3200" dirty="0"/>
            </a:br>
            <a:endParaRPr lang="it-IT" sz="3200" dirty="0"/>
          </a:p>
        </p:txBody>
      </p:sp>
      <p:sp>
        <p:nvSpPr>
          <p:cNvPr id="3" name="Segnaposto contenuto 2"/>
          <p:cNvSpPr>
            <a:spLocks noGrp="1"/>
          </p:cNvSpPr>
          <p:nvPr>
            <p:ph idx="1"/>
          </p:nvPr>
        </p:nvSpPr>
        <p:spPr/>
        <p:txBody>
          <a:bodyPr>
            <a:normAutofit fontScale="92500"/>
          </a:bodyPr>
          <a:lstStyle/>
          <a:p>
            <a:r>
              <a:rPr lang="it-IT" dirty="0" err="1">
                <a:latin typeface="Garamond" panose="02020404030301010803" pitchFamily="18" charset="0"/>
              </a:rPr>
              <a:t>Countries</a:t>
            </a:r>
            <a:r>
              <a:rPr lang="it-IT" dirty="0">
                <a:latin typeface="Garamond" panose="02020404030301010803" pitchFamily="18" charset="0"/>
              </a:rPr>
              <a:t>  are </a:t>
            </a:r>
            <a:r>
              <a:rPr lang="it-IT" dirty="0" err="1">
                <a:latin typeface="Garamond" panose="02020404030301010803" pitchFamily="18" charset="0"/>
              </a:rPr>
              <a:t>geographically</a:t>
            </a:r>
            <a:r>
              <a:rPr lang="it-IT" dirty="0">
                <a:latin typeface="Garamond" panose="02020404030301010803" pitchFamily="18" charset="0"/>
              </a:rPr>
              <a:t> </a:t>
            </a:r>
            <a:r>
              <a:rPr lang="it-IT" dirty="0" err="1">
                <a:latin typeface="Garamond" panose="02020404030301010803" pitchFamily="18" charset="0"/>
              </a:rPr>
              <a:t>heterogeneous</a:t>
            </a:r>
            <a:r>
              <a:rPr lang="it-IT" dirty="0">
                <a:latin typeface="Garamond" panose="02020404030301010803" pitchFamily="18" charset="0"/>
              </a:rPr>
              <a:t>, </a:t>
            </a:r>
            <a:r>
              <a:rPr lang="it-IT" dirty="0" err="1">
                <a:latin typeface="Garamond" panose="02020404030301010803" pitchFamily="18" charset="0"/>
              </a:rPr>
              <a:t>most</a:t>
            </a:r>
            <a:r>
              <a:rPr lang="it-IT" dirty="0">
                <a:latin typeface="Garamond" panose="02020404030301010803" pitchFamily="18" charset="0"/>
              </a:rPr>
              <a:t> of </a:t>
            </a:r>
            <a:r>
              <a:rPr lang="it-IT" dirty="0" err="1">
                <a:latin typeface="Garamond" panose="02020404030301010803" pitchFamily="18" charset="0"/>
              </a:rPr>
              <a:t>them</a:t>
            </a:r>
            <a:r>
              <a:rPr lang="it-IT" dirty="0">
                <a:latin typeface="Garamond" panose="02020404030301010803" pitchFamily="18" charset="0"/>
              </a:rPr>
              <a:t> are </a:t>
            </a:r>
            <a:r>
              <a:rPr lang="it-IT" dirty="0" err="1">
                <a:latin typeface="Garamond" panose="02020404030301010803" pitchFamily="18" charset="0"/>
              </a:rPr>
              <a:t>countries</a:t>
            </a:r>
            <a:r>
              <a:rPr lang="it-IT" dirty="0">
                <a:latin typeface="Garamond" panose="02020404030301010803" pitchFamily="18" charset="0"/>
              </a:rPr>
              <a:t> of the </a:t>
            </a:r>
            <a:r>
              <a:rPr lang="it-IT" dirty="0" err="1">
                <a:latin typeface="Garamond" panose="02020404030301010803" pitchFamily="18" charset="0"/>
              </a:rPr>
              <a:t>former</a:t>
            </a:r>
            <a:r>
              <a:rPr lang="it-IT" dirty="0">
                <a:latin typeface="Garamond" panose="02020404030301010803" pitchFamily="18" charset="0"/>
              </a:rPr>
              <a:t> Soviet Union, </a:t>
            </a:r>
            <a:r>
              <a:rPr lang="it-IT" dirty="0" err="1">
                <a:latin typeface="Garamond" panose="02020404030301010803" pitchFamily="18" charset="0"/>
              </a:rPr>
              <a:t>Eastern</a:t>
            </a:r>
            <a:r>
              <a:rPr lang="it-IT" dirty="0">
                <a:latin typeface="Garamond" panose="02020404030301010803" pitchFamily="18" charset="0"/>
              </a:rPr>
              <a:t> Europe </a:t>
            </a:r>
            <a:r>
              <a:rPr lang="it-IT" dirty="0" err="1">
                <a:latin typeface="Garamond" panose="02020404030301010803" pitchFamily="18" charset="0"/>
              </a:rPr>
              <a:t>countries</a:t>
            </a:r>
            <a:r>
              <a:rPr lang="it-IT" dirty="0">
                <a:latin typeface="Garamond" panose="02020404030301010803" pitchFamily="18" charset="0"/>
              </a:rPr>
              <a:t> plus China, </a:t>
            </a:r>
            <a:r>
              <a:rPr lang="it-IT" dirty="0" err="1">
                <a:latin typeface="Garamond" panose="02020404030301010803" pitchFamily="18" charset="0"/>
              </a:rPr>
              <a:t>Turkey</a:t>
            </a:r>
            <a:r>
              <a:rPr lang="it-IT" dirty="0">
                <a:latin typeface="Garamond" panose="02020404030301010803" pitchFamily="18" charset="0"/>
              </a:rPr>
              <a:t>, </a:t>
            </a:r>
            <a:r>
              <a:rPr lang="it-IT" dirty="0" err="1">
                <a:latin typeface="Garamond" panose="02020404030301010803" pitchFamily="18" charset="0"/>
              </a:rPr>
              <a:t>Greece</a:t>
            </a:r>
            <a:r>
              <a:rPr lang="it-IT" dirty="0">
                <a:latin typeface="Garamond" panose="02020404030301010803" pitchFamily="18" charset="0"/>
              </a:rPr>
              <a:t>, Argentina, Uruguay and Venezuela </a:t>
            </a:r>
            <a:endParaRPr lang="it-IT" dirty="0" smtClean="0">
              <a:latin typeface="Garamond" panose="02020404030301010803" pitchFamily="18" charset="0"/>
            </a:endParaRPr>
          </a:p>
          <a:p>
            <a:endParaRPr lang="it-IT" dirty="0">
              <a:latin typeface="Garamond" panose="02020404030301010803" pitchFamily="18" charset="0"/>
            </a:endParaRPr>
          </a:p>
          <a:p>
            <a:r>
              <a:rPr lang="en-GB" dirty="0">
                <a:latin typeface="Garamond" panose="02020404030301010803" pitchFamily="18" charset="0"/>
              </a:rPr>
              <a:t>It is worth noting that this </a:t>
            </a:r>
            <a:r>
              <a:rPr lang="en-GB" dirty="0" smtClean="0">
                <a:solidFill>
                  <a:srgbClr val="FF0000"/>
                </a:solidFill>
                <a:latin typeface="Garamond" panose="02020404030301010803" pitchFamily="18" charset="0"/>
              </a:rPr>
              <a:t>“medium </a:t>
            </a:r>
            <a:r>
              <a:rPr lang="en-GB" dirty="0">
                <a:solidFill>
                  <a:srgbClr val="FF0000"/>
                </a:solidFill>
                <a:latin typeface="Garamond" panose="02020404030301010803" pitchFamily="18" charset="0"/>
              </a:rPr>
              <a:t>group of economies” cannot be captured by the classification in cubes, </a:t>
            </a:r>
            <a:r>
              <a:rPr lang="en-GB" dirty="0" smtClean="0">
                <a:solidFill>
                  <a:srgbClr val="FF0000"/>
                </a:solidFill>
                <a:latin typeface="Garamond" panose="02020404030301010803" pitchFamily="18" charset="0"/>
              </a:rPr>
              <a:t>indeed </a:t>
            </a:r>
            <a:r>
              <a:rPr lang="en-GB" i="1" dirty="0">
                <a:solidFill>
                  <a:srgbClr val="FF0000"/>
                </a:solidFill>
                <a:latin typeface="Garamond" panose="02020404030301010803" pitchFamily="18" charset="0"/>
              </a:rPr>
              <a:t>the countries belonging to this cluster were scattered in the eight cubes.</a:t>
            </a:r>
            <a:endParaRPr lang="it-IT" i="1" dirty="0">
              <a:solidFill>
                <a:srgbClr val="FF0000"/>
              </a:solidFill>
              <a:latin typeface="Garamond" panose="02020404030301010803" pitchFamily="18" charset="0"/>
            </a:endParaRPr>
          </a:p>
          <a:p>
            <a:endParaRPr lang="it-IT" dirty="0"/>
          </a:p>
        </p:txBody>
      </p:sp>
      <p:sp>
        <p:nvSpPr>
          <p:cNvPr id="4" name="Segnaposto numero diapositiva 3"/>
          <p:cNvSpPr>
            <a:spLocks noGrp="1"/>
          </p:cNvSpPr>
          <p:nvPr>
            <p:ph type="sldNum" sz="quarter" idx="12"/>
          </p:nvPr>
        </p:nvSpPr>
        <p:spPr/>
        <p:txBody>
          <a:bodyPr/>
          <a:lstStyle/>
          <a:p>
            <a:fld id="{AD1D03B8-EB5A-4C4B-99DC-BC17BA809A69}" type="slidenum">
              <a:rPr lang="it-IT" smtClean="0"/>
              <a:pPr/>
              <a:t>13</a:t>
            </a:fld>
            <a:endParaRPr lang="it-IT"/>
          </a:p>
        </p:txBody>
      </p:sp>
    </p:spTree>
    <p:extLst>
      <p:ext uri="{BB962C8B-B14F-4D97-AF65-F5344CB8AC3E}">
        <p14:creationId xmlns:p14="http://schemas.microsoft.com/office/powerpoint/2010/main" val="5306010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8229600" cy="1084982"/>
          </a:xfrm>
        </p:spPr>
        <p:txBody>
          <a:bodyPr>
            <a:normAutofit fontScale="90000"/>
          </a:bodyPr>
          <a:lstStyle/>
          <a:p>
            <a:r>
              <a:rPr lang="it-IT" sz="3600" b="1" dirty="0">
                <a:solidFill>
                  <a:srgbClr val="CC66FF"/>
                </a:solidFill>
                <a:latin typeface="Garamond" panose="02020404030301010803" pitchFamily="18" charset="0"/>
              </a:rPr>
              <a:t>Cluster </a:t>
            </a:r>
            <a:r>
              <a:rPr lang="it-IT" sz="3600" b="1" dirty="0" smtClean="0">
                <a:solidFill>
                  <a:srgbClr val="CC66FF"/>
                </a:solidFill>
                <a:latin typeface="Garamond" panose="02020404030301010803" pitchFamily="18" charset="0"/>
              </a:rPr>
              <a:t>2 the “</a:t>
            </a:r>
            <a:r>
              <a:rPr lang="it-IT" sz="3600" b="1" i="1" dirty="0">
                <a:solidFill>
                  <a:srgbClr val="CC66FF"/>
                </a:solidFill>
                <a:latin typeface="Garamond" panose="02020404030301010803" pitchFamily="18" charset="0"/>
              </a:rPr>
              <a:t>strong </a:t>
            </a:r>
            <a:r>
              <a:rPr lang="it-IT" sz="3600" b="1" i="1" dirty="0" err="1">
                <a:solidFill>
                  <a:srgbClr val="CC66FF"/>
                </a:solidFill>
                <a:latin typeface="Garamond" panose="02020404030301010803" pitchFamily="18" charset="0"/>
              </a:rPr>
              <a:t>natural</a:t>
            </a:r>
            <a:r>
              <a:rPr lang="it-IT" sz="3600" b="1" i="1" dirty="0">
                <a:solidFill>
                  <a:srgbClr val="CC66FF"/>
                </a:solidFill>
                <a:latin typeface="Garamond" panose="02020404030301010803" pitchFamily="18" charset="0"/>
              </a:rPr>
              <a:t> </a:t>
            </a:r>
            <a:r>
              <a:rPr lang="it-IT" sz="3600" b="1" i="1" dirty="0" err="1">
                <a:solidFill>
                  <a:srgbClr val="CC66FF"/>
                </a:solidFill>
                <a:latin typeface="Garamond" panose="02020404030301010803" pitchFamily="18" charset="0"/>
              </a:rPr>
              <a:t>resource</a:t>
            </a:r>
            <a:r>
              <a:rPr lang="it-IT" sz="3600" b="1" i="1" dirty="0">
                <a:solidFill>
                  <a:srgbClr val="CC66FF"/>
                </a:solidFill>
                <a:latin typeface="Garamond" panose="02020404030301010803" pitchFamily="18" charset="0"/>
              </a:rPr>
              <a:t> </a:t>
            </a:r>
            <a:r>
              <a:rPr lang="it-IT" sz="3600" b="1" i="1" dirty="0" err="1">
                <a:solidFill>
                  <a:srgbClr val="CC66FF"/>
                </a:solidFill>
                <a:latin typeface="Garamond" panose="02020404030301010803" pitchFamily="18" charset="0"/>
              </a:rPr>
              <a:t>dependent</a:t>
            </a:r>
            <a:r>
              <a:rPr lang="it-IT" sz="3600" b="1" i="1" dirty="0">
                <a:solidFill>
                  <a:srgbClr val="CC66FF"/>
                </a:solidFill>
                <a:latin typeface="Garamond" panose="02020404030301010803" pitchFamily="18" charset="0"/>
              </a:rPr>
              <a:t> </a:t>
            </a:r>
            <a:r>
              <a:rPr lang="it-IT" sz="3600" b="1" i="1" dirty="0" smtClean="0">
                <a:solidFill>
                  <a:srgbClr val="CC66FF"/>
                </a:solidFill>
                <a:latin typeface="Garamond" panose="02020404030301010803" pitchFamily="18" charset="0"/>
              </a:rPr>
              <a:t>with </a:t>
            </a:r>
            <a:r>
              <a:rPr lang="it-IT" sz="3600" b="1" i="1" dirty="0">
                <a:solidFill>
                  <a:srgbClr val="CC66FF"/>
                </a:solidFill>
                <a:latin typeface="Garamond" panose="02020404030301010803" pitchFamily="18" charset="0"/>
              </a:rPr>
              <a:t>high </a:t>
            </a:r>
            <a:r>
              <a:rPr lang="it-IT" sz="3600" b="1" i="1" dirty="0" err="1">
                <a:solidFill>
                  <a:srgbClr val="CC66FF"/>
                </a:solidFill>
                <a:latin typeface="Garamond" panose="02020404030301010803" pitchFamily="18" charset="0"/>
              </a:rPr>
              <a:t>economic</a:t>
            </a:r>
            <a:r>
              <a:rPr lang="it-IT" sz="3600" b="1" i="1" dirty="0">
                <a:solidFill>
                  <a:srgbClr val="CC66FF"/>
                </a:solidFill>
                <a:latin typeface="Garamond" panose="02020404030301010803" pitchFamily="18" charset="0"/>
              </a:rPr>
              <a:t> </a:t>
            </a:r>
            <a:r>
              <a:rPr lang="it-IT" sz="3600" b="1" i="1" dirty="0" err="1">
                <a:solidFill>
                  <a:srgbClr val="CC66FF"/>
                </a:solidFill>
                <a:latin typeface="Garamond" panose="02020404030301010803" pitchFamily="18" charset="0"/>
              </a:rPr>
              <a:t>development</a:t>
            </a:r>
            <a:r>
              <a:rPr lang="it-IT" sz="3600" b="1" dirty="0" smtClean="0">
                <a:solidFill>
                  <a:srgbClr val="CC66FF"/>
                </a:solidFill>
                <a:latin typeface="Garamond" panose="02020404030301010803" pitchFamily="18" charset="0"/>
              </a:rPr>
              <a:t>”</a:t>
            </a:r>
            <a:r>
              <a:rPr lang="it-IT" b="1" dirty="0">
                <a:solidFill>
                  <a:srgbClr val="CC66FF"/>
                </a:solidFill>
                <a:latin typeface="Garamond" panose="02020404030301010803" pitchFamily="18" charset="0"/>
              </a:rPr>
              <a:t/>
            </a:r>
            <a:br>
              <a:rPr lang="it-IT" b="1" dirty="0">
                <a:solidFill>
                  <a:srgbClr val="CC66FF"/>
                </a:solidFill>
                <a:latin typeface="Garamond" panose="02020404030301010803" pitchFamily="18" charset="0"/>
              </a:rPr>
            </a:br>
            <a:endParaRPr lang="it-IT" b="1" dirty="0">
              <a:solidFill>
                <a:srgbClr val="CC66FF"/>
              </a:solidFill>
              <a:latin typeface="Garamond" panose="02020404030301010803" pitchFamily="18" charset="0"/>
            </a:endParaRPr>
          </a:p>
        </p:txBody>
      </p:sp>
      <p:sp>
        <p:nvSpPr>
          <p:cNvPr id="3" name="Segnaposto contenuto 2"/>
          <p:cNvSpPr>
            <a:spLocks noGrp="1"/>
          </p:cNvSpPr>
          <p:nvPr>
            <p:ph idx="1"/>
          </p:nvPr>
        </p:nvSpPr>
        <p:spPr>
          <a:xfrm>
            <a:off x="518106" y="1196752"/>
            <a:ext cx="8229600" cy="5328592"/>
          </a:xfrm>
        </p:spPr>
        <p:txBody>
          <a:bodyPr>
            <a:normAutofit fontScale="92500" lnSpcReduction="10000"/>
          </a:bodyPr>
          <a:lstStyle/>
          <a:p>
            <a:r>
              <a:rPr lang="it-IT" altLang="it-IT" dirty="0" err="1" smtClean="0">
                <a:latin typeface="Garamond" panose="02020404030301010803" pitchFamily="18" charset="0"/>
                <a:ea typeface="Times New Roman" panose="02020603050405020304" pitchFamily="18" charset="0"/>
              </a:rPr>
              <a:t>Nearly</a:t>
            </a:r>
            <a:r>
              <a:rPr lang="it-IT" altLang="it-IT" dirty="0" smtClean="0">
                <a:latin typeface="Garamond" panose="02020404030301010803" pitchFamily="18" charset="0"/>
                <a:ea typeface="Times New Roman" panose="02020603050405020304" pitchFamily="18" charset="0"/>
              </a:rPr>
              <a:t> </a:t>
            </a:r>
            <a:r>
              <a:rPr lang="it-IT" altLang="it-IT" dirty="0" err="1">
                <a:latin typeface="Garamond" panose="02020404030301010803" pitchFamily="18" charset="0"/>
                <a:ea typeface="Times New Roman" panose="02020603050405020304" pitchFamily="18" charset="0"/>
              </a:rPr>
              <a:t>all</a:t>
            </a:r>
            <a:r>
              <a:rPr lang="it-IT" altLang="it-IT" dirty="0">
                <a:latin typeface="Garamond" panose="02020404030301010803" pitchFamily="18" charset="0"/>
                <a:ea typeface="Times New Roman" panose="02020603050405020304" pitchFamily="18" charset="0"/>
              </a:rPr>
              <a:t> high </a:t>
            </a:r>
            <a:r>
              <a:rPr lang="it-IT" altLang="it-IT" dirty="0" err="1">
                <a:latin typeface="Garamond" panose="02020404030301010803" pitchFamily="18" charset="0"/>
                <a:ea typeface="Times New Roman" panose="02020603050405020304" pitchFamily="18" charset="0"/>
              </a:rPr>
              <a:t>income</a:t>
            </a:r>
            <a:r>
              <a:rPr lang="it-IT" altLang="it-IT" dirty="0">
                <a:latin typeface="Garamond" panose="02020404030301010803" pitchFamily="18" charset="0"/>
                <a:ea typeface="Times New Roman" panose="02020603050405020304" pitchFamily="18" charset="0"/>
              </a:rPr>
              <a:t> </a:t>
            </a:r>
            <a:r>
              <a:rPr lang="it-IT" altLang="it-IT" dirty="0" err="1">
                <a:latin typeface="Garamond" panose="02020404030301010803" pitchFamily="18" charset="0"/>
                <a:ea typeface="Times New Roman" panose="02020603050405020304" pitchFamily="18" charset="0"/>
              </a:rPr>
              <a:t>countries</a:t>
            </a:r>
            <a:r>
              <a:rPr lang="it-IT" altLang="it-IT" dirty="0">
                <a:latin typeface="Garamond" panose="02020404030301010803" pitchFamily="18" charset="0"/>
                <a:ea typeface="Times New Roman" panose="02020603050405020304" pitchFamily="18" charset="0"/>
              </a:rPr>
              <a:t> </a:t>
            </a:r>
            <a:r>
              <a:rPr lang="it-IT" altLang="it-IT" dirty="0" err="1">
                <a:latin typeface="Garamond" panose="02020404030301010803" pitchFamily="18" charset="0"/>
                <a:ea typeface="Times New Roman" panose="02020603050405020304" pitchFamily="18" charset="0"/>
              </a:rPr>
              <a:t>according</a:t>
            </a:r>
            <a:r>
              <a:rPr lang="it-IT" altLang="it-IT" dirty="0">
                <a:latin typeface="Garamond" panose="02020404030301010803" pitchFamily="18" charset="0"/>
                <a:ea typeface="Times New Roman" panose="02020603050405020304" pitchFamily="18" charset="0"/>
              </a:rPr>
              <a:t> to the World </a:t>
            </a:r>
            <a:r>
              <a:rPr lang="it-IT" altLang="it-IT" dirty="0" err="1">
                <a:latin typeface="Garamond" panose="02020404030301010803" pitchFamily="18" charset="0"/>
                <a:ea typeface="Times New Roman" panose="02020603050405020304" pitchFamily="18" charset="0"/>
              </a:rPr>
              <a:t>Bank</a:t>
            </a:r>
            <a:r>
              <a:rPr lang="it-IT" altLang="it-IT" dirty="0">
                <a:latin typeface="Garamond" panose="02020404030301010803" pitchFamily="18" charset="0"/>
                <a:ea typeface="Times New Roman" panose="02020603050405020304" pitchFamily="18" charset="0"/>
              </a:rPr>
              <a:t> </a:t>
            </a:r>
            <a:r>
              <a:rPr lang="it-IT" altLang="it-IT" dirty="0" err="1">
                <a:latin typeface="Garamond" panose="02020404030301010803" pitchFamily="18" charset="0"/>
                <a:ea typeface="Times New Roman" panose="02020603050405020304" pitchFamily="18" charset="0"/>
              </a:rPr>
              <a:t>classification</a:t>
            </a:r>
            <a:r>
              <a:rPr lang="it-IT" altLang="it-IT" dirty="0">
                <a:latin typeface="Garamond" panose="02020404030301010803" pitchFamily="18" charset="0"/>
                <a:ea typeface="Times New Roman" panose="02020603050405020304" pitchFamily="18" charset="0"/>
              </a:rPr>
              <a:t> (</a:t>
            </a:r>
            <a:r>
              <a:rPr lang="it-IT" altLang="it-IT" dirty="0" err="1">
                <a:latin typeface="Garamond" panose="02020404030301010803" pitchFamily="18" charset="0"/>
                <a:ea typeface="Times New Roman" panose="02020603050405020304" pitchFamily="18" charset="0"/>
              </a:rPr>
              <a:t>all</a:t>
            </a:r>
            <a:r>
              <a:rPr lang="it-IT" altLang="it-IT" dirty="0">
                <a:latin typeface="Garamond" panose="02020404030301010803" pitchFamily="18" charset="0"/>
                <a:ea typeface="Times New Roman" panose="02020603050405020304" pitchFamily="18" charset="0"/>
              </a:rPr>
              <a:t> Western EU </a:t>
            </a:r>
            <a:r>
              <a:rPr lang="it-IT" altLang="it-IT" dirty="0" err="1">
                <a:latin typeface="Garamond" panose="02020404030301010803" pitchFamily="18" charset="0"/>
                <a:ea typeface="Times New Roman" panose="02020603050405020304" pitchFamily="18" charset="0"/>
              </a:rPr>
              <a:t>Countries</a:t>
            </a:r>
            <a:r>
              <a:rPr lang="it-IT" altLang="it-IT" dirty="0">
                <a:latin typeface="Garamond" panose="02020404030301010803" pitchFamily="18" charset="0"/>
                <a:ea typeface="Times New Roman" panose="02020603050405020304" pitchFamily="18" charset="0"/>
              </a:rPr>
              <a:t>, USA, Australia, New Zealand, </a:t>
            </a:r>
            <a:r>
              <a:rPr lang="it-IT" altLang="it-IT" dirty="0" smtClean="0">
                <a:latin typeface="Garamond" panose="02020404030301010803" pitchFamily="18" charset="0"/>
                <a:ea typeface="Times New Roman" panose="02020603050405020304" pitchFamily="18" charset="0"/>
              </a:rPr>
              <a:t>Japan and </a:t>
            </a:r>
            <a:r>
              <a:rPr lang="it-IT" altLang="it-IT" dirty="0" err="1">
                <a:latin typeface="Garamond" panose="02020404030301010803" pitchFamily="18" charset="0"/>
                <a:ea typeface="Times New Roman" panose="02020603050405020304" pitchFamily="18" charset="0"/>
              </a:rPr>
              <a:t>Saudi</a:t>
            </a:r>
            <a:r>
              <a:rPr lang="it-IT" altLang="it-IT" dirty="0">
                <a:latin typeface="Garamond" panose="02020404030301010803" pitchFamily="18" charset="0"/>
                <a:ea typeface="Times New Roman" panose="02020603050405020304" pitchFamily="18" charset="0"/>
              </a:rPr>
              <a:t> Arabia</a:t>
            </a:r>
            <a:r>
              <a:rPr lang="it-IT" altLang="it-IT" dirty="0" smtClean="0">
                <a:latin typeface="Garamond" panose="02020404030301010803" pitchFamily="18" charset="0"/>
                <a:ea typeface="Times New Roman" panose="02020603050405020304" pitchFamily="18" charset="0"/>
              </a:rPr>
              <a:t>).</a:t>
            </a:r>
          </a:p>
          <a:p>
            <a:r>
              <a:rPr lang="it-IT" altLang="it-IT" dirty="0" err="1" smtClean="0">
                <a:latin typeface="Garamond" panose="02020404030301010803" pitchFamily="18" charset="0"/>
                <a:ea typeface="Times New Roman" panose="02020603050405020304" pitchFamily="18" charset="0"/>
              </a:rPr>
              <a:t>Gini</a:t>
            </a:r>
            <a:r>
              <a:rPr lang="it-IT" altLang="it-IT" dirty="0" smtClean="0">
                <a:latin typeface="Garamond" panose="02020404030301010803" pitchFamily="18" charset="0"/>
                <a:ea typeface="Times New Roman" panose="02020603050405020304" pitchFamily="18" charset="0"/>
              </a:rPr>
              <a:t> </a:t>
            </a:r>
            <a:r>
              <a:rPr lang="it-IT" altLang="it-IT" dirty="0" err="1">
                <a:latin typeface="Garamond" panose="02020404030301010803" pitchFamily="18" charset="0"/>
                <a:ea typeface="Times New Roman" panose="02020603050405020304" pitchFamily="18" charset="0"/>
              </a:rPr>
              <a:t>index</a:t>
            </a:r>
            <a:r>
              <a:rPr lang="it-IT" altLang="it-IT" dirty="0">
                <a:latin typeface="Garamond" panose="02020404030301010803" pitchFamily="18" charset="0"/>
                <a:ea typeface="Times New Roman" panose="02020603050405020304" pitchFamily="18" charset="0"/>
              </a:rPr>
              <a:t> </a:t>
            </a:r>
            <a:r>
              <a:rPr lang="it-IT" altLang="it-IT" dirty="0" err="1" smtClean="0">
                <a:latin typeface="Garamond" panose="02020404030301010803" pitchFamily="18" charset="0"/>
                <a:ea typeface="Times New Roman" panose="02020603050405020304" pitchFamily="18" charset="0"/>
              </a:rPr>
              <a:t>lower</a:t>
            </a:r>
            <a:r>
              <a:rPr lang="it-IT" altLang="it-IT" dirty="0" smtClean="0">
                <a:latin typeface="Garamond" panose="02020404030301010803" pitchFamily="18" charset="0"/>
                <a:ea typeface="Times New Roman" panose="02020603050405020304" pitchFamily="18" charset="0"/>
              </a:rPr>
              <a:t> </a:t>
            </a:r>
            <a:r>
              <a:rPr lang="it-IT" altLang="it-IT" dirty="0" err="1">
                <a:latin typeface="Garamond" panose="02020404030301010803" pitchFamily="18" charset="0"/>
                <a:ea typeface="Times New Roman" panose="02020603050405020304" pitchFamily="18" charset="0"/>
              </a:rPr>
              <a:t>than</a:t>
            </a:r>
            <a:r>
              <a:rPr lang="it-IT" altLang="it-IT" dirty="0">
                <a:latin typeface="Garamond" panose="02020404030301010803" pitchFamily="18" charset="0"/>
                <a:ea typeface="Times New Roman" panose="02020603050405020304" pitchFamily="18" charset="0"/>
              </a:rPr>
              <a:t> the </a:t>
            </a:r>
            <a:r>
              <a:rPr lang="it-IT" altLang="it-IT" dirty="0" err="1">
                <a:latin typeface="Garamond" panose="02020404030301010803" pitchFamily="18" charset="0"/>
                <a:ea typeface="Times New Roman" panose="02020603050405020304" pitchFamily="18" charset="0"/>
              </a:rPr>
              <a:t>average</a:t>
            </a:r>
            <a:r>
              <a:rPr lang="it-IT" altLang="it-IT" dirty="0">
                <a:latin typeface="Garamond" panose="02020404030301010803" pitchFamily="18" charset="0"/>
                <a:ea typeface="Times New Roman" panose="02020603050405020304" pitchFamily="18" charset="0"/>
              </a:rPr>
              <a:t> for </a:t>
            </a:r>
            <a:r>
              <a:rPr lang="it-IT" altLang="it-IT" dirty="0" err="1">
                <a:latin typeface="Garamond" panose="02020404030301010803" pitchFamily="18" charset="0"/>
                <a:ea typeface="Times New Roman" panose="02020603050405020304" pitchFamily="18" charset="0"/>
              </a:rPr>
              <a:t>all</a:t>
            </a:r>
            <a:r>
              <a:rPr lang="it-IT" altLang="it-IT" dirty="0">
                <a:latin typeface="Garamond" panose="02020404030301010803" pitchFamily="18" charset="0"/>
                <a:ea typeface="Times New Roman" panose="02020603050405020304" pitchFamily="18" charset="0"/>
              </a:rPr>
              <a:t> </a:t>
            </a:r>
            <a:r>
              <a:rPr lang="it-IT" altLang="it-IT" dirty="0" err="1">
                <a:latin typeface="Garamond" panose="02020404030301010803" pitchFamily="18" charset="0"/>
                <a:ea typeface="Times New Roman" panose="02020603050405020304" pitchFamily="18" charset="0"/>
              </a:rPr>
              <a:t>but</a:t>
            </a:r>
            <a:r>
              <a:rPr lang="it-IT" altLang="it-IT" dirty="0">
                <a:latin typeface="Garamond" panose="02020404030301010803" pitchFamily="18" charset="0"/>
                <a:ea typeface="Times New Roman" panose="02020603050405020304" pitchFamily="18" charset="0"/>
              </a:rPr>
              <a:t> </a:t>
            </a:r>
            <a:r>
              <a:rPr lang="it-IT" altLang="it-IT" dirty="0" err="1">
                <a:latin typeface="Garamond" panose="02020404030301010803" pitchFamily="18" charset="0"/>
                <a:ea typeface="Times New Roman" panose="02020603050405020304" pitchFamily="18" charset="0"/>
              </a:rPr>
              <a:t>two</a:t>
            </a:r>
            <a:r>
              <a:rPr lang="it-IT" altLang="it-IT" dirty="0">
                <a:latin typeface="Garamond" panose="02020404030301010803" pitchFamily="18" charset="0"/>
                <a:ea typeface="Times New Roman" panose="02020603050405020304" pitchFamily="18" charset="0"/>
              </a:rPr>
              <a:t> </a:t>
            </a:r>
            <a:r>
              <a:rPr lang="it-IT" altLang="it-IT" dirty="0" err="1">
                <a:latin typeface="Garamond" panose="02020404030301010803" pitchFamily="18" charset="0"/>
                <a:ea typeface="Times New Roman" panose="02020603050405020304" pitchFamily="18" charset="0"/>
              </a:rPr>
              <a:t>countries</a:t>
            </a:r>
            <a:r>
              <a:rPr lang="it-IT" altLang="it-IT" dirty="0">
                <a:latin typeface="Garamond" panose="02020404030301010803" pitchFamily="18" charset="0"/>
                <a:ea typeface="Times New Roman" panose="02020603050405020304" pitchFamily="18" charset="0"/>
              </a:rPr>
              <a:t> (USA and </a:t>
            </a:r>
            <a:r>
              <a:rPr lang="it-IT" altLang="it-IT" dirty="0" smtClean="0">
                <a:latin typeface="Garamond" panose="02020404030301010803" pitchFamily="18" charset="0"/>
                <a:ea typeface="Times New Roman" panose="02020603050405020304" pitchFamily="18" charset="0"/>
              </a:rPr>
              <a:t>UK)</a:t>
            </a:r>
            <a:r>
              <a:rPr lang="it-IT" altLang="it-IT" dirty="0" smtClean="0">
                <a:latin typeface="Garamond" panose="02020404030301010803" pitchFamily="18" charset="0"/>
              </a:rPr>
              <a:t>.</a:t>
            </a:r>
          </a:p>
          <a:p>
            <a:pPr marL="0" indent="0">
              <a:buNone/>
            </a:pPr>
            <a:endParaRPr lang="it-IT" altLang="it-IT" dirty="0" smtClean="0">
              <a:latin typeface="Garamond" panose="02020404030301010803" pitchFamily="18" charset="0"/>
            </a:endParaRPr>
          </a:p>
          <a:p>
            <a:r>
              <a:rPr lang="en-GB" altLang="it-IT" dirty="0">
                <a:latin typeface="Garamond" panose="02020404030301010803" pitchFamily="18" charset="0"/>
                <a:ea typeface="Times New Roman" panose="02020603050405020304" pitchFamily="18" charset="0"/>
              </a:rPr>
              <a:t>Nearly all the countries </a:t>
            </a:r>
            <a:r>
              <a:rPr lang="en-GB" altLang="it-IT" dirty="0" smtClean="0">
                <a:latin typeface="Garamond" panose="02020404030301010803" pitchFamily="18" charset="0"/>
                <a:ea typeface="Times New Roman" panose="02020603050405020304" pitchFamily="18" charset="0"/>
              </a:rPr>
              <a:t>were </a:t>
            </a:r>
            <a:r>
              <a:rPr lang="en-GB" altLang="it-IT" dirty="0">
                <a:latin typeface="Garamond" panose="02020404030301010803" pitchFamily="18" charset="0"/>
                <a:ea typeface="Times New Roman" panose="02020603050405020304" pitchFamily="18" charset="0"/>
              </a:rPr>
              <a:t>included </a:t>
            </a:r>
            <a:r>
              <a:rPr lang="en-GB" altLang="it-IT" i="1" dirty="0">
                <a:solidFill>
                  <a:srgbClr val="CC66FF"/>
                </a:solidFill>
                <a:latin typeface="Garamond" panose="02020404030301010803" pitchFamily="18" charset="0"/>
                <a:ea typeface="+mj-ea"/>
                <a:cs typeface="+mj-cs"/>
              </a:rPr>
              <a:t>in the cube of the "dissipative" countries. </a:t>
            </a:r>
            <a:r>
              <a:rPr lang="en-GB" altLang="it-IT" dirty="0">
                <a:latin typeface="Garamond" panose="02020404030301010803" pitchFamily="18" charset="0"/>
                <a:ea typeface="Times New Roman" panose="02020603050405020304" pitchFamily="18" charset="0"/>
              </a:rPr>
              <a:t>Because of their high inequality indexes, </a:t>
            </a:r>
            <a:r>
              <a:rPr lang="en-GB" altLang="it-IT" i="1" dirty="0">
                <a:solidFill>
                  <a:srgbClr val="CC66FF"/>
                </a:solidFill>
                <a:latin typeface="Garamond" panose="02020404030301010803" pitchFamily="18" charset="0"/>
                <a:ea typeface="+mj-ea"/>
                <a:cs typeface="+mj-cs"/>
              </a:rPr>
              <a:t>USA and UK were found in the cube of the "socially distracted" countries</a:t>
            </a:r>
            <a:r>
              <a:rPr lang="en-GB" altLang="it-IT" dirty="0">
                <a:latin typeface="Garamond" panose="02020404030301010803" pitchFamily="18" charset="0"/>
                <a:ea typeface="Times New Roman" panose="02020603050405020304" pitchFamily="18" charset="0"/>
              </a:rPr>
              <a:t>.</a:t>
            </a:r>
            <a:endParaRPr lang="en-GB" altLang="it-IT" dirty="0">
              <a:latin typeface="Garamond" panose="02020404030301010803" pitchFamily="18" charset="0"/>
            </a:endParaRPr>
          </a:p>
          <a:p>
            <a:endParaRPr lang="it-IT" altLang="it-IT" dirty="0" smtClean="0">
              <a:latin typeface="Arial" panose="020B0604020202020204" pitchFamily="34" charset="0"/>
            </a:endParaRPr>
          </a:p>
          <a:p>
            <a:endParaRPr lang="it-IT" altLang="it-IT" sz="2400" dirty="0">
              <a:latin typeface="Arial" panose="020B0604020202020204" pitchFamily="34" charset="0"/>
            </a:endParaRPr>
          </a:p>
          <a:p>
            <a:endParaRPr lang="it-IT" altLang="it-IT" sz="4400" dirty="0">
              <a:latin typeface="Arial" panose="020B0604020202020204" pitchFamily="34" charset="0"/>
            </a:endParaRPr>
          </a:p>
          <a:p>
            <a:endParaRPr lang="en-GB" dirty="0" smtClean="0"/>
          </a:p>
          <a:p>
            <a:endParaRPr lang="en-GB" dirty="0"/>
          </a:p>
          <a:p>
            <a:endParaRPr lang="it-IT" dirty="0"/>
          </a:p>
        </p:txBody>
      </p:sp>
      <p:sp>
        <p:nvSpPr>
          <p:cNvPr id="4" name="Segnaposto numero diapositiva 3"/>
          <p:cNvSpPr>
            <a:spLocks noGrp="1"/>
          </p:cNvSpPr>
          <p:nvPr>
            <p:ph type="sldNum" sz="quarter" idx="12"/>
          </p:nvPr>
        </p:nvSpPr>
        <p:spPr/>
        <p:txBody>
          <a:bodyPr/>
          <a:lstStyle/>
          <a:p>
            <a:fld id="{AD1D03B8-EB5A-4C4B-99DC-BC17BA809A69}" type="slidenum">
              <a:rPr lang="it-IT" smtClean="0"/>
              <a:pPr/>
              <a:t>14</a:t>
            </a:fld>
            <a:endParaRPr lang="it-IT"/>
          </a:p>
        </p:txBody>
      </p:sp>
    </p:spTree>
    <p:extLst>
      <p:ext uri="{BB962C8B-B14F-4D97-AF65-F5344CB8AC3E}">
        <p14:creationId xmlns:p14="http://schemas.microsoft.com/office/powerpoint/2010/main" val="19322308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8229600" cy="1084982"/>
          </a:xfrm>
        </p:spPr>
        <p:txBody>
          <a:bodyPr>
            <a:normAutofit/>
          </a:bodyPr>
          <a:lstStyle/>
          <a:p>
            <a:r>
              <a:rPr lang="it-IT" sz="3200" b="1" dirty="0">
                <a:solidFill>
                  <a:srgbClr val="0070C0"/>
                </a:solidFill>
                <a:latin typeface="Garamond" panose="02020404030301010803" pitchFamily="18" charset="0"/>
              </a:rPr>
              <a:t>Cluster </a:t>
            </a:r>
            <a:r>
              <a:rPr lang="it-IT" sz="3200" b="1" dirty="0" smtClean="0">
                <a:solidFill>
                  <a:srgbClr val="0070C0"/>
                </a:solidFill>
                <a:latin typeface="Garamond" panose="02020404030301010803" pitchFamily="18" charset="0"/>
              </a:rPr>
              <a:t>3 “</a:t>
            </a:r>
            <a:r>
              <a:rPr lang="it-IT" sz="3200" b="1" dirty="0">
                <a:solidFill>
                  <a:srgbClr val="0070C0"/>
                </a:solidFill>
                <a:latin typeface="Garamond" panose="02020404030301010803" pitchFamily="18" charset="0"/>
              </a:rPr>
              <a:t>the </a:t>
            </a:r>
            <a:r>
              <a:rPr lang="it-IT" sz="3200" b="1" dirty="0" err="1" smtClean="0">
                <a:solidFill>
                  <a:srgbClr val="0070C0"/>
                </a:solidFill>
                <a:latin typeface="Garamond" panose="02020404030301010803" pitchFamily="18" charset="0"/>
              </a:rPr>
              <a:t>unequal</a:t>
            </a:r>
            <a:r>
              <a:rPr lang="it-IT" sz="3200" b="1" dirty="0" smtClean="0">
                <a:solidFill>
                  <a:srgbClr val="0070C0"/>
                </a:solidFill>
                <a:latin typeface="Garamond" panose="02020404030301010803" pitchFamily="18" charset="0"/>
              </a:rPr>
              <a:t>”</a:t>
            </a:r>
            <a:r>
              <a:rPr lang="it-IT" sz="3200" b="1" dirty="0">
                <a:solidFill>
                  <a:srgbClr val="0070C0"/>
                </a:solidFill>
                <a:latin typeface="Garamond" panose="02020404030301010803" pitchFamily="18" charset="0"/>
              </a:rPr>
              <a:t/>
            </a:r>
            <a:br>
              <a:rPr lang="it-IT" sz="3200" b="1" dirty="0">
                <a:solidFill>
                  <a:srgbClr val="0070C0"/>
                </a:solidFill>
                <a:latin typeface="Garamond" panose="02020404030301010803" pitchFamily="18" charset="0"/>
              </a:rPr>
            </a:br>
            <a:endParaRPr lang="it-IT" sz="3200" b="1" dirty="0">
              <a:solidFill>
                <a:srgbClr val="0070C0"/>
              </a:solidFill>
              <a:latin typeface="Garamond" panose="02020404030301010803" pitchFamily="18" charset="0"/>
            </a:endParaRPr>
          </a:p>
        </p:txBody>
      </p:sp>
      <p:sp>
        <p:nvSpPr>
          <p:cNvPr id="3" name="Segnaposto contenuto 2"/>
          <p:cNvSpPr>
            <a:spLocks noGrp="1"/>
          </p:cNvSpPr>
          <p:nvPr>
            <p:ph idx="1"/>
          </p:nvPr>
        </p:nvSpPr>
        <p:spPr>
          <a:xfrm>
            <a:off x="625610" y="1196752"/>
            <a:ext cx="8229600" cy="4991323"/>
          </a:xfrm>
        </p:spPr>
        <p:txBody>
          <a:bodyPr>
            <a:normAutofit lnSpcReduction="10000"/>
          </a:bodyPr>
          <a:lstStyle/>
          <a:p>
            <a:r>
              <a:rPr lang="en-GB" altLang="it-IT" dirty="0" smtClean="0">
                <a:latin typeface="Garamond" panose="02020404030301010803" pitchFamily="18" charset="0"/>
                <a:ea typeface="Times New Roman" panose="02020603050405020304" pitchFamily="18" charset="0"/>
              </a:rPr>
              <a:t>It presents </a:t>
            </a:r>
            <a:r>
              <a:rPr lang="en-GB" altLang="it-IT" dirty="0">
                <a:latin typeface="Garamond" panose="02020404030301010803" pitchFamily="18" charset="0"/>
                <a:ea typeface="Times New Roman" panose="02020603050405020304" pitchFamily="18" charset="0"/>
              </a:rPr>
              <a:t>the highest levels of inequality (highest Gini). </a:t>
            </a:r>
            <a:endParaRPr lang="en-GB" altLang="it-IT" dirty="0" smtClean="0">
              <a:latin typeface="Garamond" panose="02020404030301010803" pitchFamily="18" charset="0"/>
              <a:ea typeface="Times New Roman" panose="02020603050405020304" pitchFamily="18" charset="0"/>
            </a:endParaRPr>
          </a:p>
          <a:p>
            <a:r>
              <a:rPr lang="en-GB" altLang="it-IT" dirty="0" smtClean="0">
                <a:latin typeface="Garamond" panose="02020404030301010803" pitchFamily="18" charset="0"/>
                <a:ea typeface="Times New Roman" panose="02020603050405020304" pitchFamily="18" charset="0"/>
              </a:rPr>
              <a:t>It includes </a:t>
            </a:r>
            <a:r>
              <a:rPr lang="en-GB" altLang="it-IT" dirty="0">
                <a:latin typeface="Garamond" panose="02020404030301010803" pitchFamily="18" charset="0"/>
                <a:ea typeface="Times New Roman" panose="02020603050405020304" pitchFamily="18" charset="0"/>
              </a:rPr>
              <a:t>countries with lower than average </a:t>
            </a:r>
            <a:r>
              <a:rPr lang="en-GB" altLang="it-IT" dirty="0" err="1">
                <a:latin typeface="Garamond" panose="02020404030301010803" pitchFamily="18" charset="0"/>
                <a:ea typeface="Times New Roman" panose="02020603050405020304" pitchFamily="18" charset="0"/>
              </a:rPr>
              <a:t>emergy</a:t>
            </a:r>
            <a:r>
              <a:rPr lang="en-GB" altLang="it-IT" dirty="0">
                <a:latin typeface="Garamond" panose="02020404030301010803" pitchFamily="18" charset="0"/>
                <a:ea typeface="Times New Roman" panose="02020603050405020304" pitchFamily="18" charset="0"/>
              </a:rPr>
              <a:t> per capita, poor economic performance and strong disparities (Namibia, Nigeria, Rwanda, South Africa, Suriname and Zambia among the others). </a:t>
            </a:r>
            <a:endParaRPr lang="en-GB" altLang="it-IT" dirty="0" smtClean="0">
              <a:latin typeface="Garamond" panose="02020404030301010803" pitchFamily="18" charset="0"/>
              <a:ea typeface="Times New Roman" panose="02020603050405020304" pitchFamily="18" charset="0"/>
            </a:endParaRPr>
          </a:p>
          <a:p>
            <a:r>
              <a:rPr lang="en-GB" altLang="it-IT" dirty="0" smtClean="0">
                <a:latin typeface="Garamond" panose="02020404030301010803" pitchFamily="18" charset="0"/>
                <a:ea typeface="Times New Roman" panose="02020603050405020304" pitchFamily="18" charset="0"/>
              </a:rPr>
              <a:t>Most </a:t>
            </a:r>
            <a:r>
              <a:rPr lang="en-GB" altLang="it-IT" dirty="0">
                <a:latin typeface="Garamond" panose="02020404030301010803" pitchFamily="18" charset="0"/>
                <a:ea typeface="Times New Roman" panose="02020603050405020304" pitchFamily="18" charset="0"/>
              </a:rPr>
              <a:t>of the countries belonging to this cluster were classified as member of the </a:t>
            </a:r>
            <a:r>
              <a:rPr lang="en-GB" altLang="it-IT" dirty="0">
                <a:solidFill>
                  <a:srgbClr val="0070C0"/>
                </a:solidFill>
                <a:latin typeface="Garamond" panose="02020404030301010803" pitchFamily="18" charset="0"/>
                <a:ea typeface="+mj-ea"/>
                <a:cs typeface="+mj-cs"/>
              </a:rPr>
              <a:t>"unevenly frugal" cube.</a:t>
            </a:r>
          </a:p>
          <a:p>
            <a:endParaRPr lang="en-GB" altLang="it-IT" dirty="0">
              <a:latin typeface="Arial" panose="020B0604020202020204" pitchFamily="34" charset="0"/>
            </a:endParaRPr>
          </a:p>
          <a:p>
            <a:endParaRPr lang="it-IT" altLang="it-IT" sz="2400" dirty="0" smtClean="0">
              <a:latin typeface="Arial" panose="020B0604020202020204" pitchFamily="34" charset="0"/>
            </a:endParaRPr>
          </a:p>
          <a:p>
            <a:endParaRPr lang="it-IT" altLang="it-IT" sz="2400" dirty="0">
              <a:latin typeface="Arial" panose="020B0604020202020204" pitchFamily="34" charset="0"/>
            </a:endParaRPr>
          </a:p>
          <a:p>
            <a:endParaRPr lang="it-IT" altLang="it-IT" sz="4400" dirty="0">
              <a:latin typeface="Arial" panose="020B0604020202020204" pitchFamily="34" charset="0"/>
            </a:endParaRPr>
          </a:p>
          <a:p>
            <a:endParaRPr lang="en-GB" dirty="0" smtClean="0"/>
          </a:p>
          <a:p>
            <a:endParaRPr lang="en-GB" dirty="0"/>
          </a:p>
          <a:p>
            <a:endParaRPr lang="it-IT" dirty="0"/>
          </a:p>
        </p:txBody>
      </p:sp>
      <p:sp>
        <p:nvSpPr>
          <p:cNvPr id="4" name="Segnaposto numero diapositiva 3"/>
          <p:cNvSpPr>
            <a:spLocks noGrp="1"/>
          </p:cNvSpPr>
          <p:nvPr>
            <p:ph type="sldNum" sz="quarter" idx="12"/>
          </p:nvPr>
        </p:nvSpPr>
        <p:spPr/>
        <p:txBody>
          <a:bodyPr/>
          <a:lstStyle/>
          <a:p>
            <a:fld id="{AD1D03B8-EB5A-4C4B-99DC-BC17BA809A69}" type="slidenum">
              <a:rPr lang="it-IT" smtClean="0"/>
              <a:pPr/>
              <a:t>15</a:t>
            </a:fld>
            <a:endParaRPr lang="it-IT"/>
          </a:p>
        </p:txBody>
      </p:sp>
    </p:spTree>
    <p:extLst>
      <p:ext uri="{BB962C8B-B14F-4D97-AF65-F5344CB8AC3E}">
        <p14:creationId xmlns:p14="http://schemas.microsoft.com/office/powerpoint/2010/main" val="41427176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8229600" cy="1084982"/>
          </a:xfrm>
        </p:spPr>
        <p:txBody>
          <a:bodyPr>
            <a:noAutofit/>
          </a:bodyPr>
          <a:lstStyle/>
          <a:p>
            <a:r>
              <a:rPr lang="it-IT" sz="3200" b="1" dirty="0">
                <a:solidFill>
                  <a:srgbClr val="00B050"/>
                </a:solidFill>
                <a:latin typeface="Garamond" panose="02020404030301010803" pitchFamily="18" charset="0"/>
              </a:rPr>
              <a:t>Cluster </a:t>
            </a:r>
            <a:r>
              <a:rPr lang="it-IT" sz="3200" b="1" dirty="0" smtClean="0">
                <a:solidFill>
                  <a:srgbClr val="00B050"/>
                </a:solidFill>
                <a:latin typeface="Garamond" panose="02020404030301010803" pitchFamily="18" charset="0"/>
              </a:rPr>
              <a:t>4 “</a:t>
            </a:r>
            <a:r>
              <a:rPr lang="en-US" sz="3200" b="1" dirty="0">
                <a:solidFill>
                  <a:srgbClr val="00B050"/>
                </a:solidFill>
                <a:latin typeface="Garamond" panose="02020404030301010803" pitchFamily="18" charset="0"/>
              </a:rPr>
              <a:t>lack of resources and the lowest economic output</a:t>
            </a:r>
            <a:r>
              <a:rPr lang="it-IT" sz="3200" b="1" dirty="0" smtClean="0">
                <a:solidFill>
                  <a:srgbClr val="00B050"/>
                </a:solidFill>
                <a:latin typeface="Garamond" panose="02020404030301010803" pitchFamily="18" charset="0"/>
              </a:rPr>
              <a:t>”</a:t>
            </a:r>
            <a:r>
              <a:rPr lang="it-IT" sz="3200" b="1" dirty="0">
                <a:solidFill>
                  <a:srgbClr val="00B050"/>
                </a:solidFill>
                <a:latin typeface="Garamond" panose="02020404030301010803" pitchFamily="18" charset="0"/>
              </a:rPr>
              <a:t/>
            </a:r>
            <a:br>
              <a:rPr lang="it-IT" sz="3200" b="1" dirty="0">
                <a:solidFill>
                  <a:srgbClr val="00B050"/>
                </a:solidFill>
                <a:latin typeface="Garamond" panose="02020404030301010803" pitchFamily="18" charset="0"/>
              </a:rPr>
            </a:br>
            <a:endParaRPr lang="it-IT" sz="3200" b="1" dirty="0">
              <a:solidFill>
                <a:srgbClr val="00B050"/>
              </a:solidFill>
              <a:latin typeface="Garamond" panose="02020404030301010803" pitchFamily="18" charset="0"/>
            </a:endParaRPr>
          </a:p>
        </p:txBody>
      </p:sp>
      <p:sp>
        <p:nvSpPr>
          <p:cNvPr id="3" name="Segnaposto contenuto 2"/>
          <p:cNvSpPr>
            <a:spLocks noGrp="1"/>
          </p:cNvSpPr>
          <p:nvPr>
            <p:ph idx="1"/>
          </p:nvPr>
        </p:nvSpPr>
        <p:spPr>
          <a:xfrm>
            <a:off x="107504" y="1196752"/>
            <a:ext cx="8928992" cy="5159598"/>
          </a:xfrm>
        </p:spPr>
        <p:txBody>
          <a:bodyPr>
            <a:normAutofit fontScale="92500"/>
          </a:bodyPr>
          <a:lstStyle/>
          <a:p>
            <a:r>
              <a:rPr lang="en-US" dirty="0" smtClean="0">
                <a:latin typeface="Garamond" panose="02020404030301010803" pitchFamily="18" charset="0"/>
              </a:rPr>
              <a:t>Both </a:t>
            </a:r>
            <a:r>
              <a:rPr lang="en-US" dirty="0" err="1">
                <a:latin typeface="Garamond" panose="02020404030301010803" pitchFamily="18" charset="0"/>
              </a:rPr>
              <a:t>emergy</a:t>
            </a:r>
            <a:r>
              <a:rPr lang="en-US" dirty="0">
                <a:latin typeface="Garamond" panose="02020404030301010803" pitchFamily="18" charset="0"/>
              </a:rPr>
              <a:t> and GDP stress a very strong </a:t>
            </a:r>
            <a:r>
              <a:rPr lang="en-US" dirty="0" err="1" smtClean="0">
                <a:latin typeface="Garamond" panose="02020404030301010803" pitchFamily="18" charset="0"/>
              </a:rPr>
              <a:t>omogeneity</a:t>
            </a:r>
            <a:r>
              <a:rPr lang="en-US" dirty="0" smtClean="0">
                <a:latin typeface="Garamond" panose="02020404030301010803" pitchFamily="18" charset="0"/>
              </a:rPr>
              <a:t>. </a:t>
            </a:r>
          </a:p>
          <a:p>
            <a:r>
              <a:rPr lang="en-US" dirty="0" smtClean="0">
                <a:latin typeface="Garamond" panose="02020404030301010803" pitchFamily="18" charset="0"/>
              </a:rPr>
              <a:t>It </a:t>
            </a:r>
            <a:r>
              <a:rPr lang="en-US" dirty="0">
                <a:latin typeface="Garamond" panose="02020404030301010803" pitchFamily="18" charset="0"/>
              </a:rPr>
              <a:t>includes developing African and Asian countries with lack of resources and the lowest economic output, in combination with an average level of inequality. </a:t>
            </a:r>
            <a:endParaRPr lang="en-US" dirty="0" smtClean="0">
              <a:latin typeface="Garamond" panose="02020404030301010803" pitchFamily="18" charset="0"/>
            </a:endParaRPr>
          </a:p>
          <a:p>
            <a:endParaRPr lang="en-US" dirty="0" smtClean="0">
              <a:latin typeface="Garamond" panose="02020404030301010803" pitchFamily="18" charset="0"/>
            </a:endParaRPr>
          </a:p>
          <a:p>
            <a:r>
              <a:rPr lang="en-US" dirty="0" smtClean="0">
                <a:latin typeface="Garamond" panose="02020404030301010803" pitchFamily="18" charset="0"/>
              </a:rPr>
              <a:t>Most </a:t>
            </a:r>
            <a:r>
              <a:rPr lang="en-US" dirty="0">
                <a:latin typeface="Garamond" panose="02020404030301010803" pitchFamily="18" charset="0"/>
              </a:rPr>
              <a:t>of the countries belonging to this cluster were classified as member of the </a:t>
            </a:r>
            <a:r>
              <a:rPr lang="en-US" sz="3500" dirty="0">
                <a:solidFill>
                  <a:srgbClr val="00B050"/>
                </a:solidFill>
                <a:latin typeface="Garamond" panose="02020404030301010803" pitchFamily="18" charset="0"/>
                <a:ea typeface="+mj-ea"/>
                <a:cs typeface="+mj-cs"/>
              </a:rPr>
              <a:t>"evenly frugal" cube </a:t>
            </a:r>
            <a:r>
              <a:rPr lang="en-US" dirty="0">
                <a:latin typeface="Garamond" panose="02020404030301010803" pitchFamily="18" charset="0"/>
              </a:rPr>
              <a:t>(they include India, Egypt, Indonesia, Pakistan, Vietnam, Jordan,  Burundi, Cote d'Ivoire, Ethiopia, Morocco, Niger,  Senegal,  Sudan, Tanzania, Tunisia and Uganda).     </a:t>
            </a:r>
            <a:endParaRPr lang="it-IT" dirty="0">
              <a:latin typeface="Garamond" panose="02020404030301010803" pitchFamily="18" charset="0"/>
            </a:endParaRPr>
          </a:p>
          <a:p>
            <a:endParaRPr lang="it-IT" altLang="it-IT" dirty="0" smtClean="0">
              <a:latin typeface="Garamond" panose="02020404030301010803" pitchFamily="18" charset="0"/>
            </a:endParaRPr>
          </a:p>
          <a:p>
            <a:endParaRPr lang="it-IT" altLang="it-IT" dirty="0">
              <a:latin typeface="Garamond" panose="02020404030301010803" pitchFamily="18" charset="0"/>
            </a:endParaRPr>
          </a:p>
          <a:p>
            <a:endParaRPr lang="it-IT" altLang="it-IT" sz="4400" dirty="0">
              <a:latin typeface="Arial" panose="020B0604020202020204" pitchFamily="34" charset="0"/>
            </a:endParaRPr>
          </a:p>
          <a:p>
            <a:endParaRPr lang="en-GB" dirty="0" smtClean="0"/>
          </a:p>
          <a:p>
            <a:endParaRPr lang="en-GB" dirty="0"/>
          </a:p>
          <a:p>
            <a:endParaRPr lang="it-IT" dirty="0"/>
          </a:p>
        </p:txBody>
      </p:sp>
      <p:sp>
        <p:nvSpPr>
          <p:cNvPr id="4" name="Segnaposto numero diapositiva 3"/>
          <p:cNvSpPr>
            <a:spLocks noGrp="1"/>
          </p:cNvSpPr>
          <p:nvPr>
            <p:ph type="sldNum" sz="quarter" idx="12"/>
          </p:nvPr>
        </p:nvSpPr>
        <p:spPr/>
        <p:txBody>
          <a:bodyPr/>
          <a:lstStyle/>
          <a:p>
            <a:fld id="{AD1D03B8-EB5A-4C4B-99DC-BC17BA809A69}" type="slidenum">
              <a:rPr lang="it-IT" smtClean="0"/>
              <a:pPr/>
              <a:t>16</a:t>
            </a:fld>
            <a:endParaRPr lang="it-IT"/>
          </a:p>
        </p:txBody>
      </p:sp>
    </p:spTree>
    <p:extLst>
      <p:ext uri="{BB962C8B-B14F-4D97-AF65-F5344CB8AC3E}">
        <p14:creationId xmlns:p14="http://schemas.microsoft.com/office/powerpoint/2010/main" val="18992359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err="1" smtClean="0">
                <a:solidFill>
                  <a:srgbClr val="F4430C"/>
                </a:solidFill>
                <a:latin typeface="Garamond" panose="02020404030301010803" pitchFamily="18" charset="0"/>
              </a:rPr>
              <a:t>Consistency</a:t>
            </a:r>
            <a:r>
              <a:rPr lang="it-IT" sz="3200" b="1" dirty="0" smtClean="0">
                <a:solidFill>
                  <a:srgbClr val="F4430C"/>
                </a:solidFill>
                <a:latin typeface="Garamond" panose="02020404030301010803" pitchFamily="18" charset="0"/>
              </a:rPr>
              <a:t> </a:t>
            </a:r>
            <a:br>
              <a:rPr lang="it-IT" sz="3200" b="1" dirty="0" smtClean="0">
                <a:solidFill>
                  <a:srgbClr val="F4430C"/>
                </a:solidFill>
                <a:latin typeface="Garamond" panose="02020404030301010803" pitchFamily="18" charset="0"/>
              </a:rPr>
            </a:br>
            <a:r>
              <a:rPr lang="it-IT" sz="3200" b="1" dirty="0" err="1" smtClean="0">
                <a:solidFill>
                  <a:srgbClr val="F4430C"/>
                </a:solidFill>
                <a:latin typeface="Garamond" panose="02020404030301010803" pitchFamily="18" charset="0"/>
              </a:rPr>
              <a:t>between</a:t>
            </a:r>
            <a:r>
              <a:rPr lang="it-IT" sz="3200" b="1" dirty="0" smtClean="0">
                <a:solidFill>
                  <a:srgbClr val="F4430C"/>
                </a:solidFill>
                <a:latin typeface="Garamond" panose="02020404030301010803" pitchFamily="18" charset="0"/>
              </a:rPr>
              <a:t> </a:t>
            </a:r>
            <a:r>
              <a:rPr lang="it-IT" sz="3200" b="1" dirty="0" err="1" smtClean="0">
                <a:solidFill>
                  <a:srgbClr val="F4430C"/>
                </a:solidFill>
                <a:latin typeface="Garamond" panose="02020404030301010803" pitchFamily="18" charset="0"/>
              </a:rPr>
              <a:t>cubes</a:t>
            </a:r>
            <a:r>
              <a:rPr lang="it-IT" sz="3200" b="1" dirty="0" smtClean="0">
                <a:solidFill>
                  <a:srgbClr val="F4430C"/>
                </a:solidFill>
                <a:latin typeface="Garamond" panose="02020404030301010803" pitchFamily="18" charset="0"/>
              </a:rPr>
              <a:t> and clusters</a:t>
            </a:r>
            <a:endParaRPr lang="it-IT" sz="3200" b="1" dirty="0">
              <a:solidFill>
                <a:srgbClr val="F4430C"/>
              </a:solidFill>
              <a:latin typeface="Garamond" panose="02020404030301010803" pitchFamily="18" charset="0"/>
            </a:endParaRPr>
          </a:p>
        </p:txBody>
      </p:sp>
      <p:sp>
        <p:nvSpPr>
          <p:cNvPr id="3" name="Segnaposto contenuto 2"/>
          <p:cNvSpPr>
            <a:spLocks noGrp="1"/>
          </p:cNvSpPr>
          <p:nvPr>
            <p:ph idx="1"/>
          </p:nvPr>
        </p:nvSpPr>
        <p:spPr>
          <a:xfrm>
            <a:off x="457200" y="1600200"/>
            <a:ext cx="8579296" cy="4525963"/>
          </a:xfrm>
        </p:spPr>
        <p:txBody>
          <a:bodyPr>
            <a:normAutofit/>
          </a:bodyPr>
          <a:lstStyle/>
          <a:p>
            <a:r>
              <a:rPr lang="en-US" sz="3000" dirty="0">
                <a:latin typeface="Garamond" panose="02020404030301010803" pitchFamily="18" charset="0"/>
              </a:rPr>
              <a:t>Few nations populate the "unusual" </a:t>
            </a:r>
            <a:r>
              <a:rPr lang="en-US" sz="3000" dirty="0" smtClean="0">
                <a:latin typeface="Garamond" panose="02020404030301010803" pitchFamily="18" charset="0"/>
              </a:rPr>
              <a:t>sub-cubes like “</a:t>
            </a:r>
            <a:r>
              <a:rPr lang="en-US" sz="3000" dirty="0">
                <a:latin typeface="Garamond" panose="02020404030301010803" pitchFamily="18" charset="0"/>
              </a:rPr>
              <a:t>ineffective” and “inconsistent</a:t>
            </a:r>
            <a:r>
              <a:rPr lang="en-US" sz="3000" dirty="0" smtClean="0">
                <a:latin typeface="Garamond" panose="02020404030301010803" pitchFamily="18" charset="0"/>
              </a:rPr>
              <a:t>” (inefficient </a:t>
            </a:r>
            <a:r>
              <a:rPr lang="en-US" sz="3000" dirty="0">
                <a:latin typeface="Garamond" panose="02020404030301010803" pitchFamily="18" charset="0"/>
              </a:rPr>
              <a:t>users of </a:t>
            </a:r>
            <a:r>
              <a:rPr lang="en-US" sz="3000" dirty="0" smtClean="0">
                <a:latin typeface="Garamond" panose="02020404030301010803" pitchFamily="18" charset="0"/>
              </a:rPr>
              <a:t>resources) or (“</a:t>
            </a:r>
            <a:r>
              <a:rPr lang="en-US" sz="3000" dirty="0">
                <a:latin typeface="Garamond" panose="02020404030301010803" pitchFamily="18" charset="0"/>
              </a:rPr>
              <a:t>Midas’ kingdom” and “dematerialized</a:t>
            </a:r>
            <a:r>
              <a:rPr lang="en-US" sz="3000" dirty="0" smtClean="0">
                <a:latin typeface="Garamond" panose="02020404030301010803" pitchFamily="18" charset="0"/>
              </a:rPr>
              <a:t>” seeming </a:t>
            </a:r>
            <a:r>
              <a:rPr lang="en-US" sz="3000" dirty="0">
                <a:latin typeface="Garamond" panose="02020404030301010803" pitchFamily="18" charset="0"/>
              </a:rPr>
              <a:t>able to obtain economic wealth without </a:t>
            </a:r>
            <a:r>
              <a:rPr lang="en-US" sz="3000" dirty="0" smtClean="0">
                <a:latin typeface="Garamond" panose="02020404030301010803" pitchFamily="18" charset="0"/>
              </a:rPr>
              <a:t>resources</a:t>
            </a:r>
          </a:p>
          <a:p>
            <a:r>
              <a:rPr lang="en-US" sz="3000" dirty="0">
                <a:latin typeface="Garamond" panose="02020404030301010803" pitchFamily="18" charset="0"/>
              </a:rPr>
              <a:t>N</a:t>
            </a:r>
            <a:r>
              <a:rPr lang="en-US" sz="3000" dirty="0" smtClean="0">
                <a:latin typeface="Garamond" panose="02020404030301010803" pitchFamily="18" charset="0"/>
              </a:rPr>
              <a:t>o </a:t>
            </a:r>
            <a:r>
              <a:rPr lang="en-US" sz="3000" dirty="0">
                <a:latin typeface="Garamond" panose="02020404030301010803" pitchFamily="18" charset="0"/>
              </a:rPr>
              <a:t>clusters presenting the characteristics of </a:t>
            </a:r>
            <a:endParaRPr lang="en-US" sz="3000" dirty="0" smtClean="0">
              <a:latin typeface="Garamond" panose="02020404030301010803" pitchFamily="18" charset="0"/>
            </a:endParaRPr>
          </a:p>
          <a:p>
            <a:pPr marL="0" indent="0" algn="ctr">
              <a:buNone/>
            </a:pPr>
            <a:r>
              <a:rPr lang="en-US" sz="3000" dirty="0" smtClean="0">
                <a:latin typeface="Garamond" panose="02020404030301010803" pitchFamily="18" charset="0"/>
              </a:rPr>
              <a:t>high </a:t>
            </a:r>
            <a:r>
              <a:rPr lang="en-US" sz="3000" dirty="0" err="1">
                <a:latin typeface="Garamond" panose="02020404030301010803" pitchFamily="18" charset="0"/>
              </a:rPr>
              <a:t>emergy</a:t>
            </a:r>
            <a:r>
              <a:rPr lang="en-US" sz="3000" dirty="0">
                <a:latin typeface="Garamond" panose="02020404030301010803" pitchFamily="18" charset="0"/>
              </a:rPr>
              <a:t> level - low level of GDP  or </a:t>
            </a:r>
            <a:endParaRPr lang="en-US" sz="3000" dirty="0" smtClean="0">
              <a:latin typeface="Garamond" panose="02020404030301010803" pitchFamily="18" charset="0"/>
            </a:endParaRPr>
          </a:p>
          <a:p>
            <a:pPr marL="0" indent="0" algn="ctr">
              <a:buNone/>
            </a:pPr>
            <a:r>
              <a:rPr lang="en-US" sz="3000" dirty="0" smtClean="0">
                <a:latin typeface="Garamond" panose="02020404030301010803" pitchFamily="18" charset="0"/>
              </a:rPr>
              <a:t>low </a:t>
            </a:r>
            <a:r>
              <a:rPr lang="en-US" sz="3000" dirty="0" err="1">
                <a:latin typeface="Garamond" panose="02020404030301010803" pitchFamily="18" charset="0"/>
              </a:rPr>
              <a:t>emergy</a:t>
            </a:r>
            <a:r>
              <a:rPr lang="en-US" sz="3000" dirty="0">
                <a:latin typeface="Garamond" panose="02020404030301010803" pitchFamily="18" charset="0"/>
              </a:rPr>
              <a:t> level – high level of GDP</a:t>
            </a:r>
            <a:endParaRPr lang="it-IT" sz="3000" dirty="0">
              <a:latin typeface="Garamond" panose="02020404030301010803" pitchFamily="18" charset="0"/>
            </a:endParaRPr>
          </a:p>
        </p:txBody>
      </p:sp>
      <p:sp>
        <p:nvSpPr>
          <p:cNvPr id="4" name="Segnaposto numero diapositiva 3"/>
          <p:cNvSpPr>
            <a:spLocks noGrp="1"/>
          </p:cNvSpPr>
          <p:nvPr>
            <p:ph type="sldNum" sz="quarter" idx="12"/>
          </p:nvPr>
        </p:nvSpPr>
        <p:spPr/>
        <p:txBody>
          <a:bodyPr/>
          <a:lstStyle/>
          <a:p>
            <a:fld id="{AD1D03B8-EB5A-4C4B-99DC-BC17BA809A69}" type="slidenum">
              <a:rPr lang="it-IT" smtClean="0"/>
              <a:pPr/>
              <a:t>17</a:t>
            </a:fld>
            <a:endParaRPr lang="it-IT"/>
          </a:p>
        </p:txBody>
      </p:sp>
    </p:spTree>
    <p:extLst>
      <p:ext uri="{BB962C8B-B14F-4D97-AF65-F5344CB8AC3E}">
        <p14:creationId xmlns:p14="http://schemas.microsoft.com/office/powerpoint/2010/main" val="330755484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52464"/>
            <a:ext cx="8784976" cy="1400236"/>
          </a:xfrm>
        </p:spPr>
        <p:txBody>
          <a:bodyPr>
            <a:normAutofit/>
          </a:bodyPr>
          <a:lstStyle/>
          <a:p>
            <a:pPr lvl="0" fontAlgn="ctr"/>
            <a:r>
              <a:rPr lang="it-IT" sz="2000" dirty="0" err="1">
                <a:latin typeface="Garamond" panose="02020404030301010803" pitchFamily="18" charset="0"/>
              </a:rPr>
              <a:t>Ecological</a:t>
            </a:r>
            <a:r>
              <a:rPr lang="it-IT" sz="2000" dirty="0">
                <a:latin typeface="Garamond" panose="02020404030301010803" pitchFamily="18" charset="0"/>
              </a:rPr>
              <a:t> </a:t>
            </a:r>
            <a:r>
              <a:rPr lang="it-IT" sz="2000" dirty="0" err="1">
                <a:latin typeface="Garamond" panose="02020404030301010803" pitchFamily="18" charset="0"/>
              </a:rPr>
              <a:t>Indicators</a:t>
            </a:r>
            <a:r>
              <a:rPr lang="it-IT" sz="2000" dirty="0">
                <a:latin typeface="Garamond" panose="02020404030301010803" pitchFamily="18" charset="0"/>
              </a:rPr>
              <a:t> </a:t>
            </a:r>
            <a:r>
              <a:rPr lang="it-IT" sz="2000" dirty="0" smtClean="0">
                <a:latin typeface="Garamond" panose="02020404030301010803" pitchFamily="18" charset="0"/>
              </a:rPr>
              <a:t/>
            </a:r>
            <a:br>
              <a:rPr lang="it-IT" sz="2000" dirty="0" smtClean="0">
                <a:latin typeface="Garamond" panose="02020404030301010803" pitchFamily="18" charset="0"/>
              </a:rPr>
            </a:br>
            <a:r>
              <a:rPr lang="it-IT" sz="2000" dirty="0">
                <a:latin typeface="Garamond" panose="02020404030301010803" pitchFamily="18" charset="0"/>
              </a:rPr>
              <a:t/>
            </a:r>
            <a:br>
              <a:rPr lang="it-IT" sz="2000" dirty="0">
                <a:latin typeface="Garamond" panose="02020404030301010803" pitchFamily="18" charset="0"/>
              </a:rPr>
            </a:br>
            <a:r>
              <a:rPr lang="it-IT" sz="2000" dirty="0">
                <a:latin typeface="Garamond" panose="02020404030301010803" pitchFamily="18" charset="0"/>
              </a:rPr>
              <a:t>journal homepage: www.elsevier.com/locate/ecolind</a:t>
            </a:r>
          </a:p>
        </p:txBody>
      </p:sp>
      <p:sp>
        <p:nvSpPr>
          <p:cNvPr id="3" name="Segnaposto numero diapositiva 2"/>
          <p:cNvSpPr>
            <a:spLocks noGrp="1"/>
          </p:cNvSpPr>
          <p:nvPr>
            <p:ph type="sldNum" sz="quarter" idx="12"/>
          </p:nvPr>
        </p:nvSpPr>
        <p:spPr/>
        <p:txBody>
          <a:bodyPr/>
          <a:lstStyle/>
          <a:p>
            <a:fld id="{AD1D03B8-EB5A-4C4B-99DC-BC17BA809A69}" type="slidenum">
              <a:rPr lang="it-IT" smtClean="0"/>
              <a:pPr/>
              <a:t>18</a:t>
            </a:fld>
            <a:endParaRPr lang="it-IT"/>
          </a:p>
        </p:txBody>
      </p:sp>
      <p:pic>
        <p:nvPicPr>
          <p:cNvPr id="1026" name="Picture 2" descr="Elsevi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3" y="172777"/>
            <a:ext cx="1224135" cy="135077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cological Indicator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9696" y="172777"/>
            <a:ext cx="994792" cy="1332312"/>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179511" y="1467998"/>
            <a:ext cx="8784977" cy="1754326"/>
          </a:xfrm>
          <a:prstGeom prst="rect">
            <a:avLst/>
          </a:prstGeom>
        </p:spPr>
        <p:txBody>
          <a:bodyPr wrap="square">
            <a:spAutoFit/>
          </a:bodyPr>
          <a:lstStyle/>
          <a:p>
            <a:pPr lvl="0" eaLnBrk="0" fontAlgn="base" hangingPunct="0">
              <a:spcBef>
                <a:spcPct val="0"/>
              </a:spcBef>
              <a:spcAft>
                <a:spcPct val="0"/>
              </a:spcAft>
            </a:pPr>
            <a:r>
              <a:rPr lang="it-IT" altLang="it-IT" sz="2800" dirty="0" smtClean="0">
                <a:solidFill>
                  <a:srgbClr val="505050"/>
                </a:solidFill>
                <a:latin typeface="Arial" panose="020B0604020202020204" pitchFamily="34" charset="0"/>
                <a:cs typeface="Arial" panose="020B0604020202020204" pitchFamily="34" charset="0"/>
              </a:rPr>
              <a:t>___________________________________________</a:t>
            </a:r>
          </a:p>
          <a:p>
            <a:pPr lvl="0" eaLnBrk="0" fontAlgn="base" hangingPunct="0">
              <a:spcBef>
                <a:spcPct val="0"/>
              </a:spcBef>
              <a:spcAft>
                <a:spcPct val="0"/>
              </a:spcAft>
            </a:pPr>
            <a:endParaRPr lang="it-IT" altLang="it-IT" dirty="0" smtClean="0">
              <a:solidFill>
                <a:srgbClr val="505050"/>
              </a:solidFill>
              <a:latin typeface="Arial" panose="020B0604020202020204" pitchFamily="34" charset="0"/>
              <a:cs typeface="Arial" panose="020B0604020202020204" pitchFamily="34" charset="0"/>
            </a:endParaRPr>
          </a:p>
          <a:p>
            <a:pPr lvl="0" eaLnBrk="0" fontAlgn="base" hangingPunct="0">
              <a:spcBef>
                <a:spcPct val="0"/>
              </a:spcBef>
              <a:spcAft>
                <a:spcPct val="0"/>
              </a:spcAft>
            </a:pPr>
            <a:r>
              <a:rPr lang="it-IT" altLang="it-IT" b="1" dirty="0" err="1" smtClean="0">
                <a:latin typeface="Garamond" panose="02020404030301010803" pitchFamily="18" charset="0"/>
                <a:cs typeface="Arial" panose="020B0604020202020204" pitchFamily="34" charset="0"/>
              </a:rPr>
              <a:t>Evaluating</a:t>
            </a:r>
            <a:r>
              <a:rPr lang="it-IT" altLang="it-IT" b="1" dirty="0" smtClean="0">
                <a:latin typeface="Garamond" panose="02020404030301010803" pitchFamily="18" charset="0"/>
                <a:cs typeface="Arial" panose="020B0604020202020204" pitchFamily="34" charset="0"/>
              </a:rPr>
              <a:t> </a:t>
            </a:r>
            <a:r>
              <a:rPr lang="it-IT" altLang="it-IT" b="1" dirty="0" err="1">
                <a:latin typeface="Garamond" panose="02020404030301010803" pitchFamily="18" charset="0"/>
                <a:cs typeface="Arial" panose="020B0604020202020204" pitchFamily="34" charset="0"/>
              </a:rPr>
              <a:t>dynamics</a:t>
            </a:r>
            <a:r>
              <a:rPr lang="it-IT" altLang="it-IT" b="1" dirty="0">
                <a:latin typeface="Garamond" panose="02020404030301010803" pitchFamily="18" charset="0"/>
                <a:cs typeface="Arial" panose="020B0604020202020204" pitchFamily="34" charset="0"/>
              </a:rPr>
              <a:t> of </a:t>
            </a:r>
            <a:r>
              <a:rPr lang="it-IT" altLang="it-IT" b="1" dirty="0" err="1">
                <a:latin typeface="Garamond" panose="02020404030301010803" pitchFamily="18" charset="0"/>
                <a:cs typeface="Arial" panose="020B0604020202020204" pitchFamily="34" charset="0"/>
              </a:rPr>
              <a:t>national</a:t>
            </a:r>
            <a:r>
              <a:rPr lang="it-IT" altLang="it-IT" b="1" dirty="0">
                <a:latin typeface="Garamond" panose="02020404030301010803" pitchFamily="18" charset="0"/>
                <a:cs typeface="Arial" panose="020B0604020202020204" pitchFamily="34" charset="0"/>
              </a:rPr>
              <a:t> </a:t>
            </a:r>
            <a:r>
              <a:rPr lang="it-IT" altLang="it-IT" b="1" dirty="0" err="1">
                <a:latin typeface="Garamond" panose="02020404030301010803" pitchFamily="18" charset="0"/>
                <a:cs typeface="Arial" panose="020B0604020202020204" pitchFamily="34" charset="0"/>
              </a:rPr>
              <a:t>economies</a:t>
            </a:r>
            <a:r>
              <a:rPr lang="it-IT" altLang="it-IT" b="1" dirty="0">
                <a:latin typeface="Garamond" panose="02020404030301010803" pitchFamily="18" charset="0"/>
                <a:cs typeface="Arial" panose="020B0604020202020204" pitchFamily="34" charset="0"/>
              </a:rPr>
              <a:t> </a:t>
            </a:r>
            <a:r>
              <a:rPr lang="it-IT" altLang="it-IT" b="1" dirty="0" err="1">
                <a:latin typeface="Garamond" panose="02020404030301010803" pitchFamily="18" charset="0"/>
                <a:cs typeface="Arial" panose="020B0604020202020204" pitchFamily="34" charset="0"/>
              </a:rPr>
              <a:t>through</a:t>
            </a:r>
            <a:r>
              <a:rPr lang="it-IT" altLang="it-IT" b="1" dirty="0">
                <a:latin typeface="Garamond" panose="02020404030301010803" pitchFamily="18" charset="0"/>
                <a:cs typeface="Arial" panose="020B0604020202020204" pitchFamily="34" charset="0"/>
              </a:rPr>
              <a:t> cluster </a:t>
            </a:r>
            <a:r>
              <a:rPr lang="it-IT" altLang="it-IT" b="1" dirty="0" err="1">
                <a:latin typeface="Garamond" panose="02020404030301010803" pitchFamily="18" charset="0"/>
                <a:cs typeface="Arial" panose="020B0604020202020204" pitchFamily="34" charset="0"/>
              </a:rPr>
              <a:t>analysis</a:t>
            </a:r>
            <a:r>
              <a:rPr lang="it-IT" altLang="it-IT" b="1" dirty="0">
                <a:latin typeface="Garamond" panose="02020404030301010803" pitchFamily="18" charset="0"/>
                <a:cs typeface="Arial" panose="020B0604020202020204" pitchFamily="34" charset="0"/>
              </a:rPr>
              <a:t> </a:t>
            </a:r>
            <a:r>
              <a:rPr lang="it-IT" altLang="it-IT" b="1" dirty="0" err="1">
                <a:latin typeface="Garamond" panose="02020404030301010803" pitchFamily="18" charset="0"/>
                <a:cs typeface="Arial" panose="020B0604020202020204" pitchFamily="34" charset="0"/>
              </a:rPr>
              <a:t>within</a:t>
            </a:r>
            <a:r>
              <a:rPr lang="it-IT" altLang="it-IT" b="1" dirty="0">
                <a:latin typeface="Garamond" panose="02020404030301010803" pitchFamily="18" charset="0"/>
                <a:cs typeface="Arial" panose="020B0604020202020204" pitchFamily="34" charset="0"/>
              </a:rPr>
              <a:t> the </a:t>
            </a:r>
            <a:endParaRPr lang="it-IT" altLang="it-IT" b="1" dirty="0" smtClean="0">
              <a:latin typeface="Garamond" panose="02020404030301010803" pitchFamily="18" charset="0"/>
              <a:cs typeface="Arial" panose="020B0604020202020204" pitchFamily="34" charset="0"/>
            </a:endParaRPr>
          </a:p>
          <a:p>
            <a:pPr lvl="0" eaLnBrk="0" fontAlgn="base" hangingPunct="0">
              <a:spcBef>
                <a:spcPct val="0"/>
              </a:spcBef>
              <a:spcAft>
                <a:spcPct val="0"/>
              </a:spcAft>
            </a:pPr>
            <a:r>
              <a:rPr lang="it-IT" altLang="it-IT" b="1" dirty="0" smtClean="0">
                <a:latin typeface="Garamond" panose="02020404030301010803" pitchFamily="18" charset="0"/>
                <a:cs typeface="Arial" panose="020B0604020202020204" pitchFamily="34" charset="0"/>
              </a:rPr>
              <a:t>input-state-output </a:t>
            </a:r>
            <a:r>
              <a:rPr lang="it-IT" altLang="it-IT" b="1" dirty="0" err="1">
                <a:latin typeface="Garamond" panose="02020404030301010803" pitchFamily="18" charset="0"/>
                <a:cs typeface="Arial" panose="020B0604020202020204" pitchFamily="34" charset="0"/>
              </a:rPr>
              <a:t>sustainability</a:t>
            </a:r>
            <a:r>
              <a:rPr lang="it-IT" altLang="it-IT" b="1" dirty="0">
                <a:latin typeface="Garamond" panose="02020404030301010803" pitchFamily="18" charset="0"/>
                <a:cs typeface="Arial" panose="020B0604020202020204" pitchFamily="34" charset="0"/>
              </a:rPr>
              <a:t> </a:t>
            </a:r>
            <a:r>
              <a:rPr lang="it-IT" altLang="it-IT" b="1" dirty="0" err="1">
                <a:latin typeface="Garamond" panose="02020404030301010803" pitchFamily="18" charset="0"/>
                <a:cs typeface="Arial" panose="020B0604020202020204" pitchFamily="34" charset="0"/>
              </a:rPr>
              <a:t>framework</a:t>
            </a:r>
            <a:endParaRPr lang="it-IT" altLang="it-IT" b="1" dirty="0">
              <a:latin typeface="Garamond" panose="02020404030301010803" pitchFamily="18" charset="0"/>
              <a:cs typeface="Arial" panose="020B0604020202020204" pitchFamily="34" charset="0"/>
            </a:endParaRPr>
          </a:p>
          <a:p>
            <a:pPr lvl="0" eaLnBrk="0" fontAlgn="base" hangingPunct="0">
              <a:spcBef>
                <a:spcPct val="0"/>
              </a:spcBef>
              <a:spcAft>
                <a:spcPct val="0"/>
              </a:spcAft>
            </a:pPr>
            <a:endParaRPr lang="it-IT" altLang="it-IT" sz="1000" dirty="0" smtClean="0">
              <a:solidFill>
                <a:srgbClr val="007398"/>
              </a:solidFill>
              <a:latin typeface="Garamond" panose="02020404030301010803" pitchFamily="18" charset="0"/>
              <a:cs typeface="Arial" panose="020B0604020202020204" pitchFamily="34" charset="0"/>
            </a:endParaRPr>
          </a:p>
          <a:p>
            <a:pPr lvl="0" eaLnBrk="0" fontAlgn="base" hangingPunct="0">
              <a:spcBef>
                <a:spcPct val="0"/>
              </a:spcBef>
              <a:spcAft>
                <a:spcPct val="0"/>
              </a:spcAft>
            </a:pPr>
            <a:r>
              <a:rPr lang="it-IT" altLang="it-IT" sz="1600" dirty="0" smtClean="0">
                <a:latin typeface="Garamond" panose="02020404030301010803" pitchFamily="18" charset="0"/>
                <a:cs typeface="Arial" panose="020B0604020202020204" pitchFamily="34" charset="0"/>
              </a:rPr>
              <a:t>L</a:t>
            </a:r>
            <a:r>
              <a:rPr lang="it-IT" altLang="it-IT" sz="1600" dirty="0" smtClean="0" bmk="">
                <a:latin typeface="Garamond" panose="02020404030301010803" pitchFamily="18" charset="0"/>
                <a:cs typeface="Arial" panose="020B0604020202020204" pitchFamily="34" charset="0"/>
              </a:rPr>
              <a:t>aura Neri,  Antonella D’Agostino, </a:t>
            </a:r>
            <a:r>
              <a:rPr lang="it-IT" altLang="it-IT" sz="1600" baseline="30000" dirty="0" smtClean="0" bmk="">
                <a:latin typeface="Garamond" panose="02020404030301010803" pitchFamily="18" charset="0"/>
                <a:cs typeface="Arial" panose="020B0604020202020204" pitchFamily="34" charset="0"/>
              </a:rPr>
              <a:t> </a:t>
            </a:r>
            <a:r>
              <a:rPr lang="it-IT" altLang="it-IT" sz="1600" dirty="0" smtClean="0" bmk="">
                <a:latin typeface="Garamond" panose="02020404030301010803" pitchFamily="18" charset="0"/>
                <a:cs typeface="Arial" panose="020B0604020202020204" pitchFamily="34" charset="0"/>
              </a:rPr>
              <a:t>Andrea Regoli, </a:t>
            </a:r>
            <a:r>
              <a:rPr lang="it-IT" altLang="it-IT" sz="1600" baseline="30000" dirty="0" smtClean="0" bmk="">
                <a:latin typeface="Garamond" panose="02020404030301010803" pitchFamily="18" charset="0"/>
                <a:cs typeface="Arial" panose="020B0604020202020204" pitchFamily="34" charset="0"/>
              </a:rPr>
              <a:t> </a:t>
            </a:r>
            <a:r>
              <a:rPr lang="it-IT" altLang="it-IT" sz="1600" dirty="0" smtClean="0" bmk="">
                <a:latin typeface="Garamond" panose="02020404030301010803" pitchFamily="18" charset="0"/>
                <a:cs typeface="Arial" panose="020B0604020202020204" pitchFamily="34" charset="0"/>
              </a:rPr>
              <a:t>Federico Maria </a:t>
            </a:r>
            <a:r>
              <a:rPr lang="it-IT" altLang="it-IT" sz="1600" dirty="0" err="1" smtClean="0" bmk="">
                <a:latin typeface="Garamond" panose="02020404030301010803" pitchFamily="18" charset="0"/>
                <a:cs typeface="Arial" panose="020B0604020202020204" pitchFamily="34" charset="0"/>
              </a:rPr>
              <a:t>Pulselli</a:t>
            </a:r>
            <a:r>
              <a:rPr lang="it-IT" altLang="it-IT" sz="1600" dirty="0" smtClean="0" bmk="">
                <a:latin typeface="Garamond" panose="02020404030301010803" pitchFamily="18" charset="0"/>
                <a:cs typeface="Arial" panose="020B0604020202020204" pitchFamily="34" charset="0"/>
              </a:rPr>
              <a:t>,  Luca </a:t>
            </a:r>
            <a:r>
              <a:rPr lang="it-IT" altLang="it-IT" sz="1600" dirty="0" err="1" smtClean="0" bmk="">
                <a:latin typeface="Garamond" panose="02020404030301010803" pitchFamily="18" charset="0"/>
                <a:cs typeface="Arial" panose="020B0604020202020204" pitchFamily="34" charset="0"/>
              </a:rPr>
              <a:t>Coscieme</a:t>
            </a:r>
            <a:endParaRPr lang="it-IT" altLang="it-IT" sz="1600" dirty="0">
              <a:latin typeface="Garamond" panose="02020404030301010803" pitchFamily="18" charset="0"/>
              <a:cs typeface="Arial" panose="020B0604020202020204" pitchFamily="34" charset="0"/>
            </a:endParaRPr>
          </a:p>
        </p:txBody>
      </p:sp>
      <p:sp>
        <p:nvSpPr>
          <p:cNvPr id="7" name="Rettangolo 6"/>
          <p:cNvSpPr/>
          <p:nvPr/>
        </p:nvSpPr>
        <p:spPr>
          <a:xfrm>
            <a:off x="179510" y="3429000"/>
            <a:ext cx="4783817" cy="3785652"/>
          </a:xfrm>
          <a:prstGeom prst="rect">
            <a:avLst/>
          </a:prstGeom>
        </p:spPr>
        <p:txBody>
          <a:bodyPr wrap="square">
            <a:spAutoFit/>
          </a:bodyPr>
          <a:lstStyle/>
          <a:p>
            <a:r>
              <a:rPr lang="en-GB" altLang="it-IT" sz="2400" dirty="0" smtClean="0">
                <a:latin typeface="Garamond" panose="02020404030301010803" pitchFamily="18" charset="0"/>
              </a:rPr>
              <a:t>We </a:t>
            </a:r>
            <a:r>
              <a:rPr lang="en-GB" altLang="it-IT" sz="2400" dirty="0">
                <a:latin typeface="Garamond" panose="02020404030301010803" pitchFamily="18" charset="0"/>
              </a:rPr>
              <a:t>study the dynamic of the </a:t>
            </a:r>
            <a:r>
              <a:rPr lang="en-GB" altLang="it-IT" sz="2400" dirty="0" smtClean="0">
                <a:latin typeface="Garamond" panose="02020404030301010803" pitchFamily="18" charset="0"/>
              </a:rPr>
              <a:t>National Economies </a:t>
            </a:r>
            <a:r>
              <a:rPr lang="en-GB" altLang="it-IT" sz="2400" dirty="0">
                <a:latin typeface="Garamond" panose="02020404030301010803" pitchFamily="18" charset="0"/>
              </a:rPr>
              <a:t>over </a:t>
            </a:r>
            <a:r>
              <a:rPr lang="en-GB" altLang="it-IT" sz="2400" dirty="0" smtClean="0">
                <a:latin typeface="Garamond" panose="02020404030301010803" pitchFamily="18" charset="0"/>
              </a:rPr>
              <a:t>2000 </a:t>
            </a:r>
            <a:r>
              <a:rPr lang="en-GB" altLang="it-IT" sz="2400" dirty="0">
                <a:latin typeface="Garamond" panose="02020404030301010803" pitchFamily="18" charset="0"/>
              </a:rPr>
              <a:t>and </a:t>
            </a:r>
            <a:r>
              <a:rPr lang="en-GB" altLang="it-IT" sz="2400" dirty="0" smtClean="0">
                <a:latin typeface="Garamond" panose="02020404030301010803" pitchFamily="18" charset="0"/>
              </a:rPr>
              <a:t>2008 for 83 countries. Concluding that: </a:t>
            </a:r>
            <a:r>
              <a:rPr lang="en-US" altLang="it-IT" sz="2400" dirty="0" smtClean="0">
                <a:latin typeface="Garamond" panose="02020404030301010803" pitchFamily="18" charset="0"/>
              </a:rPr>
              <a:t>both </a:t>
            </a:r>
            <a:r>
              <a:rPr lang="en-US" altLang="it-IT" sz="2400" dirty="0">
                <a:latin typeface="Garamond" panose="02020404030301010803" pitchFamily="18" charset="0"/>
              </a:rPr>
              <a:t>in a static and dynamic perspective: </a:t>
            </a:r>
          </a:p>
          <a:p>
            <a:pPr marL="457200" indent="-457200">
              <a:spcBef>
                <a:spcPct val="0"/>
              </a:spcBef>
              <a:buFont typeface="Wingdings" panose="05000000000000000000" pitchFamily="2" charset="2"/>
              <a:buChar char="Ø"/>
              <a:defRPr/>
            </a:pPr>
            <a:r>
              <a:rPr lang="en-US" altLang="it-IT" sz="2400" dirty="0" smtClean="0">
                <a:latin typeface="Garamond" panose="02020404030301010803" pitchFamily="18" charset="0"/>
              </a:rPr>
              <a:t>dematerialization </a:t>
            </a:r>
            <a:r>
              <a:rPr lang="en-US" altLang="it-IT" sz="2400" dirty="0">
                <a:latin typeface="Garamond" panose="02020404030301010803" pitchFamily="18" charset="0"/>
              </a:rPr>
              <a:t>of the economy has not yet happened</a:t>
            </a:r>
          </a:p>
          <a:p>
            <a:pPr lvl="1" indent="-457200">
              <a:spcBef>
                <a:spcPct val="0"/>
              </a:spcBef>
              <a:buFont typeface="Wingdings" panose="05000000000000000000" pitchFamily="2" charset="2"/>
              <a:buChar char="Ø"/>
              <a:defRPr/>
            </a:pPr>
            <a:r>
              <a:rPr lang="en-US" altLang="it-IT" sz="2400" dirty="0" smtClean="0">
                <a:latin typeface="Garamond" panose="02020404030301010803" pitchFamily="18" charset="0"/>
              </a:rPr>
              <a:t>the </a:t>
            </a:r>
            <a:r>
              <a:rPr lang="en-US" altLang="it-IT" sz="2400" dirty="0">
                <a:latin typeface="Garamond" panose="02020404030301010803" pitchFamily="18" charset="0"/>
              </a:rPr>
              <a:t>economic functioning tends to bypass societal needs to maximize GDP</a:t>
            </a:r>
          </a:p>
          <a:p>
            <a:endParaRPr lang="en-US" altLang="it-IT" sz="2400" dirty="0">
              <a:latin typeface="Garamond" panose="02020404030301010803" pitchFamily="18" charset="0"/>
            </a:endParaRPr>
          </a:p>
        </p:txBody>
      </p:sp>
      <p:pic>
        <p:nvPicPr>
          <p:cNvPr id="8" name="Immagine 7"/>
          <p:cNvPicPr>
            <a:picLocks noChangeAspect="1"/>
          </p:cNvPicPr>
          <p:nvPr/>
        </p:nvPicPr>
        <p:blipFill>
          <a:blip r:embed="rId7"/>
          <a:stretch>
            <a:fillRect/>
          </a:stretch>
        </p:blipFill>
        <p:spPr>
          <a:xfrm>
            <a:off x="5275677" y="3119232"/>
            <a:ext cx="3723472" cy="3602243"/>
          </a:xfrm>
          <a:prstGeom prst="rect">
            <a:avLst/>
          </a:prstGeom>
        </p:spPr>
      </p:pic>
      <p:cxnSp>
        <p:nvCxnSpPr>
          <p:cNvPr id="10" name="Connettore 4 9"/>
          <p:cNvCxnSpPr/>
          <p:nvPr/>
        </p:nvCxnSpPr>
        <p:spPr>
          <a:xfrm>
            <a:off x="7620000" y="5589240"/>
            <a:ext cx="480392" cy="144016"/>
          </a:xfrm>
          <a:prstGeom prst="bentConnector3">
            <a:avLst/>
          </a:prstGeom>
          <a:ln w="1270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7 11"/>
          <p:cNvCxnSpPr/>
          <p:nvPr/>
        </p:nvCxnSpPr>
        <p:spPr>
          <a:xfrm rot="10800000">
            <a:off x="5940152" y="4149080"/>
            <a:ext cx="432048" cy="216024"/>
          </a:xfrm>
          <a:prstGeom prst="curved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64038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90355"/>
          </a:xfrm>
        </p:spPr>
        <p:txBody>
          <a:bodyPr>
            <a:normAutofit fontScale="90000"/>
          </a:bodyPr>
          <a:lstStyle/>
          <a:p>
            <a:r>
              <a:rPr lang="it-IT" b="1" dirty="0" smtClean="0">
                <a:solidFill>
                  <a:srgbClr val="000099"/>
                </a:solidFill>
                <a:latin typeface="Garamond" panose="02020404030301010803" pitchFamily="18" charset="0"/>
              </a:rPr>
              <a:t>The </a:t>
            </a:r>
            <a:r>
              <a:rPr lang="it-IT" b="1" dirty="0" err="1" smtClean="0">
                <a:solidFill>
                  <a:srgbClr val="000099"/>
                </a:solidFill>
                <a:latin typeface="Garamond" panose="02020404030301010803" pitchFamily="18" charset="0"/>
              </a:rPr>
              <a:t>Italian</a:t>
            </a:r>
            <a:r>
              <a:rPr lang="it-IT" b="1" dirty="0" smtClean="0">
                <a:solidFill>
                  <a:srgbClr val="000099"/>
                </a:solidFill>
                <a:latin typeface="Garamond" panose="02020404030301010803" pitchFamily="18" charset="0"/>
              </a:rPr>
              <a:t> </a:t>
            </a:r>
            <a:r>
              <a:rPr lang="it-IT" b="1" dirty="0" err="1" smtClean="0">
                <a:solidFill>
                  <a:srgbClr val="000099"/>
                </a:solidFill>
                <a:latin typeface="Garamond" panose="02020404030301010803" pitchFamily="18" charset="0"/>
              </a:rPr>
              <a:t>provinces</a:t>
            </a:r>
            <a:endParaRPr lang="it-IT" b="1" dirty="0">
              <a:solidFill>
                <a:srgbClr val="000099"/>
              </a:solidFill>
              <a:latin typeface="Garamond" panose="02020404030301010803" pitchFamily="18" charset="0"/>
            </a:endParaRPr>
          </a:p>
        </p:txBody>
      </p:sp>
      <p:sp>
        <p:nvSpPr>
          <p:cNvPr id="4" name="Segnaposto numero diapositiva 3"/>
          <p:cNvSpPr>
            <a:spLocks noGrp="1"/>
          </p:cNvSpPr>
          <p:nvPr>
            <p:ph type="sldNum" sz="quarter" idx="12"/>
          </p:nvPr>
        </p:nvSpPr>
        <p:spPr/>
        <p:txBody>
          <a:bodyPr/>
          <a:lstStyle/>
          <a:p>
            <a:fld id="{AD1D03B8-EB5A-4C4B-99DC-BC17BA809A69}" type="slidenum">
              <a:rPr lang="it-IT" smtClean="0"/>
              <a:pPr/>
              <a:t>19</a:t>
            </a:fld>
            <a:endParaRPr lang="it-IT"/>
          </a:p>
        </p:txBody>
      </p:sp>
      <p:pic>
        <p:nvPicPr>
          <p:cNvPr id="7" name="Segnaposto contenuto 6"/>
          <p:cNvPicPr>
            <a:picLocks noGrp="1" noChangeAspect="1"/>
          </p:cNvPicPr>
          <p:nvPr>
            <p:ph idx="1"/>
          </p:nvPr>
        </p:nvPicPr>
        <p:blipFill>
          <a:blip r:embed="rId2"/>
          <a:stretch>
            <a:fillRect/>
          </a:stretch>
        </p:blipFill>
        <p:spPr>
          <a:xfrm>
            <a:off x="274131" y="1001518"/>
            <a:ext cx="4320480" cy="5856482"/>
          </a:xfrm>
          <a:prstGeom prst="rect">
            <a:avLst/>
          </a:prstGeom>
        </p:spPr>
      </p:pic>
      <p:sp>
        <p:nvSpPr>
          <p:cNvPr id="5" name="Rettangolo 4"/>
          <p:cNvSpPr/>
          <p:nvPr/>
        </p:nvSpPr>
        <p:spPr>
          <a:xfrm>
            <a:off x="4594611" y="1916832"/>
            <a:ext cx="4572000" cy="4385816"/>
          </a:xfrm>
          <a:prstGeom prst="rect">
            <a:avLst/>
          </a:prstGeom>
        </p:spPr>
        <p:txBody>
          <a:bodyPr>
            <a:spAutoFit/>
          </a:bodyPr>
          <a:lstStyle/>
          <a:p>
            <a:pPr>
              <a:lnSpc>
                <a:spcPct val="150000"/>
              </a:lnSpc>
            </a:pPr>
            <a:r>
              <a:rPr lang="en-GB" dirty="0">
                <a:latin typeface="Times New Roman" panose="02020603050405020304" pitchFamily="18" charset="0"/>
                <a:ea typeface="Times New Roman" panose="02020603050405020304" pitchFamily="18" charset="0"/>
              </a:rPr>
              <a:t>According to OECD Regional Well-being (</a:t>
            </a:r>
            <a:r>
              <a:rPr lang="en-GB" dirty="0" smtClean="0">
                <a:latin typeface="Times New Roman" panose="02020603050405020304" pitchFamily="18" charset="0"/>
                <a:ea typeface="Times New Roman" panose="02020603050405020304" pitchFamily="18" charset="0"/>
              </a:rPr>
              <a:t>2016) “</a:t>
            </a:r>
            <a:r>
              <a:rPr lang="en-GB" i="1" dirty="0">
                <a:latin typeface="Times New Roman" panose="02020603050405020304" pitchFamily="18" charset="0"/>
                <a:ea typeface="Times New Roman" panose="02020603050405020304" pitchFamily="18" charset="0"/>
              </a:rPr>
              <a:t>Italy has the largest regional disparities among the OECD countries in safety, with the </a:t>
            </a:r>
            <a:r>
              <a:rPr lang="en-GB" i="1" dirty="0" err="1">
                <a:latin typeface="Times New Roman" panose="02020603050405020304" pitchFamily="18" charset="0"/>
                <a:ea typeface="Times New Roman" panose="02020603050405020304" pitchFamily="18" charset="0"/>
              </a:rPr>
              <a:t>Aosta</a:t>
            </a:r>
            <a:r>
              <a:rPr lang="en-GB" i="1" dirty="0">
                <a:latin typeface="Times New Roman" panose="02020603050405020304" pitchFamily="18" charset="0"/>
                <a:ea typeface="Times New Roman" panose="02020603050405020304" pitchFamily="18" charset="0"/>
              </a:rPr>
              <a:t> Valley ranking in the top 1% and Sicily in the bottom 10% of the OECD regions. Important regional differences are found also in jobs, environment, community, civic engagement, income and access to services</a:t>
            </a:r>
            <a:r>
              <a:rPr lang="en-GB" dirty="0" smtClean="0">
                <a:latin typeface="Times New Roman" panose="02020603050405020304" pitchFamily="18" charset="0"/>
                <a:ea typeface="Times New Roman" panose="02020603050405020304" pitchFamily="18" charset="0"/>
              </a:rPr>
              <a:t>”.</a:t>
            </a:r>
          </a:p>
          <a:p>
            <a:pPr algn="ctr">
              <a:lnSpc>
                <a:spcPct val="150000"/>
              </a:lnSpc>
            </a:pPr>
            <a:r>
              <a:rPr lang="en-GB" sz="2400" b="1" dirty="0" smtClean="0">
                <a:latin typeface="Times New Roman" panose="02020603050405020304" pitchFamily="18" charset="0"/>
              </a:rPr>
              <a:t>What about provinces?</a:t>
            </a:r>
            <a:endParaRPr lang="it-IT" sz="2400" b="1" dirty="0"/>
          </a:p>
        </p:txBody>
      </p:sp>
    </p:spTree>
    <p:extLst>
      <p:ext uri="{BB962C8B-B14F-4D97-AF65-F5344CB8AC3E}">
        <p14:creationId xmlns:p14="http://schemas.microsoft.com/office/powerpoint/2010/main" val="37033882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AD1D03B8-EB5A-4C4B-99DC-BC17BA809A69}" type="slidenum">
              <a:rPr lang="it-IT" smtClean="0"/>
              <a:pPr/>
              <a:t>2</a:t>
            </a:fld>
            <a:endParaRPr lang="it-IT"/>
          </a:p>
        </p:txBody>
      </p:sp>
      <p:pic>
        <p:nvPicPr>
          <p:cNvPr id="3" name="Immagine 2"/>
          <p:cNvPicPr>
            <a:picLocks noChangeAspect="1"/>
          </p:cNvPicPr>
          <p:nvPr/>
        </p:nvPicPr>
        <p:blipFill>
          <a:blip r:embed="rId2"/>
          <a:stretch>
            <a:fillRect/>
          </a:stretch>
        </p:blipFill>
        <p:spPr>
          <a:xfrm>
            <a:off x="611560" y="1596980"/>
            <a:ext cx="8075240" cy="5202931"/>
          </a:xfrm>
          <a:prstGeom prst="rect">
            <a:avLst/>
          </a:prstGeom>
        </p:spPr>
      </p:pic>
      <p:sp>
        <p:nvSpPr>
          <p:cNvPr id="4" name="CasellaDiTesto 3"/>
          <p:cNvSpPr txBox="1"/>
          <p:nvPr/>
        </p:nvSpPr>
        <p:spPr>
          <a:xfrm>
            <a:off x="755576" y="260648"/>
            <a:ext cx="7560840" cy="1815882"/>
          </a:xfrm>
          <a:prstGeom prst="rect">
            <a:avLst/>
          </a:prstGeom>
          <a:noFill/>
        </p:spPr>
        <p:txBody>
          <a:bodyPr wrap="square" rtlCol="0">
            <a:spAutoFit/>
          </a:bodyPr>
          <a:lstStyle/>
          <a:p>
            <a:pPr algn="ctr"/>
            <a:r>
              <a:rPr lang="it-IT" altLang="it-IT" sz="2800" b="1" dirty="0">
                <a:latin typeface="Garamond" panose="02020404030301010803" pitchFamily="18" charset="0"/>
              </a:rPr>
              <a:t>State of </a:t>
            </a:r>
            <a:r>
              <a:rPr lang="it-IT" altLang="it-IT" sz="2800" b="1" dirty="0" smtClean="0">
                <a:latin typeface="Garamond" panose="02020404030301010803" pitchFamily="18" charset="0"/>
              </a:rPr>
              <a:t>art</a:t>
            </a:r>
          </a:p>
          <a:p>
            <a:r>
              <a:rPr lang="it-IT" altLang="it-IT" sz="2400" dirty="0">
                <a:latin typeface="Garamond" panose="02020404030301010803" pitchFamily="18" charset="0"/>
              </a:rPr>
              <a:t>The </a:t>
            </a:r>
            <a:r>
              <a:rPr lang="it-IT" altLang="it-IT" sz="2400" dirty="0" err="1">
                <a:latin typeface="Garamond" panose="02020404030301010803" pitchFamily="18" charset="0"/>
              </a:rPr>
              <a:t>concept</a:t>
            </a:r>
            <a:r>
              <a:rPr lang="it-IT" altLang="it-IT" sz="2400" dirty="0">
                <a:latin typeface="Garamond" panose="02020404030301010803" pitchFamily="18" charset="0"/>
              </a:rPr>
              <a:t> of </a:t>
            </a:r>
            <a:r>
              <a:rPr lang="it-IT" altLang="it-IT" sz="2400" dirty="0" err="1">
                <a:latin typeface="Garamond" panose="02020404030301010803" pitchFamily="18" charset="0"/>
              </a:rPr>
              <a:t>sustainability</a:t>
            </a:r>
            <a:r>
              <a:rPr lang="it-IT" altLang="it-IT" sz="2400" dirty="0">
                <a:latin typeface="Garamond" panose="02020404030301010803" pitchFamily="18" charset="0"/>
              </a:rPr>
              <a:t> </a:t>
            </a:r>
            <a:r>
              <a:rPr lang="it-IT" altLang="it-IT" sz="2400" dirty="0" err="1">
                <a:latin typeface="Garamond" panose="02020404030301010803" pitchFamily="18" charset="0"/>
              </a:rPr>
              <a:t>requires</a:t>
            </a:r>
            <a:r>
              <a:rPr lang="it-IT" altLang="it-IT" sz="2400" dirty="0">
                <a:latin typeface="Garamond" panose="02020404030301010803" pitchFamily="18" charset="0"/>
              </a:rPr>
              <a:t> a </a:t>
            </a:r>
            <a:r>
              <a:rPr lang="it-IT" altLang="it-IT" sz="2400" dirty="0" err="1">
                <a:latin typeface="Garamond" panose="02020404030301010803" pitchFamily="18" charset="0"/>
              </a:rPr>
              <a:t>multidimensional</a:t>
            </a:r>
            <a:r>
              <a:rPr lang="it-IT" altLang="it-IT" sz="2400" dirty="0">
                <a:latin typeface="Garamond" panose="02020404030301010803" pitchFamily="18" charset="0"/>
              </a:rPr>
              <a:t> </a:t>
            </a:r>
            <a:r>
              <a:rPr lang="it-IT" altLang="it-IT" sz="2400" dirty="0" err="1">
                <a:latin typeface="Garamond" panose="02020404030301010803" pitchFamily="18" charset="0"/>
              </a:rPr>
              <a:t>vision</a:t>
            </a:r>
            <a:r>
              <a:rPr lang="it-IT" altLang="it-IT" sz="2400" dirty="0">
                <a:latin typeface="Garamond" panose="02020404030301010803" pitchFamily="18" charset="0"/>
              </a:rPr>
              <a:t> </a:t>
            </a:r>
            <a:r>
              <a:rPr lang="it-IT" altLang="it-IT" sz="2400" dirty="0" err="1">
                <a:latin typeface="Garamond" panose="02020404030301010803" pitchFamily="18" charset="0"/>
              </a:rPr>
              <a:t>where</a:t>
            </a:r>
            <a:r>
              <a:rPr lang="it-IT" altLang="it-IT" sz="2400" dirty="0">
                <a:latin typeface="Garamond" panose="02020404030301010803" pitchFamily="18" charset="0"/>
              </a:rPr>
              <a:t> </a:t>
            </a:r>
            <a:r>
              <a:rPr lang="it-IT" altLang="it-IT" sz="2400" dirty="0" err="1">
                <a:latin typeface="Garamond" panose="02020404030301010803" pitchFamily="18" charset="0"/>
              </a:rPr>
              <a:t>environment</a:t>
            </a:r>
            <a:r>
              <a:rPr lang="it-IT" altLang="it-IT" sz="2400" dirty="0">
                <a:latin typeface="Garamond" panose="02020404030301010803" pitchFamily="18" charset="0"/>
              </a:rPr>
              <a:t>, economy and society are </a:t>
            </a:r>
            <a:r>
              <a:rPr lang="it-IT" altLang="it-IT" sz="2400" dirty="0" err="1">
                <a:latin typeface="Garamond" panose="02020404030301010803" pitchFamily="18" charset="0"/>
              </a:rPr>
              <a:t>linked</a:t>
            </a:r>
            <a:r>
              <a:rPr lang="it-IT" altLang="it-IT" sz="2400" dirty="0">
                <a:latin typeface="Garamond" panose="02020404030301010803" pitchFamily="18" charset="0"/>
              </a:rPr>
              <a:t> </a:t>
            </a:r>
          </a:p>
          <a:p>
            <a:endParaRPr lang="it-IT" altLang="it-IT" dirty="0" smtClean="0">
              <a:latin typeface="Garamond" panose="02020404030301010803" pitchFamily="18" charset="0"/>
            </a:endParaRPr>
          </a:p>
          <a:p>
            <a:endParaRPr lang="it-IT" dirty="0"/>
          </a:p>
        </p:txBody>
      </p:sp>
    </p:spTree>
    <p:extLst>
      <p:ext uri="{BB962C8B-B14F-4D97-AF65-F5344CB8AC3E}">
        <p14:creationId xmlns:p14="http://schemas.microsoft.com/office/powerpoint/2010/main" val="18502552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err="1">
                <a:solidFill>
                  <a:srgbClr val="000099"/>
                </a:solidFill>
                <a:latin typeface="Garamond" panose="02020404030301010803" pitchFamily="18" charset="0"/>
              </a:rPr>
              <a:t>Our</a:t>
            </a:r>
            <a:r>
              <a:rPr lang="it-IT" sz="4000" b="1" dirty="0">
                <a:solidFill>
                  <a:srgbClr val="000099"/>
                </a:solidFill>
                <a:latin typeface="Garamond" panose="02020404030301010803" pitchFamily="18" charset="0"/>
              </a:rPr>
              <a:t> goal</a:t>
            </a:r>
          </a:p>
        </p:txBody>
      </p:sp>
      <p:sp>
        <p:nvSpPr>
          <p:cNvPr id="3" name="Segnaposto contenuto 2"/>
          <p:cNvSpPr>
            <a:spLocks noGrp="1"/>
          </p:cNvSpPr>
          <p:nvPr>
            <p:ph idx="1"/>
          </p:nvPr>
        </p:nvSpPr>
        <p:spPr>
          <a:xfrm>
            <a:off x="457200" y="1417638"/>
            <a:ext cx="8435280" cy="4525963"/>
          </a:xfrm>
        </p:spPr>
        <p:txBody>
          <a:bodyPr>
            <a:normAutofit fontScale="85000" lnSpcReduction="20000"/>
          </a:bodyPr>
          <a:lstStyle/>
          <a:p>
            <a:pPr marL="0" indent="0">
              <a:buNone/>
            </a:pPr>
            <a:r>
              <a:rPr lang="en-GB" sz="3000" dirty="0">
                <a:latin typeface="Garamond" panose="02020404030301010803" pitchFamily="18" charset="0"/>
              </a:rPr>
              <a:t>Our goal is to produce an “objective” classification of the Italian provinces </a:t>
            </a:r>
            <a:r>
              <a:rPr lang="en-GB" sz="3000" dirty="0" smtClean="0">
                <a:latin typeface="Garamond" panose="02020404030301010803" pitchFamily="18" charset="0"/>
              </a:rPr>
              <a:t>(NUTS3) in </a:t>
            </a:r>
            <a:r>
              <a:rPr lang="en-GB" sz="3000" dirty="0">
                <a:latin typeface="Garamond" panose="02020404030301010803" pitchFamily="18" charset="0"/>
              </a:rPr>
              <a:t>terms of the three aspects of </a:t>
            </a:r>
            <a:r>
              <a:rPr lang="en-GB" sz="3000" dirty="0" smtClean="0">
                <a:latin typeface="Garamond" panose="02020404030301010803" pitchFamily="18" charset="0"/>
              </a:rPr>
              <a:t>sustainability. </a:t>
            </a:r>
          </a:p>
          <a:p>
            <a:pPr marL="0" indent="0">
              <a:buNone/>
            </a:pPr>
            <a:r>
              <a:rPr lang="en-GB" sz="3000" dirty="0" smtClean="0">
                <a:latin typeface="Garamond" panose="02020404030301010803" pitchFamily="18" charset="0"/>
              </a:rPr>
              <a:t>Due to data constrains, the triad is: </a:t>
            </a:r>
            <a:endParaRPr lang="en-GB" sz="3000" b="1" dirty="0">
              <a:solidFill>
                <a:srgbClr val="000099"/>
              </a:solidFill>
              <a:latin typeface="Garamond" panose="02020404030301010803" pitchFamily="18" charset="0"/>
              <a:ea typeface="+mj-ea"/>
              <a:cs typeface="+mj-cs"/>
            </a:endParaRPr>
          </a:p>
          <a:p>
            <a:r>
              <a:rPr lang="en-GB" b="1" dirty="0">
                <a:solidFill>
                  <a:srgbClr val="000099"/>
                </a:solidFill>
                <a:latin typeface="Garamond" panose="02020404030301010803" pitchFamily="18" charset="0"/>
                <a:ea typeface="+mj-ea"/>
                <a:cs typeface="+mj-cs"/>
              </a:rPr>
              <a:t>CO2 per unit </a:t>
            </a:r>
            <a:r>
              <a:rPr lang="en-GB" b="1" dirty="0" smtClean="0">
                <a:solidFill>
                  <a:srgbClr val="000099"/>
                </a:solidFill>
                <a:latin typeface="Garamond" panose="02020404030301010803" pitchFamily="18" charset="0"/>
                <a:ea typeface="+mj-ea"/>
                <a:cs typeface="+mj-cs"/>
              </a:rPr>
              <a:t>area </a:t>
            </a:r>
            <a:r>
              <a:rPr lang="en-GB" sz="3000" dirty="0">
                <a:latin typeface="Garamond" panose="02020404030301010803" pitchFamily="18" charset="0"/>
              </a:rPr>
              <a:t>(Electricity consumption and sale of a set of fuel types. In order to aggregate these measures, the equivalent in terms of CO2 emission was computed to show both the use of resources (electricity and fuels) and the environmental pressure (emissions</a:t>
            </a:r>
            <a:r>
              <a:rPr lang="en-GB" sz="3000" dirty="0" smtClean="0">
                <a:latin typeface="Garamond" panose="02020404030301010803" pitchFamily="18" charset="0"/>
              </a:rPr>
              <a:t>), Ministry </a:t>
            </a:r>
            <a:r>
              <a:rPr lang="en-GB" sz="3000" dirty="0">
                <a:latin typeface="Garamond" panose="02020404030301010803" pitchFamily="18" charset="0"/>
              </a:rPr>
              <a:t>of Economic </a:t>
            </a:r>
            <a:r>
              <a:rPr lang="en-GB" sz="3000" dirty="0" smtClean="0">
                <a:latin typeface="Garamond" panose="02020404030301010803" pitchFamily="18" charset="0"/>
              </a:rPr>
              <a:t>Development, 2013)</a:t>
            </a:r>
            <a:endParaRPr lang="en-GB" sz="3000" dirty="0">
              <a:latin typeface="Garamond" panose="02020404030301010803" pitchFamily="18" charset="0"/>
            </a:endParaRPr>
          </a:p>
          <a:p>
            <a:r>
              <a:rPr lang="en-GB" b="1" dirty="0" smtClean="0">
                <a:solidFill>
                  <a:srgbClr val="000099"/>
                </a:solidFill>
                <a:latin typeface="Garamond" panose="02020404030301010803" pitchFamily="18" charset="0"/>
                <a:ea typeface="+mj-ea"/>
                <a:cs typeface="+mj-cs"/>
              </a:rPr>
              <a:t>Unemployment rate </a:t>
            </a:r>
            <a:r>
              <a:rPr lang="en-GB" sz="3100" dirty="0">
                <a:latin typeface="Garamond" panose="02020404030301010803" pitchFamily="18" charset="0"/>
              </a:rPr>
              <a:t>(Labour Force Survey, </a:t>
            </a:r>
            <a:r>
              <a:rPr lang="en-GB" sz="3100" dirty="0" err="1">
                <a:latin typeface="Garamond" panose="02020404030301010803" pitchFamily="18" charset="0"/>
              </a:rPr>
              <a:t>Istat</a:t>
            </a:r>
            <a:r>
              <a:rPr lang="en-GB" sz="3100" dirty="0">
                <a:latin typeface="Garamond" panose="02020404030301010803" pitchFamily="18" charset="0"/>
              </a:rPr>
              <a:t> 2013) </a:t>
            </a:r>
          </a:p>
          <a:p>
            <a:r>
              <a:rPr lang="en-GB" b="1" dirty="0">
                <a:solidFill>
                  <a:srgbClr val="000099"/>
                </a:solidFill>
                <a:latin typeface="Garamond" panose="02020404030301010803" pitchFamily="18" charset="0"/>
                <a:ea typeface="+mj-ea"/>
                <a:cs typeface="+mj-cs"/>
              </a:rPr>
              <a:t>GDP per </a:t>
            </a:r>
            <a:r>
              <a:rPr lang="en-GB" b="1" dirty="0" smtClean="0">
                <a:solidFill>
                  <a:srgbClr val="000099"/>
                </a:solidFill>
                <a:latin typeface="Garamond" panose="02020404030301010803" pitchFamily="18" charset="0"/>
                <a:ea typeface="+mj-ea"/>
                <a:cs typeface="+mj-cs"/>
              </a:rPr>
              <a:t>inhabitants </a:t>
            </a:r>
            <a:r>
              <a:rPr lang="en-GB" sz="3100" dirty="0" smtClean="0">
                <a:latin typeface="Garamond" panose="02020404030301010803" pitchFamily="18" charset="0"/>
              </a:rPr>
              <a:t>(</a:t>
            </a:r>
            <a:r>
              <a:rPr lang="en-GB" sz="3100" dirty="0">
                <a:latin typeface="Garamond" panose="02020404030301010803" pitchFamily="18" charset="0"/>
              </a:rPr>
              <a:t>Eurostat, 2014)</a:t>
            </a:r>
            <a:endParaRPr lang="it-IT" sz="3100" dirty="0">
              <a:latin typeface="Garamond" panose="02020404030301010803" pitchFamily="18" charset="0"/>
            </a:endParaRPr>
          </a:p>
          <a:p>
            <a:endParaRPr lang="it-IT" dirty="0"/>
          </a:p>
        </p:txBody>
      </p:sp>
      <p:sp>
        <p:nvSpPr>
          <p:cNvPr id="4" name="Segnaposto numero diapositiva 3"/>
          <p:cNvSpPr>
            <a:spLocks noGrp="1"/>
          </p:cNvSpPr>
          <p:nvPr>
            <p:ph type="sldNum" sz="quarter" idx="12"/>
          </p:nvPr>
        </p:nvSpPr>
        <p:spPr/>
        <p:txBody>
          <a:bodyPr/>
          <a:lstStyle/>
          <a:p>
            <a:fld id="{AD1D03B8-EB5A-4C4B-99DC-BC17BA809A69}" type="slidenum">
              <a:rPr lang="it-IT" smtClean="0"/>
              <a:pPr/>
              <a:t>20</a:t>
            </a:fld>
            <a:endParaRPr lang="it-IT"/>
          </a:p>
        </p:txBody>
      </p:sp>
    </p:spTree>
    <p:extLst>
      <p:ext uri="{BB962C8B-B14F-4D97-AF65-F5344CB8AC3E}">
        <p14:creationId xmlns:p14="http://schemas.microsoft.com/office/powerpoint/2010/main" val="32025622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US" sz="3600" b="1" dirty="0">
                <a:solidFill>
                  <a:srgbClr val="FF0000"/>
                </a:solidFill>
                <a:latin typeface="Garamond" panose="02020404030301010803" pitchFamily="18" charset="0"/>
              </a:rPr>
              <a:t>Overcoming the drawback of using a crisp threshold for clustering definition</a:t>
            </a:r>
            <a:endParaRPr lang="it-IT" sz="3600" b="1" dirty="0">
              <a:solidFill>
                <a:srgbClr val="FF0000"/>
              </a:solidFill>
              <a:latin typeface="Garamond" panose="02020404030301010803" pitchFamily="18" charset="0"/>
            </a:endParaRPr>
          </a:p>
        </p:txBody>
      </p:sp>
      <p:sp>
        <p:nvSpPr>
          <p:cNvPr id="3" name="Segnaposto contenuto 2"/>
          <p:cNvSpPr>
            <a:spLocks noGrp="1"/>
          </p:cNvSpPr>
          <p:nvPr>
            <p:ph idx="1"/>
          </p:nvPr>
        </p:nvSpPr>
        <p:spPr>
          <a:xfrm>
            <a:off x="323528" y="1600200"/>
            <a:ext cx="8640960" cy="5069160"/>
          </a:xfrm>
        </p:spPr>
        <p:txBody>
          <a:bodyPr>
            <a:noAutofit/>
          </a:bodyPr>
          <a:lstStyle/>
          <a:p>
            <a:pPr marL="0" indent="0">
              <a:buNone/>
            </a:pPr>
            <a:r>
              <a:rPr lang="en-GB" sz="3000" b="1" dirty="0">
                <a:latin typeface="Garamond" panose="02020404030301010803" pitchFamily="18" charset="0"/>
                <a:ea typeface="+mj-ea"/>
                <a:cs typeface="+mj-cs"/>
              </a:rPr>
              <a:t>The classification obtained by using the </a:t>
            </a:r>
            <a:r>
              <a:rPr lang="en-GB" sz="3000" b="1" i="1" dirty="0">
                <a:latin typeface="Garamond" panose="02020404030301010803" pitchFamily="18" charset="0"/>
                <a:ea typeface="+mj-ea"/>
                <a:cs typeface="+mj-cs"/>
              </a:rPr>
              <a:t>crisp cluster </a:t>
            </a:r>
            <a:r>
              <a:rPr lang="en-GB" sz="3000" b="1" dirty="0">
                <a:latin typeface="Garamond" panose="02020404030301010803" pitchFamily="18" charset="0"/>
                <a:ea typeface="+mj-ea"/>
                <a:cs typeface="+mj-cs"/>
              </a:rPr>
              <a:t>analysis suffers for both a poor homogeneity within group and a lacking separation between the groups</a:t>
            </a:r>
          </a:p>
          <a:p>
            <a:endParaRPr lang="en-GB" sz="3000" b="1" dirty="0">
              <a:latin typeface="Garamond" panose="02020404030301010803" pitchFamily="18" charset="0"/>
              <a:ea typeface="+mj-ea"/>
              <a:cs typeface="+mj-cs"/>
            </a:endParaRPr>
          </a:p>
          <a:p>
            <a:r>
              <a:rPr lang="en-GB" sz="3000" b="1" dirty="0" smtClean="0">
                <a:latin typeface="Garamond" panose="02020404030301010803" pitchFamily="18" charset="0"/>
                <a:ea typeface="+mj-ea"/>
                <a:cs typeface="+mj-cs"/>
              </a:rPr>
              <a:t>Soft </a:t>
            </a:r>
            <a:r>
              <a:rPr lang="en-GB" sz="3000" b="1" dirty="0">
                <a:latin typeface="Garamond" panose="02020404030301010803" pitchFamily="18" charset="0"/>
                <a:ea typeface="+mj-ea"/>
                <a:cs typeface="+mj-cs"/>
              </a:rPr>
              <a:t>clustering </a:t>
            </a:r>
            <a:r>
              <a:rPr lang="en-GB" sz="3000" b="1" dirty="0" smtClean="0">
                <a:latin typeface="Garamond" panose="02020404030301010803" pitchFamily="18" charset="0"/>
                <a:ea typeface="+mj-ea"/>
                <a:cs typeface="+mj-cs"/>
              </a:rPr>
              <a:t>procedure known </a:t>
            </a:r>
            <a:r>
              <a:rPr lang="en-GB" sz="3000" b="1" dirty="0">
                <a:latin typeface="Garamond" panose="02020404030301010803" pitchFamily="18" charset="0"/>
                <a:ea typeface="+mj-ea"/>
                <a:cs typeface="+mj-cs"/>
              </a:rPr>
              <a:t>as </a:t>
            </a:r>
            <a:r>
              <a:rPr lang="en-GB" sz="3000" b="1" dirty="0">
                <a:solidFill>
                  <a:srgbClr val="FF0000"/>
                </a:solidFill>
                <a:latin typeface="Garamond" panose="02020404030301010803" pitchFamily="18" charset="0"/>
                <a:ea typeface="+mj-ea"/>
                <a:cs typeface="+mj-cs"/>
              </a:rPr>
              <a:t>Fuzzy Cluster Analysis</a:t>
            </a:r>
          </a:p>
          <a:p>
            <a:r>
              <a:rPr lang="en-GB" sz="3000" b="1" dirty="0">
                <a:latin typeface="Garamond" panose="02020404030301010803" pitchFamily="18" charset="0"/>
                <a:ea typeface="+mj-ea"/>
                <a:cs typeface="+mj-cs"/>
              </a:rPr>
              <a:t>Fuzzy sets are used to cluster data, so that </a:t>
            </a:r>
            <a:r>
              <a:rPr lang="en-GB" sz="3000" b="1" dirty="0" smtClean="0">
                <a:solidFill>
                  <a:srgbClr val="FF0000"/>
                </a:solidFill>
                <a:latin typeface="Garamond" panose="02020404030301010803" pitchFamily="18" charset="0"/>
                <a:ea typeface="+mj-ea"/>
                <a:cs typeface="+mj-cs"/>
              </a:rPr>
              <a:t>each </a:t>
            </a:r>
            <a:r>
              <a:rPr lang="en-GB" sz="3000" b="1" dirty="0">
                <a:solidFill>
                  <a:srgbClr val="FF0000"/>
                </a:solidFill>
                <a:latin typeface="Garamond" panose="02020404030301010803" pitchFamily="18" charset="0"/>
                <a:ea typeface="+mj-ea"/>
                <a:cs typeface="+mj-cs"/>
              </a:rPr>
              <a:t>point may belong to two or more clusters with different degrees of </a:t>
            </a:r>
            <a:r>
              <a:rPr lang="en-GB" sz="3000" b="1" dirty="0" smtClean="0">
                <a:solidFill>
                  <a:srgbClr val="FF0000"/>
                </a:solidFill>
                <a:latin typeface="Garamond" panose="02020404030301010803" pitchFamily="18" charset="0"/>
                <a:ea typeface="+mj-ea"/>
                <a:cs typeface="+mj-cs"/>
              </a:rPr>
              <a:t>membership</a:t>
            </a:r>
            <a:endParaRPr lang="it-IT" sz="3000" b="1" dirty="0">
              <a:solidFill>
                <a:srgbClr val="FF0000"/>
              </a:solidFill>
              <a:latin typeface="Garamond" panose="02020404030301010803" pitchFamily="18" charset="0"/>
              <a:ea typeface="+mj-ea"/>
              <a:cs typeface="+mj-cs"/>
            </a:endParaRPr>
          </a:p>
        </p:txBody>
      </p:sp>
      <p:sp>
        <p:nvSpPr>
          <p:cNvPr id="4" name="Segnaposto numero diapositiva 3"/>
          <p:cNvSpPr>
            <a:spLocks noGrp="1"/>
          </p:cNvSpPr>
          <p:nvPr>
            <p:ph type="sldNum" sz="quarter" idx="12"/>
          </p:nvPr>
        </p:nvSpPr>
        <p:spPr/>
        <p:txBody>
          <a:bodyPr/>
          <a:lstStyle/>
          <a:p>
            <a:fld id="{AD1D03B8-EB5A-4C4B-99DC-BC17BA809A69}" type="slidenum">
              <a:rPr lang="it-IT" smtClean="0"/>
              <a:pPr/>
              <a:t>21</a:t>
            </a:fld>
            <a:endParaRPr lang="it-IT" dirty="0"/>
          </a:p>
        </p:txBody>
      </p:sp>
      <p:sp>
        <p:nvSpPr>
          <p:cNvPr id="5" name="Freccia in giù 4"/>
          <p:cNvSpPr/>
          <p:nvPr/>
        </p:nvSpPr>
        <p:spPr>
          <a:xfrm>
            <a:off x="4391980" y="3356992"/>
            <a:ext cx="360040" cy="61836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Tree>
    <p:extLst>
      <p:ext uri="{BB962C8B-B14F-4D97-AF65-F5344CB8AC3E}">
        <p14:creationId xmlns:p14="http://schemas.microsoft.com/office/powerpoint/2010/main" val="122562749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836712"/>
          </a:xfrm>
        </p:spPr>
        <p:txBody>
          <a:bodyPr>
            <a:normAutofit/>
          </a:bodyPr>
          <a:lstStyle/>
          <a:p>
            <a:r>
              <a:rPr lang="en-GB" sz="3600" dirty="0" smtClean="0">
                <a:solidFill>
                  <a:srgbClr val="000099"/>
                </a:solidFill>
                <a:latin typeface="Garamond" panose="02020404030301010803" pitchFamily="18" charset="0"/>
              </a:rPr>
              <a:t>Principal component plot</a:t>
            </a:r>
            <a:endParaRPr lang="it-IT" sz="3600" dirty="0">
              <a:solidFill>
                <a:srgbClr val="000099"/>
              </a:solidFill>
              <a:latin typeface="Garamond" panose="02020404030301010803" pitchFamily="18" charset="0"/>
            </a:endParaRPr>
          </a:p>
        </p:txBody>
      </p:sp>
      <p:sp>
        <p:nvSpPr>
          <p:cNvPr id="3" name="Segnaposto contenuto 2"/>
          <p:cNvSpPr>
            <a:spLocks noGrp="1"/>
          </p:cNvSpPr>
          <p:nvPr>
            <p:ph idx="1"/>
          </p:nvPr>
        </p:nvSpPr>
        <p:spPr>
          <a:xfrm>
            <a:off x="457200" y="1268759"/>
            <a:ext cx="8229600" cy="4498609"/>
          </a:xfrm>
        </p:spPr>
        <p:txBody>
          <a:bodyPr/>
          <a:lstStyle/>
          <a:p>
            <a:pPr marL="0" indent="0">
              <a:buNone/>
            </a:pPr>
            <a:endParaRPr lang="it-IT" dirty="0"/>
          </a:p>
        </p:txBody>
      </p:sp>
      <p:sp>
        <p:nvSpPr>
          <p:cNvPr id="4" name="Segnaposto numero diapositiva 3"/>
          <p:cNvSpPr>
            <a:spLocks noGrp="1"/>
          </p:cNvSpPr>
          <p:nvPr>
            <p:ph type="sldNum" sz="quarter" idx="12"/>
          </p:nvPr>
        </p:nvSpPr>
        <p:spPr/>
        <p:txBody>
          <a:bodyPr/>
          <a:lstStyle/>
          <a:p>
            <a:fld id="{AD1D03B8-EB5A-4C4B-99DC-BC17BA809A69}" type="slidenum">
              <a:rPr lang="it-IT" smtClean="0"/>
              <a:pPr/>
              <a:t>22</a:t>
            </a:fld>
            <a:endParaRPr lang="it-IT"/>
          </a:p>
        </p:txBody>
      </p:sp>
      <p:pic>
        <p:nvPicPr>
          <p:cNvPr id="6" name="Immagine 5"/>
          <p:cNvPicPr>
            <a:picLocks noChangeAspect="1"/>
          </p:cNvPicPr>
          <p:nvPr/>
        </p:nvPicPr>
        <p:blipFill>
          <a:blip r:embed="rId2"/>
          <a:stretch>
            <a:fillRect/>
          </a:stretch>
        </p:blipFill>
        <p:spPr>
          <a:xfrm>
            <a:off x="316623" y="692696"/>
            <a:ext cx="8510754" cy="5540542"/>
          </a:xfrm>
          <a:prstGeom prst="rect">
            <a:avLst/>
          </a:prstGeom>
        </p:spPr>
      </p:pic>
      <p:sp>
        <p:nvSpPr>
          <p:cNvPr id="7" name="Rettangolo 6"/>
          <p:cNvSpPr/>
          <p:nvPr/>
        </p:nvSpPr>
        <p:spPr>
          <a:xfrm>
            <a:off x="179512" y="6075144"/>
            <a:ext cx="8712968" cy="523220"/>
          </a:xfrm>
          <a:prstGeom prst="rect">
            <a:avLst/>
          </a:prstGeom>
        </p:spPr>
        <p:txBody>
          <a:bodyPr wrap="square">
            <a:spAutoFit/>
          </a:bodyPr>
          <a:lstStyle/>
          <a:p>
            <a:pPr algn="ctr">
              <a:spcAft>
                <a:spcPts val="300"/>
              </a:spcAft>
            </a:pPr>
            <a:r>
              <a:rPr lang="en-GB" sz="2000" dirty="0" smtClean="0">
                <a:solidFill>
                  <a:srgbClr val="000099"/>
                </a:solidFill>
                <a:latin typeface="Garamond" panose="02020404030301010803" pitchFamily="18" charset="0"/>
                <a:ea typeface="Times New Roman" panose="02020603050405020304" pitchFamily="18" charset="0"/>
              </a:rPr>
              <a:t>The clusters </a:t>
            </a:r>
            <a:r>
              <a:rPr lang="en-GB" sz="2000" dirty="0">
                <a:solidFill>
                  <a:srgbClr val="000099"/>
                </a:solidFill>
                <a:latin typeface="Garamond" panose="02020404030301010803" pitchFamily="18" charset="0"/>
                <a:ea typeface="Times New Roman" panose="02020603050405020304" pitchFamily="18" charset="0"/>
              </a:rPr>
              <a:t>are clearly separated but the borderline </a:t>
            </a:r>
            <a:r>
              <a:rPr lang="en-GB" sz="2000" dirty="0" smtClean="0">
                <a:solidFill>
                  <a:srgbClr val="000099"/>
                </a:solidFill>
                <a:latin typeface="Garamond" panose="02020404030301010803" pitchFamily="18" charset="0"/>
                <a:ea typeface="Times New Roman" panose="02020603050405020304" pitchFamily="18" charset="0"/>
              </a:rPr>
              <a:t>provinces </a:t>
            </a:r>
            <a:r>
              <a:rPr lang="en-GB" sz="2000" dirty="0">
                <a:solidFill>
                  <a:srgbClr val="000099"/>
                </a:solidFill>
                <a:latin typeface="Garamond" panose="02020404030301010803" pitchFamily="18" charset="0"/>
                <a:ea typeface="Times New Roman" panose="02020603050405020304" pitchFamily="18" charset="0"/>
              </a:rPr>
              <a:t>are very close</a:t>
            </a:r>
            <a:r>
              <a:rPr lang="en-GB" sz="2800" dirty="0">
                <a:solidFill>
                  <a:srgbClr val="000099"/>
                </a:solidFill>
                <a:latin typeface="Garamond" panose="02020404030301010803" pitchFamily="18" charset="0"/>
                <a:ea typeface="Times New Roman" panose="02020603050405020304" pitchFamily="18" charset="0"/>
              </a:rPr>
              <a:t>.</a:t>
            </a:r>
            <a:endParaRPr lang="it-IT" sz="2800" dirty="0">
              <a:solidFill>
                <a:srgbClr val="000099"/>
              </a:solidFill>
              <a:latin typeface="Garamond" panose="02020404030301010803" pitchFamily="18" charset="0"/>
              <a:ea typeface="Times New Roman" panose="02020603050405020304" pitchFamily="18" charset="0"/>
            </a:endParaRPr>
          </a:p>
        </p:txBody>
      </p:sp>
    </p:spTree>
    <p:extLst>
      <p:ext uri="{BB962C8B-B14F-4D97-AF65-F5344CB8AC3E}">
        <p14:creationId xmlns:p14="http://schemas.microsoft.com/office/powerpoint/2010/main" val="6095802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908720"/>
          </a:xfrm>
        </p:spPr>
        <p:txBody>
          <a:bodyPr>
            <a:normAutofit/>
          </a:bodyPr>
          <a:lstStyle/>
          <a:p>
            <a:r>
              <a:rPr lang="en-GB" sz="3200" b="1" dirty="0">
                <a:solidFill>
                  <a:srgbClr val="FF0000"/>
                </a:solidFill>
                <a:latin typeface="Garamond" panose="02020404030301010803" pitchFamily="18" charset="0"/>
              </a:rPr>
              <a:t>Fuzzy Cluster Analysis</a:t>
            </a:r>
          </a:p>
        </p:txBody>
      </p:sp>
      <p:sp>
        <p:nvSpPr>
          <p:cNvPr id="3" name="Segnaposto contenuto 2"/>
          <p:cNvSpPr>
            <a:spLocks noGrp="1"/>
          </p:cNvSpPr>
          <p:nvPr>
            <p:ph idx="1"/>
          </p:nvPr>
        </p:nvSpPr>
        <p:spPr>
          <a:xfrm>
            <a:off x="457200" y="908720"/>
            <a:ext cx="8229600" cy="5217443"/>
          </a:xfrm>
        </p:spPr>
        <p:txBody>
          <a:bodyPr>
            <a:normAutofit/>
          </a:bodyPr>
          <a:lstStyle/>
          <a:p>
            <a:r>
              <a:rPr lang="en-GB" dirty="0">
                <a:latin typeface="Garamond" panose="02020404030301010803" pitchFamily="18" charset="0"/>
              </a:rPr>
              <a:t>Objects on the boundaries between several clusters </a:t>
            </a:r>
            <a:r>
              <a:rPr lang="en-GB" dirty="0">
                <a:solidFill>
                  <a:srgbClr val="FF0000"/>
                </a:solidFill>
                <a:latin typeface="Garamond" panose="02020404030301010803" pitchFamily="18" charset="0"/>
              </a:rPr>
              <a:t>are not forced to fully belong to one of the cluster</a:t>
            </a:r>
            <a:r>
              <a:rPr lang="en-GB" dirty="0">
                <a:latin typeface="Garamond" panose="02020404030301010803" pitchFamily="18" charset="0"/>
              </a:rPr>
              <a:t>, but rather are assigned </a:t>
            </a:r>
            <a:r>
              <a:rPr lang="en-GB" dirty="0">
                <a:solidFill>
                  <a:srgbClr val="FF0000"/>
                </a:solidFill>
                <a:latin typeface="Garamond" panose="02020404030301010803" pitchFamily="18" charset="0"/>
              </a:rPr>
              <a:t>membership degrees between 0 and 1 indicating their partial membership</a:t>
            </a:r>
            <a:r>
              <a:rPr lang="en-GB" dirty="0">
                <a:latin typeface="Garamond" panose="02020404030301010803" pitchFamily="18" charset="0"/>
              </a:rPr>
              <a:t>. </a:t>
            </a:r>
            <a:endParaRPr lang="en-GB" dirty="0" smtClean="0">
              <a:latin typeface="Garamond" panose="02020404030301010803" pitchFamily="18" charset="0"/>
            </a:endParaRPr>
          </a:p>
          <a:p>
            <a:r>
              <a:rPr lang="en-GB" dirty="0">
                <a:latin typeface="Garamond" panose="02020404030301010803" pitchFamily="18" charset="0"/>
              </a:rPr>
              <a:t>Objects are assigned to clusters according to </a:t>
            </a:r>
            <a:r>
              <a:rPr lang="en-GB" dirty="0">
                <a:solidFill>
                  <a:srgbClr val="FF0000"/>
                </a:solidFill>
                <a:latin typeface="Garamond" panose="02020404030301010803" pitchFamily="18" charset="0"/>
              </a:rPr>
              <a:t>membership degrees in [0,1]: 0 is where the data point is at the farthest possible point from a cluster’s </a:t>
            </a:r>
            <a:r>
              <a:rPr lang="en-GB" dirty="0" err="1">
                <a:solidFill>
                  <a:srgbClr val="FF0000"/>
                </a:solidFill>
                <a:latin typeface="Garamond" panose="02020404030301010803" pitchFamily="18" charset="0"/>
              </a:rPr>
              <a:t>center</a:t>
            </a:r>
            <a:r>
              <a:rPr lang="en-GB" dirty="0">
                <a:solidFill>
                  <a:srgbClr val="FF0000"/>
                </a:solidFill>
                <a:latin typeface="Garamond" panose="02020404030301010803" pitchFamily="18" charset="0"/>
              </a:rPr>
              <a:t> and 1 is where the data point is the closest to the </a:t>
            </a:r>
            <a:r>
              <a:rPr lang="en-GB" dirty="0" err="1">
                <a:solidFill>
                  <a:srgbClr val="FF0000"/>
                </a:solidFill>
                <a:latin typeface="Garamond" panose="02020404030301010803" pitchFamily="18" charset="0"/>
              </a:rPr>
              <a:t>center</a:t>
            </a:r>
            <a:r>
              <a:rPr lang="en-GB" dirty="0">
                <a:latin typeface="Garamond" panose="02020404030301010803" pitchFamily="18" charset="0"/>
              </a:rPr>
              <a:t>. </a:t>
            </a:r>
            <a:endParaRPr lang="it-IT" dirty="0">
              <a:latin typeface="Garamond" panose="02020404030301010803" pitchFamily="18" charset="0"/>
            </a:endParaRPr>
          </a:p>
        </p:txBody>
      </p:sp>
      <p:sp>
        <p:nvSpPr>
          <p:cNvPr id="4" name="Segnaposto numero diapositiva 3"/>
          <p:cNvSpPr>
            <a:spLocks noGrp="1"/>
          </p:cNvSpPr>
          <p:nvPr>
            <p:ph type="sldNum" sz="quarter" idx="12"/>
          </p:nvPr>
        </p:nvSpPr>
        <p:spPr/>
        <p:txBody>
          <a:bodyPr/>
          <a:lstStyle/>
          <a:p>
            <a:fld id="{AD1D03B8-EB5A-4C4B-99DC-BC17BA809A69}" type="slidenum">
              <a:rPr lang="it-IT" smtClean="0"/>
              <a:pPr/>
              <a:t>23</a:t>
            </a:fld>
            <a:endParaRPr lang="it-IT"/>
          </a:p>
        </p:txBody>
      </p:sp>
    </p:spTree>
    <p:extLst>
      <p:ext uri="{BB962C8B-B14F-4D97-AF65-F5344CB8AC3E}">
        <p14:creationId xmlns:p14="http://schemas.microsoft.com/office/powerpoint/2010/main" val="159575828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908720"/>
          </a:xfrm>
        </p:spPr>
        <p:txBody>
          <a:bodyPr>
            <a:normAutofit/>
          </a:bodyPr>
          <a:lstStyle/>
          <a:p>
            <a:r>
              <a:rPr lang="en-GB" sz="3200" b="1" dirty="0">
                <a:solidFill>
                  <a:srgbClr val="FF0000"/>
                </a:solidFill>
                <a:latin typeface="Garamond" panose="02020404030301010803" pitchFamily="18" charset="0"/>
              </a:rPr>
              <a:t>Fuzzy Cluster Analysis</a:t>
            </a:r>
          </a:p>
        </p:txBody>
      </p:sp>
      <p:sp>
        <p:nvSpPr>
          <p:cNvPr id="3" name="Segnaposto contenuto 2"/>
          <p:cNvSpPr>
            <a:spLocks noGrp="1"/>
          </p:cNvSpPr>
          <p:nvPr>
            <p:ph idx="1"/>
          </p:nvPr>
        </p:nvSpPr>
        <p:spPr>
          <a:xfrm>
            <a:off x="457200" y="908720"/>
            <a:ext cx="8229600" cy="5217443"/>
          </a:xfrm>
        </p:spPr>
        <p:txBody>
          <a:bodyPr>
            <a:normAutofit fontScale="92500" lnSpcReduction="10000"/>
          </a:bodyPr>
          <a:lstStyle/>
          <a:p>
            <a:r>
              <a:rPr lang="en-GB" dirty="0">
                <a:latin typeface="Garamond" panose="02020404030301010803" pitchFamily="18" charset="0"/>
              </a:rPr>
              <a:t>A problem which frequently occurs in real data analysis is the presence of one or more observation presenting anomalous values, i.e. outliers. </a:t>
            </a:r>
            <a:endParaRPr lang="en-GB" dirty="0" smtClean="0">
              <a:latin typeface="Garamond" panose="02020404030301010803" pitchFamily="18" charset="0"/>
            </a:endParaRPr>
          </a:p>
          <a:p>
            <a:r>
              <a:rPr lang="en-GB" dirty="0" smtClean="0">
                <a:latin typeface="Garamond" panose="02020404030301010803" pitchFamily="18" charset="0"/>
              </a:rPr>
              <a:t>Such </a:t>
            </a:r>
            <a:r>
              <a:rPr lang="en-GB" dirty="0">
                <a:latin typeface="Garamond" panose="02020404030301010803" pitchFamily="18" charset="0"/>
              </a:rPr>
              <a:t>a subset, </a:t>
            </a:r>
            <a:r>
              <a:rPr lang="en-GB" dirty="0" smtClean="0">
                <a:latin typeface="Garamond" panose="02020404030301010803" pitchFamily="18" charset="0"/>
              </a:rPr>
              <a:t>referred as </a:t>
            </a:r>
            <a:r>
              <a:rPr lang="en-GB" dirty="0">
                <a:latin typeface="Garamond" panose="02020404030301010803" pitchFamily="18" charset="0"/>
              </a:rPr>
              <a:t>noise, tends to disrupt clustering algorithms making difficult to detect the cluster structure of the remaining domain points. </a:t>
            </a:r>
            <a:endParaRPr lang="en-GB" dirty="0" smtClean="0">
              <a:latin typeface="Garamond" panose="02020404030301010803" pitchFamily="18" charset="0"/>
            </a:endParaRPr>
          </a:p>
          <a:p>
            <a:r>
              <a:rPr lang="en-GB" dirty="0" smtClean="0">
                <a:latin typeface="Garamond" panose="02020404030301010803" pitchFamily="18" charset="0"/>
              </a:rPr>
              <a:t>According </a:t>
            </a:r>
            <a:r>
              <a:rPr lang="en-GB" dirty="0">
                <a:latin typeface="Garamond" panose="02020404030301010803" pitchFamily="18" charset="0"/>
              </a:rPr>
              <a:t>to </a:t>
            </a:r>
            <a:r>
              <a:rPr lang="en-GB" dirty="0" err="1">
                <a:latin typeface="Garamond" panose="02020404030301010803" pitchFamily="18" charset="0"/>
              </a:rPr>
              <a:t>Davé</a:t>
            </a:r>
            <a:r>
              <a:rPr lang="en-GB" dirty="0">
                <a:latin typeface="Garamond" panose="02020404030301010803" pitchFamily="18" charset="0"/>
              </a:rPr>
              <a:t> (1991) the first k standard clusters are homogeneous, whereas the noise cluster, serving as a “garbage collector”, contains the outliers and is usually not formed by objects with homogeneous. </a:t>
            </a:r>
            <a:endParaRPr lang="it-IT" dirty="0">
              <a:latin typeface="Garamond" panose="02020404030301010803" pitchFamily="18" charset="0"/>
            </a:endParaRPr>
          </a:p>
        </p:txBody>
      </p:sp>
      <p:sp>
        <p:nvSpPr>
          <p:cNvPr id="4" name="Segnaposto numero diapositiva 3"/>
          <p:cNvSpPr>
            <a:spLocks noGrp="1"/>
          </p:cNvSpPr>
          <p:nvPr>
            <p:ph type="sldNum" sz="quarter" idx="12"/>
          </p:nvPr>
        </p:nvSpPr>
        <p:spPr/>
        <p:txBody>
          <a:bodyPr/>
          <a:lstStyle/>
          <a:p>
            <a:fld id="{AD1D03B8-EB5A-4C4B-99DC-BC17BA809A69}" type="slidenum">
              <a:rPr lang="it-IT" smtClean="0"/>
              <a:pPr/>
              <a:t>24</a:t>
            </a:fld>
            <a:endParaRPr lang="it-IT"/>
          </a:p>
        </p:txBody>
      </p:sp>
    </p:spTree>
    <p:extLst>
      <p:ext uri="{BB962C8B-B14F-4D97-AF65-F5344CB8AC3E}">
        <p14:creationId xmlns:p14="http://schemas.microsoft.com/office/powerpoint/2010/main" val="176939612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908720"/>
          </a:xfrm>
        </p:spPr>
        <p:txBody>
          <a:bodyPr>
            <a:normAutofit/>
          </a:bodyPr>
          <a:lstStyle/>
          <a:p>
            <a:r>
              <a:rPr lang="en-GB" sz="3200" b="1" dirty="0">
                <a:solidFill>
                  <a:srgbClr val="FF0000"/>
                </a:solidFill>
                <a:latin typeface="Garamond" panose="02020404030301010803" pitchFamily="18" charset="0"/>
              </a:rPr>
              <a:t>Fuzzy Cluster Analysis</a:t>
            </a:r>
          </a:p>
        </p:txBody>
      </p:sp>
      <p:sp>
        <p:nvSpPr>
          <p:cNvPr id="3" name="Segnaposto contenuto 2"/>
          <p:cNvSpPr>
            <a:spLocks noGrp="1"/>
          </p:cNvSpPr>
          <p:nvPr>
            <p:ph idx="1"/>
          </p:nvPr>
        </p:nvSpPr>
        <p:spPr>
          <a:xfrm>
            <a:off x="457200" y="908720"/>
            <a:ext cx="8229600" cy="5217443"/>
          </a:xfrm>
        </p:spPr>
        <p:txBody>
          <a:bodyPr>
            <a:normAutofit lnSpcReduction="10000"/>
          </a:bodyPr>
          <a:lstStyle/>
          <a:p>
            <a:r>
              <a:rPr lang="en-GB" dirty="0">
                <a:latin typeface="Garamond" panose="02020404030301010803" pitchFamily="18" charset="0"/>
              </a:rPr>
              <a:t>All data have been standardized before performing the cluster analysis. </a:t>
            </a:r>
            <a:endParaRPr lang="en-GB" dirty="0" smtClean="0">
              <a:latin typeface="Garamond" panose="02020404030301010803" pitchFamily="18" charset="0"/>
            </a:endParaRPr>
          </a:p>
          <a:p>
            <a:endParaRPr lang="en-GB" dirty="0" smtClean="0">
              <a:latin typeface="Garamond" panose="02020404030301010803" pitchFamily="18" charset="0"/>
            </a:endParaRPr>
          </a:p>
          <a:p>
            <a:r>
              <a:rPr lang="en-GB" dirty="0" smtClean="0">
                <a:latin typeface="Garamond" panose="02020404030301010803" pitchFamily="18" charset="0"/>
              </a:rPr>
              <a:t>The </a:t>
            </a:r>
            <a:r>
              <a:rPr lang="en-GB" dirty="0">
                <a:latin typeface="Garamond" panose="02020404030301010803" pitchFamily="18" charset="0"/>
              </a:rPr>
              <a:t>analysis has been conducted by using R and specifically the R package </a:t>
            </a:r>
            <a:r>
              <a:rPr lang="en-GB" b="1" dirty="0" err="1">
                <a:latin typeface="Garamond" panose="02020404030301010803" pitchFamily="18" charset="0"/>
              </a:rPr>
              <a:t>fclust</a:t>
            </a:r>
            <a:r>
              <a:rPr lang="en-GB" dirty="0">
                <a:latin typeface="Garamond" panose="02020404030301010803" pitchFamily="18" charset="0"/>
              </a:rPr>
              <a:t> (</a:t>
            </a:r>
            <a:r>
              <a:rPr lang="en-GB" dirty="0" err="1">
                <a:latin typeface="Garamond" panose="02020404030301010803" pitchFamily="18" charset="0"/>
              </a:rPr>
              <a:t>Giordani</a:t>
            </a:r>
            <a:r>
              <a:rPr lang="en-GB" dirty="0">
                <a:latin typeface="Garamond" panose="02020404030301010803" pitchFamily="18" charset="0"/>
              </a:rPr>
              <a:t>, Ferraro, 2018). </a:t>
            </a:r>
            <a:endParaRPr lang="en-GB" dirty="0" smtClean="0">
              <a:latin typeface="Garamond" panose="02020404030301010803" pitchFamily="18" charset="0"/>
            </a:endParaRPr>
          </a:p>
          <a:p>
            <a:endParaRPr lang="en-GB" dirty="0" smtClean="0">
              <a:latin typeface="Garamond" panose="02020404030301010803" pitchFamily="18" charset="0"/>
            </a:endParaRPr>
          </a:p>
          <a:p>
            <a:r>
              <a:rPr lang="en-GB" dirty="0" smtClean="0">
                <a:latin typeface="Garamond" panose="02020404030301010803" pitchFamily="18" charset="0"/>
              </a:rPr>
              <a:t>The </a:t>
            </a:r>
            <a:r>
              <a:rPr lang="en-GB" dirty="0">
                <a:latin typeface="Garamond" panose="02020404030301010803" pitchFamily="18" charset="0"/>
              </a:rPr>
              <a:t>package provide the cluster solution, cluster validity index and plots and also the visualization of fuzzy clustering results. </a:t>
            </a:r>
            <a:endParaRPr lang="it-IT" dirty="0">
              <a:latin typeface="Garamond" panose="02020404030301010803" pitchFamily="18" charset="0"/>
            </a:endParaRPr>
          </a:p>
        </p:txBody>
      </p:sp>
      <p:sp>
        <p:nvSpPr>
          <p:cNvPr id="4" name="Segnaposto numero diapositiva 3"/>
          <p:cNvSpPr>
            <a:spLocks noGrp="1"/>
          </p:cNvSpPr>
          <p:nvPr>
            <p:ph type="sldNum" sz="quarter" idx="12"/>
          </p:nvPr>
        </p:nvSpPr>
        <p:spPr/>
        <p:txBody>
          <a:bodyPr/>
          <a:lstStyle/>
          <a:p>
            <a:fld id="{AD1D03B8-EB5A-4C4B-99DC-BC17BA809A69}" type="slidenum">
              <a:rPr lang="it-IT" smtClean="0"/>
              <a:pPr/>
              <a:t>25</a:t>
            </a:fld>
            <a:endParaRPr lang="it-IT"/>
          </a:p>
        </p:txBody>
      </p:sp>
    </p:spTree>
    <p:extLst>
      <p:ext uri="{BB962C8B-B14F-4D97-AF65-F5344CB8AC3E}">
        <p14:creationId xmlns:p14="http://schemas.microsoft.com/office/powerpoint/2010/main" val="69947145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AD1D03B8-EB5A-4C4B-99DC-BC17BA809A69}" type="slidenum">
              <a:rPr lang="it-IT" smtClean="0"/>
              <a:pPr/>
              <a:t>26</a:t>
            </a:fld>
            <a:endParaRPr lang="it-IT"/>
          </a:p>
        </p:txBody>
      </p:sp>
      <p:pic>
        <p:nvPicPr>
          <p:cNvPr id="5" name="Immagine 4"/>
          <p:cNvPicPr>
            <a:picLocks noChangeAspect="1"/>
          </p:cNvPicPr>
          <p:nvPr/>
        </p:nvPicPr>
        <p:blipFill>
          <a:blip r:embed="rId3"/>
          <a:stretch>
            <a:fillRect/>
          </a:stretch>
        </p:blipFill>
        <p:spPr>
          <a:xfrm>
            <a:off x="1187624" y="4587690"/>
            <a:ext cx="6768752" cy="2133785"/>
          </a:xfrm>
          <a:prstGeom prst="rect">
            <a:avLst/>
          </a:prstGeom>
        </p:spPr>
      </p:pic>
      <p:pic>
        <p:nvPicPr>
          <p:cNvPr id="6" name="Immagine 5"/>
          <p:cNvPicPr>
            <a:picLocks noChangeAspect="1"/>
          </p:cNvPicPr>
          <p:nvPr/>
        </p:nvPicPr>
        <p:blipFill>
          <a:blip r:embed="rId4"/>
          <a:stretch>
            <a:fillRect/>
          </a:stretch>
        </p:blipFill>
        <p:spPr>
          <a:xfrm>
            <a:off x="1187624" y="2370295"/>
            <a:ext cx="6768752" cy="2152075"/>
          </a:xfrm>
          <a:prstGeom prst="rect">
            <a:avLst/>
          </a:prstGeom>
        </p:spPr>
      </p:pic>
      <p:pic>
        <p:nvPicPr>
          <p:cNvPr id="11" name="Immagine 10"/>
          <p:cNvPicPr>
            <a:picLocks noChangeAspect="1"/>
          </p:cNvPicPr>
          <p:nvPr/>
        </p:nvPicPr>
        <p:blipFill>
          <a:blip r:embed="rId5"/>
          <a:stretch>
            <a:fillRect/>
          </a:stretch>
        </p:blipFill>
        <p:spPr>
          <a:xfrm>
            <a:off x="1259632" y="188640"/>
            <a:ext cx="6624736" cy="2274005"/>
          </a:xfrm>
          <a:prstGeom prst="rect">
            <a:avLst/>
          </a:prstGeom>
        </p:spPr>
      </p:pic>
      <p:sp>
        <p:nvSpPr>
          <p:cNvPr id="2" name="Rettangolo 1"/>
          <p:cNvSpPr/>
          <p:nvPr/>
        </p:nvSpPr>
        <p:spPr>
          <a:xfrm>
            <a:off x="251520" y="1916832"/>
            <a:ext cx="432048" cy="4031873"/>
          </a:xfrm>
          <a:prstGeom prst="rect">
            <a:avLst/>
          </a:prstGeom>
        </p:spPr>
        <p:txBody>
          <a:bodyPr wrap="square">
            <a:spAutoFit/>
          </a:bodyPr>
          <a:lstStyle/>
          <a:p>
            <a:pPr lvl="0" algn="ctr"/>
            <a:r>
              <a:rPr lang="en-US" sz="3200" b="1" kern="50" dirty="0">
                <a:solidFill>
                  <a:srgbClr val="FF0000"/>
                </a:solidFill>
                <a:latin typeface="Garamond" panose="02020404030301010803" pitchFamily="18" charset="0"/>
                <a:ea typeface="Times New Roman" panose="02020603050405020304" pitchFamily="18" charset="0"/>
              </a:rPr>
              <a:t>Boxplots </a:t>
            </a:r>
            <a:endParaRPr lang="it-IT" sz="3200" b="1" dirty="0">
              <a:solidFill>
                <a:srgbClr val="FF0000"/>
              </a:solidFill>
              <a:latin typeface="Garamond" panose="02020404030301010803" pitchFamily="18" charset="0"/>
            </a:endParaRPr>
          </a:p>
        </p:txBody>
      </p:sp>
    </p:spTree>
    <p:extLst>
      <p:ext uri="{BB962C8B-B14F-4D97-AF65-F5344CB8AC3E}">
        <p14:creationId xmlns:p14="http://schemas.microsoft.com/office/powerpoint/2010/main" val="282118418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err="1" smtClean="0">
                <a:solidFill>
                  <a:srgbClr val="000099"/>
                </a:solidFill>
                <a:latin typeface="Garamond" panose="02020404030301010803" pitchFamily="18" charset="0"/>
              </a:rPr>
              <a:t>Average</a:t>
            </a:r>
            <a:r>
              <a:rPr lang="it-IT" sz="3200" dirty="0" smtClean="0">
                <a:solidFill>
                  <a:srgbClr val="000099"/>
                </a:solidFill>
                <a:latin typeface="Garamond" panose="02020404030301010803" pitchFamily="18" charset="0"/>
              </a:rPr>
              <a:t> </a:t>
            </a:r>
            <a:r>
              <a:rPr lang="it-IT" sz="3200" dirty="0" err="1" smtClean="0">
                <a:solidFill>
                  <a:srgbClr val="000099"/>
                </a:solidFill>
                <a:latin typeface="Garamond" panose="02020404030301010803" pitchFamily="18" charset="0"/>
              </a:rPr>
              <a:t>values</a:t>
            </a:r>
            <a:r>
              <a:rPr lang="it-IT" sz="3200" dirty="0" smtClean="0">
                <a:solidFill>
                  <a:srgbClr val="000099"/>
                </a:solidFill>
                <a:latin typeface="Garamond" panose="02020404030301010803" pitchFamily="18" charset="0"/>
              </a:rPr>
              <a:t> by cluster</a:t>
            </a:r>
            <a:endParaRPr lang="it-IT" sz="3200" dirty="0">
              <a:solidFill>
                <a:srgbClr val="000099"/>
              </a:solidFill>
              <a:latin typeface="Garamond" panose="02020404030301010803" pitchFamily="18" charset="0"/>
            </a:endParaRP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529858685"/>
              </p:ext>
            </p:extLst>
          </p:nvPr>
        </p:nvGraphicFramePr>
        <p:xfrm>
          <a:off x="323529" y="1916829"/>
          <a:ext cx="8712968" cy="3225963"/>
        </p:xfrm>
        <a:graphic>
          <a:graphicData uri="http://schemas.openxmlformats.org/drawingml/2006/table">
            <a:tbl>
              <a:tblPr>
                <a:tableStyleId>{5C22544A-7EE6-4342-B048-85BDC9FD1C3A}</a:tableStyleId>
              </a:tblPr>
              <a:tblGrid>
                <a:gridCol w="1222873">
                  <a:extLst>
                    <a:ext uri="{9D8B030D-6E8A-4147-A177-3AD203B41FA5}">
                      <a16:colId xmlns:a16="http://schemas.microsoft.com/office/drawing/2014/main" xmlns="" val="20000"/>
                    </a:ext>
                  </a:extLst>
                </a:gridCol>
                <a:gridCol w="840724">
                  <a:extLst>
                    <a:ext uri="{9D8B030D-6E8A-4147-A177-3AD203B41FA5}">
                      <a16:colId xmlns:a16="http://schemas.microsoft.com/office/drawing/2014/main" xmlns="" val="20001"/>
                    </a:ext>
                  </a:extLst>
                </a:gridCol>
                <a:gridCol w="917155">
                  <a:extLst>
                    <a:ext uri="{9D8B030D-6E8A-4147-A177-3AD203B41FA5}">
                      <a16:colId xmlns:a16="http://schemas.microsoft.com/office/drawing/2014/main" xmlns="" val="20002"/>
                    </a:ext>
                  </a:extLst>
                </a:gridCol>
                <a:gridCol w="1926170">
                  <a:extLst>
                    <a:ext uri="{9D8B030D-6E8A-4147-A177-3AD203B41FA5}">
                      <a16:colId xmlns:a16="http://schemas.microsoft.com/office/drawing/2014/main" xmlns="" val="20003"/>
                    </a:ext>
                  </a:extLst>
                </a:gridCol>
                <a:gridCol w="2353885">
                  <a:extLst>
                    <a:ext uri="{9D8B030D-6E8A-4147-A177-3AD203B41FA5}">
                      <a16:colId xmlns:a16="http://schemas.microsoft.com/office/drawing/2014/main" xmlns="" val="20004"/>
                    </a:ext>
                  </a:extLst>
                </a:gridCol>
                <a:gridCol w="1452161">
                  <a:extLst>
                    <a:ext uri="{9D8B030D-6E8A-4147-A177-3AD203B41FA5}">
                      <a16:colId xmlns:a16="http://schemas.microsoft.com/office/drawing/2014/main" xmlns="" val="20005"/>
                    </a:ext>
                  </a:extLst>
                </a:gridCol>
              </a:tblGrid>
              <a:tr h="576067">
                <a:tc>
                  <a:txBody>
                    <a:bodyPr/>
                    <a:lstStyle/>
                    <a:p>
                      <a:pPr algn="ctr">
                        <a:spcAft>
                          <a:spcPts val="0"/>
                        </a:spcAft>
                      </a:pPr>
                      <a:r>
                        <a:rPr lang="en-GB" sz="2800" b="1" kern="1200" dirty="0">
                          <a:solidFill>
                            <a:schemeClr val="tx1"/>
                          </a:solidFill>
                          <a:latin typeface="Garamond" panose="02020404030301010803" pitchFamily="18" charset="0"/>
                          <a:ea typeface="+mn-ea"/>
                          <a:cs typeface="+mn-cs"/>
                        </a:rPr>
                        <a:t>Cluster </a:t>
                      </a:r>
                      <a:endParaRPr lang="it-IT" sz="2800" b="1" kern="1200" dirty="0">
                        <a:solidFill>
                          <a:schemeClr val="tx1"/>
                        </a:solidFill>
                        <a:latin typeface="Garamond" panose="02020404030301010803" pitchFamily="18" charset="0"/>
                        <a:ea typeface="+mn-ea"/>
                        <a:cs typeface="+mn-cs"/>
                      </a:endParaRPr>
                    </a:p>
                  </a:txBody>
                  <a:tcPr marL="68580" marR="68580" marT="0" marB="0"/>
                </a:tc>
                <a:tc>
                  <a:txBody>
                    <a:bodyPr/>
                    <a:lstStyle/>
                    <a:p>
                      <a:pPr algn="r">
                        <a:spcAft>
                          <a:spcPts val="0"/>
                        </a:spcAft>
                      </a:pPr>
                      <a:r>
                        <a:rPr lang="en-GB" sz="2800" b="1" kern="1200">
                          <a:solidFill>
                            <a:schemeClr val="tx1"/>
                          </a:solidFill>
                          <a:latin typeface="Garamond" panose="02020404030301010803" pitchFamily="18" charset="0"/>
                          <a:ea typeface="+mn-ea"/>
                          <a:cs typeface="+mn-cs"/>
                        </a:rPr>
                        <a:t>size</a:t>
                      </a:r>
                      <a:endParaRPr lang="it-IT" sz="2800" b="1" kern="1200">
                        <a:solidFill>
                          <a:schemeClr val="tx1"/>
                        </a:solidFill>
                        <a:latin typeface="Garamond" panose="02020404030301010803" pitchFamily="18" charset="0"/>
                        <a:ea typeface="+mn-ea"/>
                        <a:cs typeface="+mn-cs"/>
                      </a:endParaRPr>
                    </a:p>
                  </a:txBody>
                  <a:tcPr marL="68580" marR="68580" marT="0" marB="0"/>
                </a:tc>
                <a:tc>
                  <a:txBody>
                    <a:bodyPr/>
                    <a:lstStyle/>
                    <a:p>
                      <a:pPr algn="r">
                        <a:spcAft>
                          <a:spcPts val="0"/>
                        </a:spcAft>
                      </a:pPr>
                      <a:r>
                        <a:rPr lang="en-GB" sz="2800" b="1" kern="1200">
                          <a:solidFill>
                            <a:schemeClr val="tx1"/>
                          </a:solidFill>
                          <a:latin typeface="Garamond" panose="02020404030301010803" pitchFamily="18" charset="0"/>
                          <a:ea typeface="+mn-ea"/>
                          <a:cs typeface="+mn-cs"/>
                        </a:rPr>
                        <a:t>m.f.</a:t>
                      </a:r>
                      <a:endParaRPr lang="it-IT" sz="2800" b="1" kern="1200">
                        <a:solidFill>
                          <a:schemeClr val="tx1"/>
                        </a:solidFill>
                        <a:latin typeface="Garamond" panose="02020404030301010803" pitchFamily="18" charset="0"/>
                        <a:ea typeface="+mn-ea"/>
                        <a:cs typeface="+mn-cs"/>
                      </a:endParaRPr>
                    </a:p>
                  </a:txBody>
                  <a:tcPr marL="68580" marR="68580" marT="0" marB="0"/>
                </a:tc>
                <a:tc>
                  <a:txBody>
                    <a:bodyPr/>
                    <a:lstStyle/>
                    <a:p>
                      <a:pPr algn="r">
                        <a:spcAft>
                          <a:spcPts val="0"/>
                        </a:spcAft>
                      </a:pPr>
                      <a:r>
                        <a:rPr lang="en-GB" sz="2800" b="1" kern="1200">
                          <a:solidFill>
                            <a:schemeClr val="tx1"/>
                          </a:solidFill>
                          <a:latin typeface="Garamond" panose="02020404030301010803" pitchFamily="18" charset="0"/>
                          <a:ea typeface="+mn-ea"/>
                          <a:cs typeface="+mn-cs"/>
                        </a:rPr>
                        <a:t>CO2_area</a:t>
                      </a:r>
                      <a:endParaRPr lang="it-IT" sz="2800" b="1" kern="1200">
                        <a:solidFill>
                          <a:schemeClr val="tx1"/>
                        </a:solidFill>
                        <a:latin typeface="Garamond" panose="02020404030301010803" pitchFamily="18" charset="0"/>
                        <a:ea typeface="+mn-ea"/>
                        <a:cs typeface="+mn-cs"/>
                      </a:endParaRPr>
                    </a:p>
                  </a:txBody>
                  <a:tcPr marL="68580" marR="68580" marT="0" marB="0"/>
                </a:tc>
                <a:tc>
                  <a:txBody>
                    <a:bodyPr/>
                    <a:lstStyle/>
                    <a:p>
                      <a:pPr algn="r">
                        <a:spcAft>
                          <a:spcPts val="0"/>
                        </a:spcAft>
                      </a:pPr>
                      <a:r>
                        <a:rPr lang="en-GB" sz="2800" b="1" kern="1200">
                          <a:solidFill>
                            <a:schemeClr val="tx1"/>
                          </a:solidFill>
                          <a:latin typeface="Garamond" panose="02020404030301010803" pitchFamily="18" charset="0"/>
                          <a:ea typeface="+mn-ea"/>
                          <a:cs typeface="+mn-cs"/>
                        </a:rPr>
                        <a:t>Unempl_rate</a:t>
                      </a:r>
                      <a:endParaRPr lang="it-IT" sz="2800" b="1" kern="1200">
                        <a:solidFill>
                          <a:schemeClr val="tx1"/>
                        </a:solidFill>
                        <a:latin typeface="Garamond" panose="02020404030301010803" pitchFamily="18" charset="0"/>
                        <a:ea typeface="+mn-ea"/>
                        <a:cs typeface="+mn-cs"/>
                      </a:endParaRPr>
                    </a:p>
                  </a:txBody>
                  <a:tcPr marL="68580" marR="68580" marT="0" marB="0"/>
                </a:tc>
                <a:tc>
                  <a:txBody>
                    <a:bodyPr/>
                    <a:lstStyle/>
                    <a:p>
                      <a:pPr algn="r">
                        <a:spcAft>
                          <a:spcPts val="0"/>
                        </a:spcAft>
                      </a:pPr>
                      <a:r>
                        <a:rPr lang="en-GB" sz="2800" b="1" kern="1200" dirty="0" err="1" smtClean="0">
                          <a:solidFill>
                            <a:schemeClr val="tx1"/>
                          </a:solidFill>
                          <a:latin typeface="Garamond" panose="02020404030301010803" pitchFamily="18" charset="0"/>
                          <a:ea typeface="+mn-ea"/>
                          <a:cs typeface="+mn-cs"/>
                        </a:rPr>
                        <a:t>GDP_ab</a:t>
                      </a:r>
                      <a:endParaRPr lang="it-IT" sz="2800" b="1" kern="1200" dirty="0">
                        <a:solidFill>
                          <a:schemeClr val="tx1"/>
                        </a:solidFill>
                        <a:latin typeface="Garamond" panose="02020404030301010803" pitchFamily="18" charset="0"/>
                        <a:ea typeface="+mn-ea"/>
                        <a:cs typeface="+mn-cs"/>
                      </a:endParaRPr>
                    </a:p>
                  </a:txBody>
                  <a:tcPr marL="68580" marR="68580" marT="0" marB="0"/>
                </a:tc>
                <a:extLst>
                  <a:ext uri="{0D108BD9-81ED-4DB2-BD59-A6C34878D82A}">
                    <a16:rowId xmlns:a16="http://schemas.microsoft.com/office/drawing/2014/main" xmlns="" val="10000"/>
                  </a:ext>
                </a:extLst>
              </a:tr>
              <a:tr h="662474">
                <a:tc>
                  <a:txBody>
                    <a:bodyPr/>
                    <a:lstStyle/>
                    <a:p>
                      <a:pPr algn="ctr">
                        <a:spcAft>
                          <a:spcPts val="0"/>
                        </a:spcAft>
                      </a:pPr>
                      <a:r>
                        <a:rPr lang="en-GB" sz="2800" b="1" kern="1200" dirty="0">
                          <a:solidFill>
                            <a:srgbClr val="000099"/>
                          </a:solidFill>
                          <a:latin typeface="Garamond" panose="02020404030301010803" pitchFamily="18" charset="0"/>
                          <a:ea typeface="+mn-ea"/>
                          <a:cs typeface="+mn-cs"/>
                        </a:rPr>
                        <a:t>1</a:t>
                      </a:r>
                      <a:endParaRPr lang="it-IT" sz="2800" b="1" kern="1200" dirty="0">
                        <a:solidFill>
                          <a:srgbClr val="000099"/>
                        </a:solidFill>
                        <a:latin typeface="Garamond" panose="02020404030301010803" pitchFamily="18" charset="0"/>
                        <a:ea typeface="+mn-ea"/>
                        <a:cs typeface="+mn-cs"/>
                      </a:endParaRPr>
                    </a:p>
                  </a:txBody>
                  <a:tcPr marL="68580" marR="68580" marT="0" marB="0"/>
                </a:tc>
                <a:tc>
                  <a:txBody>
                    <a:bodyPr/>
                    <a:lstStyle/>
                    <a:p>
                      <a:pPr algn="r">
                        <a:spcAft>
                          <a:spcPts val="0"/>
                        </a:spcAft>
                      </a:pPr>
                      <a:r>
                        <a:rPr lang="en-GB" sz="2800" b="1" kern="1200" dirty="0">
                          <a:solidFill>
                            <a:srgbClr val="000099"/>
                          </a:solidFill>
                          <a:latin typeface="Garamond" panose="02020404030301010803" pitchFamily="18" charset="0"/>
                          <a:ea typeface="+mn-ea"/>
                          <a:cs typeface="+mn-cs"/>
                        </a:rPr>
                        <a:t>27</a:t>
                      </a:r>
                      <a:endParaRPr lang="it-IT" sz="2800" b="1" kern="1200" dirty="0">
                        <a:solidFill>
                          <a:srgbClr val="000099"/>
                        </a:solidFill>
                        <a:latin typeface="Garamond" panose="02020404030301010803" pitchFamily="18" charset="0"/>
                        <a:ea typeface="+mn-ea"/>
                        <a:cs typeface="+mn-cs"/>
                      </a:endParaRPr>
                    </a:p>
                  </a:txBody>
                  <a:tcPr marL="68580" marR="68580" marT="0" marB="0"/>
                </a:tc>
                <a:tc>
                  <a:txBody>
                    <a:bodyPr/>
                    <a:lstStyle/>
                    <a:p>
                      <a:pPr algn="r">
                        <a:spcAft>
                          <a:spcPts val="0"/>
                        </a:spcAft>
                      </a:pPr>
                      <a:r>
                        <a:rPr lang="en-GB" sz="2800" b="1" kern="1200" dirty="0">
                          <a:solidFill>
                            <a:srgbClr val="000099"/>
                          </a:solidFill>
                          <a:latin typeface="Garamond" panose="02020404030301010803" pitchFamily="18" charset="0"/>
                          <a:ea typeface="+mn-ea"/>
                          <a:cs typeface="+mn-cs"/>
                        </a:rPr>
                        <a:t>0.96</a:t>
                      </a:r>
                      <a:endParaRPr lang="it-IT" sz="2800" b="1" kern="1200" dirty="0">
                        <a:solidFill>
                          <a:srgbClr val="000099"/>
                        </a:solidFill>
                        <a:latin typeface="Garamond" panose="02020404030301010803" pitchFamily="18" charset="0"/>
                        <a:ea typeface="+mn-ea"/>
                        <a:cs typeface="+mn-cs"/>
                      </a:endParaRPr>
                    </a:p>
                  </a:txBody>
                  <a:tcPr marL="68580" marR="68580" marT="0" marB="0"/>
                </a:tc>
                <a:tc>
                  <a:txBody>
                    <a:bodyPr/>
                    <a:lstStyle/>
                    <a:p>
                      <a:pPr algn="r">
                        <a:spcAft>
                          <a:spcPts val="0"/>
                        </a:spcAft>
                      </a:pPr>
                      <a:r>
                        <a:rPr lang="en-GB" sz="2800" b="1" kern="1200">
                          <a:solidFill>
                            <a:srgbClr val="000099"/>
                          </a:solidFill>
                          <a:latin typeface="Garamond" panose="02020404030301010803" pitchFamily="18" charset="0"/>
                          <a:ea typeface="+mn-ea"/>
                          <a:cs typeface="+mn-cs"/>
                        </a:rPr>
                        <a:t>2272.88</a:t>
                      </a:r>
                      <a:endParaRPr lang="it-IT" sz="2800" b="1" kern="1200">
                        <a:solidFill>
                          <a:srgbClr val="000099"/>
                        </a:solidFill>
                        <a:latin typeface="Garamond" panose="02020404030301010803" pitchFamily="18" charset="0"/>
                        <a:ea typeface="+mn-ea"/>
                        <a:cs typeface="+mn-cs"/>
                      </a:endParaRPr>
                    </a:p>
                  </a:txBody>
                  <a:tcPr marL="68580" marR="68580" marT="0" marB="0"/>
                </a:tc>
                <a:tc>
                  <a:txBody>
                    <a:bodyPr/>
                    <a:lstStyle/>
                    <a:p>
                      <a:pPr algn="r">
                        <a:spcAft>
                          <a:spcPts val="0"/>
                        </a:spcAft>
                      </a:pPr>
                      <a:r>
                        <a:rPr lang="en-GB" sz="2800" b="1" kern="1200">
                          <a:solidFill>
                            <a:srgbClr val="000099"/>
                          </a:solidFill>
                          <a:latin typeface="Garamond" panose="02020404030301010803" pitchFamily="18" charset="0"/>
                          <a:ea typeface="+mn-ea"/>
                          <a:cs typeface="+mn-cs"/>
                        </a:rPr>
                        <a:t>7.75</a:t>
                      </a:r>
                      <a:endParaRPr lang="it-IT" sz="2800" b="1" kern="1200">
                        <a:solidFill>
                          <a:srgbClr val="000099"/>
                        </a:solidFill>
                        <a:latin typeface="Garamond" panose="02020404030301010803" pitchFamily="18" charset="0"/>
                        <a:ea typeface="+mn-ea"/>
                        <a:cs typeface="+mn-cs"/>
                      </a:endParaRPr>
                    </a:p>
                  </a:txBody>
                  <a:tcPr marL="68580" marR="68580" marT="0" marB="0"/>
                </a:tc>
                <a:tc>
                  <a:txBody>
                    <a:bodyPr/>
                    <a:lstStyle/>
                    <a:p>
                      <a:pPr algn="r">
                        <a:spcAft>
                          <a:spcPts val="0"/>
                        </a:spcAft>
                      </a:pPr>
                      <a:r>
                        <a:rPr lang="en-GB" sz="2800" b="1" kern="1200">
                          <a:solidFill>
                            <a:srgbClr val="000099"/>
                          </a:solidFill>
                          <a:latin typeface="Garamond" panose="02020404030301010803" pitchFamily="18" charset="0"/>
                          <a:ea typeface="+mn-ea"/>
                          <a:cs typeface="+mn-cs"/>
                        </a:rPr>
                        <a:t>30866.67</a:t>
                      </a:r>
                      <a:endParaRPr lang="it-IT" sz="2800" b="1" kern="1200">
                        <a:solidFill>
                          <a:srgbClr val="000099"/>
                        </a:solidFill>
                        <a:latin typeface="Garamond" panose="02020404030301010803" pitchFamily="18" charset="0"/>
                        <a:ea typeface="+mn-ea"/>
                        <a:cs typeface="+mn-cs"/>
                      </a:endParaRPr>
                    </a:p>
                  </a:txBody>
                  <a:tcPr marL="68580" marR="68580" marT="0" marB="0"/>
                </a:tc>
                <a:extLst>
                  <a:ext uri="{0D108BD9-81ED-4DB2-BD59-A6C34878D82A}">
                    <a16:rowId xmlns:a16="http://schemas.microsoft.com/office/drawing/2014/main" xmlns="" val="10001"/>
                  </a:ext>
                </a:extLst>
              </a:tr>
              <a:tr h="662474">
                <a:tc>
                  <a:txBody>
                    <a:bodyPr/>
                    <a:lstStyle/>
                    <a:p>
                      <a:pPr algn="ctr">
                        <a:spcAft>
                          <a:spcPts val="0"/>
                        </a:spcAft>
                      </a:pPr>
                      <a:r>
                        <a:rPr lang="en-GB" sz="2800" b="1" kern="1200">
                          <a:solidFill>
                            <a:srgbClr val="000099"/>
                          </a:solidFill>
                          <a:latin typeface="Garamond" panose="02020404030301010803" pitchFamily="18" charset="0"/>
                          <a:ea typeface="+mn-ea"/>
                          <a:cs typeface="+mn-cs"/>
                        </a:rPr>
                        <a:t>2</a:t>
                      </a:r>
                      <a:endParaRPr lang="it-IT" sz="2800" b="1" kern="1200">
                        <a:solidFill>
                          <a:srgbClr val="000099"/>
                        </a:solidFill>
                        <a:latin typeface="Garamond" panose="02020404030301010803" pitchFamily="18" charset="0"/>
                        <a:ea typeface="+mn-ea"/>
                        <a:cs typeface="+mn-cs"/>
                      </a:endParaRPr>
                    </a:p>
                  </a:txBody>
                  <a:tcPr marL="68580" marR="68580" marT="0" marB="0"/>
                </a:tc>
                <a:tc>
                  <a:txBody>
                    <a:bodyPr/>
                    <a:lstStyle/>
                    <a:p>
                      <a:pPr algn="r">
                        <a:spcAft>
                          <a:spcPts val="0"/>
                        </a:spcAft>
                      </a:pPr>
                      <a:r>
                        <a:rPr lang="en-GB" sz="2800" b="1" kern="1200">
                          <a:solidFill>
                            <a:srgbClr val="000099"/>
                          </a:solidFill>
                          <a:latin typeface="Garamond" panose="02020404030301010803" pitchFamily="18" charset="0"/>
                          <a:ea typeface="+mn-ea"/>
                          <a:cs typeface="+mn-cs"/>
                        </a:rPr>
                        <a:t>44</a:t>
                      </a:r>
                      <a:endParaRPr lang="it-IT" sz="2800" b="1" kern="1200">
                        <a:solidFill>
                          <a:srgbClr val="000099"/>
                        </a:solidFill>
                        <a:latin typeface="Garamond" panose="02020404030301010803" pitchFamily="18" charset="0"/>
                        <a:ea typeface="+mn-ea"/>
                        <a:cs typeface="+mn-cs"/>
                      </a:endParaRPr>
                    </a:p>
                  </a:txBody>
                  <a:tcPr marL="68580" marR="68580" marT="0" marB="0"/>
                </a:tc>
                <a:tc>
                  <a:txBody>
                    <a:bodyPr/>
                    <a:lstStyle/>
                    <a:p>
                      <a:pPr algn="r">
                        <a:spcAft>
                          <a:spcPts val="0"/>
                        </a:spcAft>
                      </a:pPr>
                      <a:r>
                        <a:rPr lang="en-GB" sz="2800" b="1" kern="1200" dirty="0">
                          <a:solidFill>
                            <a:srgbClr val="000099"/>
                          </a:solidFill>
                          <a:latin typeface="Garamond" panose="02020404030301010803" pitchFamily="18" charset="0"/>
                          <a:ea typeface="+mn-ea"/>
                          <a:cs typeface="+mn-cs"/>
                        </a:rPr>
                        <a:t>0.94</a:t>
                      </a:r>
                      <a:endParaRPr lang="it-IT" sz="2800" b="1" kern="1200" dirty="0">
                        <a:solidFill>
                          <a:srgbClr val="000099"/>
                        </a:solidFill>
                        <a:latin typeface="Garamond" panose="02020404030301010803" pitchFamily="18" charset="0"/>
                        <a:ea typeface="+mn-ea"/>
                        <a:cs typeface="+mn-cs"/>
                      </a:endParaRPr>
                    </a:p>
                  </a:txBody>
                  <a:tcPr marL="68580" marR="68580" marT="0" marB="0"/>
                </a:tc>
                <a:tc>
                  <a:txBody>
                    <a:bodyPr/>
                    <a:lstStyle/>
                    <a:p>
                      <a:pPr algn="r">
                        <a:spcAft>
                          <a:spcPts val="0"/>
                        </a:spcAft>
                      </a:pPr>
                      <a:r>
                        <a:rPr lang="en-GB" sz="2800" b="1" kern="1200" dirty="0">
                          <a:solidFill>
                            <a:srgbClr val="000099"/>
                          </a:solidFill>
                          <a:latin typeface="Garamond" panose="02020404030301010803" pitchFamily="18" charset="0"/>
                          <a:ea typeface="+mn-ea"/>
                          <a:cs typeface="+mn-cs"/>
                        </a:rPr>
                        <a:t>912.13</a:t>
                      </a:r>
                      <a:endParaRPr lang="it-IT" sz="2800" b="1" kern="1200" dirty="0">
                        <a:solidFill>
                          <a:srgbClr val="000099"/>
                        </a:solidFill>
                        <a:latin typeface="Garamond" panose="02020404030301010803" pitchFamily="18" charset="0"/>
                        <a:ea typeface="+mn-ea"/>
                        <a:cs typeface="+mn-cs"/>
                      </a:endParaRPr>
                    </a:p>
                  </a:txBody>
                  <a:tcPr marL="68580" marR="68580" marT="0" marB="0"/>
                </a:tc>
                <a:tc>
                  <a:txBody>
                    <a:bodyPr/>
                    <a:lstStyle/>
                    <a:p>
                      <a:pPr algn="r">
                        <a:spcAft>
                          <a:spcPts val="0"/>
                        </a:spcAft>
                      </a:pPr>
                      <a:r>
                        <a:rPr lang="en-GB" sz="2800" b="1" kern="1200">
                          <a:solidFill>
                            <a:srgbClr val="000099"/>
                          </a:solidFill>
                          <a:latin typeface="Garamond" panose="02020404030301010803" pitchFamily="18" charset="0"/>
                          <a:ea typeface="+mn-ea"/>
                          <a:cs typeface="+mn-cs"/>
                        </a:rPr>
                        <a:t>10.31</a:t>
                      </a:r>
                      <a:endParaRPr lang="it-IT" sz="2800" b="1" kern="1200">
                        <a:solidFill>
                          <a:srgbClr val="000099"/>
                        </a:solidFill>
                        <a:latin typeface="Garamond" panose="02020404030301010803" pitchFamily="18" charset="0"/>
                        <a:ea typeface="+mn-ea"/>
                        <a:cs typeface="+mn-cs"/>
                      </a:endParaRPr>
                    </a:p>
                  </a:txBody>
                  <a:tcPr marL="68580" marR="68580" marT="0" marB="0"/>
                </a:tc>
                <a:tc>
                  <a:txBody>
                    <a:bodyPr/>
                    <a:lstStyle/>
                    <a:p>
                      <a:pPr algn="r">
                        <a:spcAft>
                          <a:spcPts val="0"/>
                        </a:spcAft>
                      </a:pPr>
                      <a:r>
                        <a:rPr lang="en-GB" sz="2800" b="1" kern="1200">
                          <a:solidFill>
                            <a:srgbClr val="000099"/>
                          </a:solidFill>
                          <a:latin typeface="Garamond" panose="02020404030301010803" pitchFamily="18" charset="0"/>
                          <a:ea typeface="+mn-ea"/>
                          <a:cs typeface="+mn-cs"/>
                        </a:rPr>
                        <a:t>24854.34</a:t>
                      </a:r>
                      <a:endParaRPr lang="it-IT" sz="2800" b="1" kern="1200">
                        <a:solidFill>
                          <a:srgbClr val="000099"/>
                        </a:solidFill>
                        <a:latin typeface="Garamond" panose="02020404030301010803" pitchFamily="18" charset="0"/>
                        <a:ea typeface="+mn-ea"/>
                        <a:cs typeface="+mn-cs"/>
                      </a:endParaRPr>
                    </a:p>
                  </a:txBody>
                  <a:tcPr marL="68580" marR="68580" marT="0" marB="0"/>
                </a:tc>
                <a:extLst>
                  <a:ext uri="{0D108BD9-81ED-4DB2-BD59-A6C34878D82A}">
                    <a16:rowId xmlns:a16="http://schemas.microsoft.com/office/drawing/2014/main" xmlns="" val="10002"/>
                  </a:ext>
                </a:extLst>
              </a:tr>
              <a:tr h="662474">
                <a:tc>
                  <a:txBody>
                    <a:bodyPr/>
                    <a:lstStyle/>
                    <a:p>
                      <a:pPr algn="ctr">
                        <a:spcAft>
                          <a:spcPts val="0"/>
                        </a:spcAft>
                      </a:pPr>
                      <a:r>
                        <a:rPr lang="en-GB" sz="2800" b="1" kern="1200">
                          <a:solidFill>
                            <a:srgbClr val="000099"/>
                          </a:solidFill>
                          <a:latin typeface="Garamond" panose="02020404030301010803" pitchFamily="18" charset="0"/>
                          <a:ea typeface="+mn-ea"/>
                          <a:cs typeface="+mn-cs"/>
                        </a:rPr>
                        <a:t>3</a:t>
                      </a:r>
                      <a:endParaRPr lang="it-IT" sz="2800" b="1" kern="1200">
                        <a:solidFill>
                          <a:srgbClr val="000099"/>
                        </a:solidFill>
                        <a:latin typeface="Garamond" panose="02020404030301010803" pitchFamily="18" charset="0"/>
                        <a:ea typeface="+mn-ea"/>
                        <a:cs typeface="+mn-cs"/>
                      </a:endParaRPr>
                    </a:p>
                  </a:txBody>
                  <a:tcPr marL="68580" marR="68580" marT="0" marB="0"/>
                </a:tc>
                <a:tc>
                  <a:txBody>
                    <a:bodyPr/>
                    <a:lstStyle/>
                    <a:p>
                      <a:pPr algn="r">
                        <a:spcAft>
                          <a:spcPts val="0"/>
                        </a:spcAft>
                      </a:pPr>
                      <a:r>
                        <a:rPr lang="en-GB" sz="2800" b="1" kern="1200">
                          <a:solidFill>
                            <a:srgbClr val="000099"/>
                          </a:solidFill>
                          <a:latin typeface="Garamond" panose="02020404030301010803" pitchFamily="18" charset="0"/>
                          <a:ea typeface="+mn-ea"/>
                          <a:cs typeface="+mn-cs"/>
                        </a:rPr>
                        <a:t>35</a:t>
                      </a:r>
                      <a:endParaRPr lang="it-IT" sz="2800" b="1" kern="1200">
                        <a:solidFill>
                          <a:srgbClr val="000099"/>
                        </a:solidFill>
                        <a:latin typeface="Garamond" panose="02020404030301010803" pitchFamily="18" charset="0"/>
                        <a:ea typeface="+mn-ea"/>
                        <a:cs typeface="+mn-cs"/>
                      </a:endParaRPr>
                    </a:p>
                  </a:txBody>
                  <a:tcPr marL="68580" marR="68580" marT="0" marB="0"/>
                </a:tc>
                <a:tc>
                  <a:txBody>
                    <a:bodyPr/>
                    <a:lstStyle/>
                    <a:p>
                      <a:pPr algn="r">
                        <a:spcAft>
                          <a:spcPts val="0"/>
                        </a:spcAft>
                      </a:pPr>
                      <a:r>
                        <a:rPr lang="en-GB" sz="2800" b="1" kern="1200">
                          <a:solidFill>
                            <a:srgbClr val="000099"/>
                          </a:solidFill>
                          <a:latin typeface="Garamond" panose="02020404030301010803" pitchFamily="18" charset="0"/>
                          <a:ea typeface="+mn-ea"/>
                          <a:cs typeface="+mn-cs"/>
                        </a:rPr>
                        <a:t>0.97</a:t>
                      </a:r>
                      <a:endParaRPr lang="it-IT" sz="2800" b="1" kern="1200">
                        <a:solidFill>
                          <a:srgbClr val="000099"/>
                        </a:solidFill>
                        <a:latin typeface="Garamond" panose="02020404030301010803" pitchFamily="18" charset="0"/>
                        <a:ea typeface="+mn-ea"/>
                        <a:cs typeface="+mn-cs"/>
                      </a:endParaRPr>
                    </a:p>
                  </a:txBody>
                  <a:tcPr marL="68580" marR="68580" marT="0" marB="0"/>
                </a:tc>
                <a:tc>
                  <a:txBody>
                    <a:bodyPr/>
                    <a:lstStyle/>
                    <a:p>
                      <a:pPr algn="r">
                        <a:spcAft>
                          <a:spcPts val="0"/>
                        </a:spcAft>
                      </a:pPr>
                      <a:r>
                        <a:rPr lang="en-GB" sz="2800" b="1" kern="1200">
                          <a:solidFill>
                            <a:srgbClr val="000099"/>
                          </a:solidFill>
                          <a:latin typeface="Garamond" panose="02020404030301010803" pitchFamily="18" charset="0"/>
                          <a:ea typeface="+mn-ea"/>
                          <a:cs typeface="+mn-cs"/>
                        </a:rPr>
                        <a:t>804.13</a:t>
                      </a:r>
                      <a:endParaRPr lang="it-IT" sz="2800" b="1" kern="1200">
                        <a:solidFill>
                          <a:srgbClr val="000099"/>
                        </a:solidFill>
                        <a:latin typeface="Garamond" panose="02020404030301010803" pitchFamily="18" charset="0"/>
                        <a:ea typeface="+mn-ea"/>
                        <a:cs typeface="+mn-cs"/>
                      </a:endParaRPr>
                    </a:p>
                  </a:txBody>
                  <a:tcPr marL="68580" marR="68580" marT="0" marB="0"/>
                </a:tc>
                <a:tc>
                  <a:txBody>
                    <a:bodyPr/>
                    <a:lstStyle/>
                    <a:p>
                      <a:pPr algn="r">
                        <a:spcAft>
                          <a:spcPts val="0"/>
                        </a:spcAft>
                      </a:pPr>
                      <a:r>
                        <a:rPr lang="en-GB" sz="2800" b="1" kern="1200" dirty="0">
                          <a:solidFill>
                            <a:srgbClr val="000099"/>
                          </a:solidFill>
                          <a:latin typeface="Garamond" panose="02020404030301010803" pitchFamily="18" charset="0"/>
                          <a:ea typeface="+mn-ea"/>
                          <a:cs typeface="+mn-cs"/>
                        </a:rPr>
                        <a:t>19.78</a:t>
                      </a:r>
                      <a:endParaRPr lang="it-IT" sz="2800" b="1" kern="1200" dirty="0">
                        <a:solidFill>
                          <a:srgbClr val="000099"/>
                        </a:solidFill>
                        <a:latin typeface="Garamond" panose="02020404030301010803" pitchFamily="18" charset="0"/>
                        <a:ea typeface="+mn-ea"/>
                        <a:cs typeface="+mn-cs"/>
                      </a:endParaRPr>
                    </a:p>
                  </a:txBody>
                  <a:tcPr marL="68580" marR="68580" marT="0" marB="0"/>
                </a:tc>
                <a:tc>
                  <a:txBody>
                    <a:bodyPr/>
                    <a:lstStyle/>
                    <a:p>
                      <a:pPr algn="r">
                        <a:spcAft>
                          <a:spcPts val="0"/>
                        </a:spcAft>
                      </a:pPr>
                      <a:r>
                        <a:rPr lang="en-GB" sz="2800" b="1" kern="1200">
                          <a:solidFill>
                            <a:srgbClr val="000099"/>
                          </a:solidFill>
                          <a:latin typeface="Garamond" panose="02020404030301010803" pitchFamily="18" charset="0"/>
                          <a:ea typeface="+mn-ea"/>
                          <a:cs typeface="+mn-cs"/>
                        </a:rPr>
                        <a:t>17046.71</a:t>
                      </a:r>
                      <a:endParaRPr lang="it-IT" sz="2800" b="1" kern="1200">
                        <a:solidFill>
                          <a:srgbClr val="000099"/>
                        </a:solidFill>
                        <a:latin typeface="Garamond" panose="02020404030301010803" pitchFamily="18" charset="0"/>
                        <a:ea typeface="+mn-ea"/>
                        <a:cs typeface="+mn-cs"/>
                      </a:endParaRPr>
                    </a:p>
                  </a:txBody>
                  <a:tcPr marL="68580" marR="68580" marT="0" marB="0"/>
                </a:tc>
                <a:extLst>
                  <a:ext uri="{0D108BD9-81ED-4DB2-BD59-A6C34878D82A}">
                    <a16:rowId xmlns:a16="http://schemas.microsoft.com/office/drawing/2014/main" xmlns="" val="10003"/>
                  </a:ext>
                </a:extLst>
              </a:tr>
              <a:tr h="662474">
                <a:tc>
                  <a:txBody>
                    <a:bodyPr/>
                    <a:lstStyle/>
                    <a:p>
                      <a:pPr algn="ctr">
                        <a:spcAft>
                          <a:spcPts val="0"/>
                        </a:spcAft>
                      </a:pPr>
                      <a:r>
                        <a:rPr lang="en-GB" sz="2800" b="1" kern="1200">
                          <a:solidFill>
                            <a:srgbClr val="000099"/>
                          </a:solidFill>
                          <a:latin typeface="Garamond" panose="02020404030301010803" pitchFamily="18" charset="0"/>
                          <a:ea typeface="+mn-ea"/>
                          <a:cs typeface="+mn-cs"/>
                        </a:rPr>
                        <a:t>4</a:t>
                      </a:r>
                      <a:endParaRPr lang="it-IT" sz="2800" b="1" kern="1200">
                        <a:solidFill>
                          <a:srgbClr val="000099"/>
                        </a:solidFill>
                        <a:latin typeface="Garamond" panose="02020404030301010803" pitchFamily="18" charset="0"/>
                        <a:ea typeface="+mn-ea"/>
                        <a:cs typeface="+mn-cs"/>
                      </a:endParaRPr>
                    </a:p>
                  </a:txBody>
                  <a:tcPr marL="68580" marR="68580" marT="0" marB="0"/>
                </a:tc>
                <a:tc>
                  <a:txBody>
                    <a:bodyPr/>
                    <a:lstStyle/>
                    <a:p>
                      <a:pPr algn="r">
                        <a:spcAft>
                          <a:spcPts val="0"/>
                        </a:spcAft>
                      </a:pPr>
                      <a:r>
                        <a:rPr lang="en-GB" sz="2800" b="1" kern="1200">
                          <a:solidFill>
                            <a:srgbClr val="000099"/>
                          </a:solidFill>
                          <a:latin typeface="Garamond" panose="02020404030301010803" pitchFamily="18" charset="0"/>
                          <a:ea typeface="+mn-ea"/>
                          <a:cs typeface="+mn-cs"/>
                        </a:rPr>
                        <a:t>1</a:t>
                      </a:r>
                      <a:endParaRPr lang="it-IT" sz="2800" b="1" kern="1200">
                        <a:solidFill>
                          <a:srgbClr val="000099"/>
                        </a:solidFill>
                        <a:latin typeface="Garamond" panose="02020404030301010803" pitchFamily="18" charset="0"/>
                        <a:ea typeface="+mn-ea"/>
                        <a:cs typeface="+mn-cs"/>
                      </a:endParaRPr>
                    </a:p>
                  </a:txBody>
                  <a:tcPr marL="68580" marR="68580" marT="0" marB="0"/>
                </a:tc>
                <a:tc>
                  <a:txBody>
                    <a:bodyPr/>
                    <a:lstStyle/>
                    <a:p>
                      <a:pPr algn="r">
                        <a:spcAft>
                          <a:spcPts val="0"/>
                        </a:spcAft>
                      </a:pPr>
                      <a:r>
                        <a:rPr lang="en-GB" sz="2800" b="1" kern="1200">
                          <a:solidFill>
                            <a:srgbClr val="000099"/>
                          </a:solidFill>
                          <a:latin typeface="Garamond" panose="02020404030301010803" pitchFamily="18" charset="0"/>
                          <a:ea typeface="+mn-ea"/>
                          <a:cs typeface="+mn-cs"/>
                        </a:rPr>
                        <a:t>1</a:t>
                      </a:r>
                      <a:endParaRPr lang="it-IT" sz="2800" b="1" kern="1200">
                        <a:solidFill>
                          <a:srgbClr val="000099"/>
                        </a:solidFill>
                        <a:latin typeface="Garamond" panose="02020404030301010803" pitchFamily="18" charset="0"/>
                        <a:ea typeface="+mn-ea"/>
                        <a:cs typeface="+mn-cs"/>
                      </a:endParaRPr>
                    </a:p>
                  </a:txBody>
                  <a:tcPr marL="68580" marR="68580" marT="0" marB="0"/>
                </a:tc>
                <a:tc>
                  <a:txBody>
                    <a:bodyPr/>
                    <a:lstStyle/>
                    <a:p>
                      <a:pPr algn="r">
                        <a:spcAft>
                          <a:spcPts val="0"/>
                        </a:spcAft>
                      </a:pPr>
                      <a:r>
                        <a:rPr lang="en-GB" sz="2800" b="1" kern="1200">
                          <a:solidFill>
                            <a:srgbClr val="000099"/>
                          </a:solidFill>
                          <a:latin typeface="Garamond" panose="02020404030301010803" pitchFamily="18" charset="0"/>
                          <a:ea typeface="+mn-ea"/>
                          <a:cs typeface="+mn-cs"/>
                        </a:rPr>
                        <a:t>12755.85</a:t>
                      </a:r>
                      <a:endParaRPr lang="it-IT" sz="2800" b="1" kern="1200">
                        <a:solidFill>
                          <a:srgbClr val="000099"/>
                        </a:solidFill>
                        <a:latin typeface="Garamond" panose="02020404030301010803" pitchFamily="18" charset="0"/>
                        <a:ea typeface="+mn-ea"/>
                        <a:cs typeface="+mn-cs"/>
                      </a:endParaRPr>
                    </a:p>
                  </a:txBody>
                  <a:tcPr marL="68580" marR="68580" marT="0" marB="0"/>
                </a:tc>
                <a:tc>
                  <a:txBody>
                    <a:bodyPr/>
                    <a:lstStyle/>
                    <a:p>
                      <a:pPr algn="r">
                        <a:spcAft>
                          <a:spcPts val="0"/>
                        </a:spcAft>
                      </a:pPr>
                      <a:r>
                        <a:rPr lang="en-GB" sz="2800" b="1" kern="1200" dirty="0">
                          <a:solidFill>
                            <a:srgbClr val="000099"/>
                          </a:solidFill>
                          <a:latin typeface="Garamond" panose="02020404030301010803" pitchFamily="18" charset="0"/>
                          <a:ea typeface="+mn-ea"/>
                          <a:cs typeface="+mn-cs"/>
                        </a:rPr>
                        <a:t>7.68</a:t>
                      </a:r>
                      <a:endParaRPr lang="it-IT" sz="2800" b="1" kern="1200" dirty="0">
                        <a:solidFill>
                          <a:srgbClr val="000099"/>
                        </a:solidFill>
                        <a:latin typeface="Garamond" panose="02020404030301010803" pitchFamily="18" charset="0"/>
                        <a:ea typeface="+mn-ea"/>
                        <a:cs typeface="+mn-cs"/>
                      </a:endParaRPr>
                    </a:p>
                  </a:txBody>
                  <a:tcPr marL="68580" marR="68580" marT="0" marB="0"/>
                </a:tc>
                <a:tc>
                  <a:txBody>
                    <a:bodyPr/>
                    <a:lstStyle/>
                    <a:p>
                      <a:pPr algn="r">
                        <a:spcAft>
                          <a:spcPts val="0"/>
                        </a:spcAft>
                      </a:pPr>
                      <a:r>
                        <a:rPr lang="en-GB" sz="2800" b="1" kern="1200" dirty="0">
                          <a:solidFill>
                            <a:srgbClr val="000099"/>
                          </a:solidFill>
                          <a:latin typeface="Garamond" panose="02020404030301010803" pitchFamily="18" charset="0"/>
                          <a:ea typeface="+mn-ea"/>
                          <a:cs typeface="+mn-cs"/>
                        </a:rPr>
                        <a:t>44493.13</a:t>
                      </a:r>
                      <a:endParaRPr lang="it-IT" sz="2800" b="1" kern="1200" dirty="0">
                        <a:solidFill>
                          <a:srgbClr val="000099"/>
                        </a:solidFill>
                        <a:latin typeface="Garamond" panose="02020404030301010803" pitchFamily="18" charset="0"/>
                        <a:ea typeface="+mn-ea"/>
                        <a:cs typeface="+mn-cs"/>
                      </a:endParaRPr>
                    </a:p>
                  </a:txBody>
                  <a:tcPr marL="68580" marR="68580" marT="0" marB="0"/>
                </a:tc>
                <a:extLst>
                  <a:ext uri="{0D108BD9-81ED-4DB2-BD59-A6C34878D82A}">
                    <a16:rowId xmlns:a16="http://schemas.microsoft.com/office/drawing/2014/main" xmlns="" val="10004"/>
                  </a:ext>
                </a:extLst>
              </a:tr>
            </a:tbl>
          </a:graphicData>
        </a:graphic>
      </p:graphicFrame>
      <p:sp>
        <p:nvSpPr>
          <p:cNvPr id="4" name="Segnaposto numero diapositiva 3"/>
          <p:cNvSpPr>
            <a:spLocks noGrp="1"/>
          </p:cNvSpPr>
          <p:nvPr>
            <p:ph type="sldNum" sz="quarter" idx="12"/>
          </p:nvPr>
        </p:nvSpPr>
        <p:spPr/>
        <p:txBody>
          <a:bodyPr/>
          <a:lstStyle/>
          <a:p>
            <a:fld id="{AD1D03B8-EB5A-4C4B-99DC-BC17BA809A69}" type="slidenum">
              <a:rPr lang="it-IT" smtClean="0"/>
              <a:pPr/>
              <a:t>27</a:t>
            </a:fld>
            <a:endParaRPr lang="it-IT"/>
          </a:p>
        </p:txBody>
      </p:sp>
      <p:sp>
        <p:nvSpPr>
          <p:cNvPr id="6" name="Rectangle 1"/>
          <p:cNvSpPr>
            <a:spLocks noChangeArrowheads="1"/>
          </p:cNvSpPr>
          <p:nvPr/>
        </p:nvSpPr>
        <p:spPr bwMode="auto">
          <a:xfrm>
            <a:off x="-5068911" y="-442062"/>
            <a:ext cx="1910967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8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Table 1:</a:t>
            </a:r>
            <a:r>
              <a:rPr kumimoji="0" lang="en-GB" altLang="it-IT" sz="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Size, average membership function and average values for the indicators by cluster</a:t>
            </a:r>
            <a:endParaRPr kumimoji="0" lang="it-IT" altLang="it-IT" sz="6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561235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AD1D03B8-EB5A-4C4B-99DC-BC17BA809A69}" type="slidenum">
              <a:rPr lang="it-IT" smtClean="0"/>
              <a:pPr/>
              <a:t>28</a:t>
            </a:fld>
            <a:endParaRPr lang="it-IT"/>
          </a:p>
        </p:txBody>
      </p:sp>
      <p:graphicFrame>
        <p:nvGraphicFramePr>
          <p:cNvPr id="8" name="Segnaposto contenuto 7"/>
          <p:cNvGraphicFramePr>
            <a:graphicFrameLocks noGrp="1"/>
          </p:cNvGraphicFramePr>
          <p:nvPr>
            <p:ph idx="1"/>
            <p:extLst>
              <p:ext uri="{D42A27DB-BD31-4B8C-83A1-F6EECF244321}">
                <p14:modId xmlns:p14="http://schemas.microsoft.com/office/powerpoint/2010/main" val="3440732908"/>
              </p:ext>
            </p:extLst>
          </p:nvPr>
        </p:nvGraphicFramePr>
        <p:xfrm>
          <a:off x="107504" y="476672"/>
          <a:ext cx="8928991" cy="5905878"/>
        </p:xfrm>
        <a:graphic>
          <a:graphicData uri="http://schemas.openxmlformats.org/drawingml/2006/table">
            <a:tbl>
              <a:tblPr>
                <a:tableStyleId>{5C22544A-7EE6-4342-B048-85BDC9FD1C3A}</a:tableStyleId>
              </a:tblPr>
              <a:tblGrid>
                <a:gridCol w="783244">
                  <a:extLst>
                    <a:ext uri="{9D8B030D-6E8A-4147-A177-3AD203B41FA5}">
                      <a16:colId xmlns:a16="http://schemas.microsoft.com/office/drawing/2014/main" xmlns="" val="20000"/>
                    </a:ext>
                  </a:extLst>
                </a:gridCol>
                <a:gridCol w="7781847">
                  <a:extLst>
                    <a:ext uri="{9D8B030D-6E8A-4147-A177-3AD203B41FA5}">
                      <a16:colId xmlns:a16="http://schemas.microsoft.com/office/drawing/2014/main" xmlns="" val="20001"/>
                    </a:ext>
                  </a:extLst>
                </a:gridCol>
                <a:gridCol w="363900">
                  <a:extLst>
                    <a:ext uri="{9D8B030D-6E8A-4147-A177-3AD203B41FA5}">
                      <a16:colId xmlns:a16="http://schemas.microsoft.com/office/drawing/2014/main" xmlns="" val="20002"/>
                    </a:ext>
                  </a:extLst>
                </a:gridCol>
              </a:tblGrid>
              <a:tr h="445023">
                <a:tc>
                  <a:txBody>
                    <a:bodyPr/>
                    <a:lstStyle/>
                    <a:p>
                      <a:pPr>
                        <a:spcAft>
                          <a:spcPts val="0"/>
                        </a:spcAft>
                      </a:pPr>
                      <a:r>
                        <a:rPr lang="en-GB" sz="1600" b="1" i="1" kern="1200" dirty="0">
                          <a:ln>
                            <a:solidFill>
                              <a:schemeClr val="accent1"/>
                            </a:solidFill>
                          </a:ln>
                          <a:solidFill>
                            <a:schemeClr val="tx1"/>
                          </a:solidFill>
                          <a:latin typeface="Garamond" panose="02020404030301010803" pitchFamily="18" charset="0"/>
                          <a:ea typeface="+mn-ea"/>
                          <a:cs typeface="+mn-cs"/>
                        </a:rPr>
                        <a:t>Cluster </a:t>
                      </a:r>
                      <a:endParaRPr lang="it-IT" sz="1600" b="1" i="1" kern="1200" dirty="0">
                        <a:ln>
                          <a:solidFill>
                            <a:schemeClr val="accent1"/>
                          </a:solidFill>
                        </a:ln>
                        <a:solidFill>
                          <a:schemeClr val="tx1"/>
                        </a:solidFill>
                        <a:latin typeface="Garamond" panose="02020404030301010803" pitchFamily="18" charset="0"/>
                        <a:ea typeface="+mn-ea"/>
                        <a:cs typeface="+mn-cs"/>
                      </a:endParaRPr>
                    </a:p>
                  </a:txBody>
                  <a:tcPr marL="68580" marR="68580" marT="0" marB="0">
                    <a:noFill/>
                  </a:tcPr>
                </a:tc>
                <a:tc>
                  <a:txBody>
                    <a:bodyPr/>
                    <a:lstStyle/>
                    <a:p>
                      <a:pPr algn="ctr">
                        <a:spcAft>
                          <a:spcPts val="0"/>
                        </a:spcAft>
                      </a:pPr>
                      <a:r>
                        <a:rPr lang="en-GB" sz="1800" b="1" i="1" kern="1200" dirty="0">
                          <a:ln>
                            <a:solidFill>
                              <a:schemeClr val="accent1"/>
                            </a:solidFill>
                          </a:ln>
                          <a:solidFill>
                            <a:schemeClr val="tx1"/>
                          </a:solidFill>
                          <a:latin typeface="Garamond" panose="02020404030301010803" pitchFamily="18" charset="0"/>
                          <a:ea typeface="+mn-ea"/>
                          <a:cs typeface="+mn-cs"/>
                        </a:rPr>
                        <a:t>Provinces</a:t>
                      </a:r>
                      <a:endParaRPr lang="it-IT" sz="1800" b="1" i="1" kern="1200" dirty="0">
                        <a:ln>
                          <a:solidFill>
                            <a:schemeClr val="accent1"/>
                          </a:solidFill>
                        </a:ln>
                        <a:solidFill>
                          <a:schemeClr val="tx1"/>
                        </a:solidFill>
                        <a:latin typeface="Garamond" panose="02020404030301010803" pitchFamily="18" charset="0"/>
                        <a:ea typeface="+mn-ea"/>
                        <a:cs typeface="+mn-cs"/>
                      </a:endParaRPr>
                    </a:p>
                  </a:txBody>
                  <a:tcPr marL="68580" marR="68580" marT="0" marB="0">
                    <a:noFill/>
                  </a:tcPr>
                </a:tc>
                <a:tc>
                  <a:txBody>
                    <a:bodyPr/>
                    <a:lstStyle/>
                    <a:p>
                      <a:pPr>
                        <a:spcAft>
                          <a:spcPts val="0"/>
                        </a:spcAft>
                      </a:pPr>
                      <a:r>
                        <a:rPr lang="it-IT" sz="1000" dirty="0">
                          <a:ln>
                            <a:solidFill>
                              <a:schemeClr val="accent1"/>
                            </a:solidFill>
                          </a:ln>
                          <a:effectLst/>
                        </a:rPr>
                        <a:t> </a:t>
                      </a:r>
                      <a:endParaRPr lang="it-IT" sz="1000" dirty="0">
                        <a:ln>
                          <a:solidFill>
                            <a:schemeClr val="accent1"/>
                          </a:solidFill>
                        </a:ln>
                        <a:effectLst/>
                        <a:latin typeface="Times New Roman" panose="02020603050405020304" pitchFamily="18" charset="0"/>
                        <a:ea typeface="Times New Roman" panose="02020603050405020304" pitchFamily="18" charset="0"/>
                      </a:endParaRPr>
                    </a:p>
                  </a:txBody>
                  <a:tcPr marL="0" marR="0" marT="0" marB="0" anchor="ctr">
                    <a:noFill/>
                  </a:tcPr>
                </a:tc>
                <a:extLst>
                  <a:ext uri="{0D108BD9-81ED-4DB2-BD59-A6C34878D82A}">
                    <a16:rowId xmlns:a16="http://schemas.microsoft.com/office/drawing/2014/main" xmlns="" val="10000"/>
                  </a:ext>
                </a:extLst>
              </a:tr>
              <a:tr h="1285826">
                <a:tc>
                  <a:txBody>
                    <a:bodyPr/>
                    <a:lstStyle/>
                    <a:p>
                      <a:pPr algn="ctr">
                        <a:spcAft>
                          <a:spcPts val="0"/>
                        </a:spcAft>
                      </a:pPr>
                      <a:r>
                        <a:rPr lang="en-GB" sz="2800" b="1" kern="1200" dirty="0">
                          <a:solidFill>
                            <a:srgbClr val="FF0000"/>
                          </a:solidFill>
                          <a:latin typeface="Garamond" panose="02020404030301010803" pitchFamily="18" charset="0"/>
                          <a:ea typeface="+mn-ea"/>
                          <a:cs typeface="+mn-cs"/>
                        </a:rPr>
                        <a:t>1</a:t>
                      </a:r>
                      <a:endParaRPr lang="it-IT" sz="2800" b="1" kern="1200" dirty="0">
                        <a:solidFill>
                          <a:srgbClr val="FF0000"/>
                        </a:solidFill>
                        <a:latin typeface="Garamond" panose="02020404030301010803" pitchFamily="18" charset="0"/>
                        <a:ea typeface="+mn-ea"/>
                        <a:cs typeface="+mn-cs"/>
                      </a:endParaRPr>
                    </a:p>
                  </a:txBody>
                  <a:tcPr marL="68580" marR="68580" marT="0" marB="0">
                    <a:solidFill>
                      <a:schemeClr val="bg1">
                        <a:alpha val="85000"/>
                      </a:schemeClr>
                    </a:solidFill>
                  </a:tcPr>
                </a:tc>
                <a:tc gridSpan="2">
                  <a:txBody>
                    <a:bodyPr/>
                    <a:lstStyle/>
                    <a:p>
                      <a:pPr algn="l">
                        <a:spcAft>
                          <a:spcPts val="0"/>
                        </a:spcAft>
                      </a:pPr>
                      <a:r>
                        <a:rPr lang="it-IT" sz="2000" kern="1200" dirty="0" err="1">
                          <a:solidFill>
                            <a:srgbClr val="FF0000"/>
                          </a:solidFill>
                          <a:latin typeface="Garamond" panose="02020404030301010803" pitchFamily="18" charset="0"/>
                          <a:ea typeface="+mn-ea"/>
                          <a:cs typeface="+mn-cs"/>
                        </a:rPr>
                        <a:t>Aosta,Bergamo,Bologna,Bolzano,Brescia,Como,Cremona,Firenze</a:t>
                      </a:r>
                      <a:r>
                        <a:rPr lang="it-IT" sz="2000" kern="1200" dirty="0">
                          <a:solidFill>
                            <a:srgbClr val="FF0000"/>
                          </a:solidFill>
                          <a:latin typeface="Garamond" panose="02020404030301010803" pitchFamily="18" charset="0"/>
                          <a:ea typeface="+mn-ea"/>
                          <a:cs typeface="+mn-cs"/>
                        </a:rPr>
                        <a:t>, </a:t>
                      </a:r>
                      <a:r>
                        <a:rPr lang="it-IT" sz="2000" kern="1200" dirty="0" smtClean="0">
                          <a:solidFill>
                            <a:srgbClr val="FF0000"/>
                          </a:solidFill>
                          <a:latin typeface="Garamond" panose="02020404030301010803" pitchFamily="18" charset="0"/>
                          <a:ea typeface="+mn-ea"/>
                          <a:cs typeface="+mn-cs"/>
                        </a:rPr>
                        <a:t>Forlì-Cesena,</a:t>
                      </a:r>
                    </a:p>
                    <a:p>
                      <a:pPr algn="l">
                        <a:spcAft>
                          <a:spcPts val="0"/>
                        </a:spcAft>
                      </a:pPr>
                      <a:r>
                        <a:rPr lang="it-IT" sz="2000" kern="1200" dirty="0" err="1" smtClean="0">
                          <a:solidFill>
                            <a:srgbClr val="FF0000"/>
                          </a:solidFill>
                          <a:latin typeface="Garamond" panose="02020404030301010803" pitchFamily="18" charset="0"/>
                          <a:ea typeface="+mn-ea"/>
                          <a:cs typeface="+mn-cs"/>
                        </a:rPr>
                        <a:t>Genova,Lecco,Livorno,Mantova</a:t>
                      </a:r>
                      <a:r>
                        <a:rPr lang="it-IT" sz="2000" kern="1200" dirty="0">
                          <a:solidFill>
                            <a:srgbClr val="FF0000"/>
                          </a:solidFill>
                          <a:latin typeface="Garamond" panose="02020404030301010803" pitchFamily="18" charset="0"/>
                          <a:ea typeface="+mn-ea"/>
                          <a:cs typeface="+mn-cs"/>
                        </a:rPr>
                        <a:t>, </a:t>
                      </a:r>
                      <a:r>
                        <a:rPr lang="it-IT" sz="2000" kern="1200" dirty="0" err="1" smtClean="0">
                          <a:solidFill>
                            <a:srgbClr val="FF0000"/>
                          </a:solidFill>
                          <a:latin typeface="Garamond" panose="02020404030301010803" pitchFamily="18" charset="0"/>
                          <a:ea typeface="+mn-ea"/>
                          <a:cs typeface="+mn-cs"/>
                        </a:rPr>
                        <a:t>Modena,Padova,Parma,Prato,Ravenna,Reggio</a:t>
                      </a:r>
                      <a:r>
                        <a:rPr lang="it-IT" sz="2000" kern="1200" baseline="0" dirty="0" smtClean="0">
                          <a:solidFill>
                            <a:srgbClr val="FF0000"/>
                          </a:solidFill>
                          <a:latin typeface="Garamond" panose="02020404030301010803" pitchFamily="18" charset="0"/>
                          <a:ea typeface="+mn-ea"/>
                          <a:cs typeface="+mn-cs"/>
                        </a:rPr>
                        <a:t> </a:t>
                      </a:r>
                      <a:r>
                        <a:rPr lang="it-IT" sz="2000" kern="1200" baseline="0" dirty="0" err="1" smtClean="0">
                          <a:solidFill>
                            <a:srgbClr val="FF0000"/>
                          </a:solidFill>
                          <a:latin typeface="Garamond" panose="02020404030301010803" pitchFamily="18" charset="0"/>
                          <a:ea typeface="+mn-ea"/>
                          <a:cs typeface="+mn-cs"/>
                        </a:rPr>
                        <a:t>E</a:t>
                      </a:r>
                      <a:r>
                        <a:rPr lang="it-IT" sz="2000" kern="1200" dirty="0" err="1" smtClean="0">
                          <a:solidFill>
                            <a:srgbClr val="FF0000"/>
                          </a:solidFill>
                          <a:latin typeface="Garamond" panose="02020404030301010803" pitchFamily="18" charset="0"/>
                          <a:ea typeface="+mn-ea"/>
                          <a:cs typeface="+mn-cs"/>
                        </a:rPr>
                        <a:t>milia,Roma,Trento,Treviso,Trieste</a:t>
                      </a:r>
                      <a:r>
                        <a:rPr lang="it-IT" sz="2000" kern="1200" dirty="0" smtClean="0">
                          <a:solidFill>
                            <a:srgbClr val="FF0000"/>
                          </a:solidFill>
                          <a:latin typeface="Garamond" panose="02020404030301010803" pitchFamily="18" charset="0"/>
                          <a:ea typeface="+mn-ea"/>
                          <a:cs typeface="+mn-cs"/>
                        </a:rPr>
                        <a:t>,</a:t>
                      </a:r>
                      <a:r>
                        <a:rPr lang="en-GB" sz="2000" kern="1200" dirty="0" err="1" smtClean="0">
                          <a:solidFill>
                            <a:srgbClr val="FF0000"/>
                          </a:solidFill>
                          <a:latin typeface="Garamond" panose="02020404030301010803" pitchFamily="18" charset="0"/>
                          <a:ea typeface="+mn-ea"/>
                          <a:cs typeface="+mn-cs"/>
                        </a:rPr>
                        <a:t>Varese,Venezia,Verona,Vicenza</a:t>
                      </a:r>
                      <a:endParaRPr lang="it-IT" sz="2000" kern="1200" dirty="0">
                        <a:solidFill>
                          <a:srgbClr val="FF0000"/>
                        </a:solidFill>
                        <a:latin typeface="Garamond" panose="02020404030301010803" pitchFamily="18" charset="0"/>
                        <a:ea typeface="+mn-ea"/>
                        <a:cs typeface="+mn-cs"/>
                      </a:endParaRPr>
                    </a:p>
                  </a:txBody>
                  <a:tcPr marL="68580" marR="68580" marT="0" marB="0">
                    <a:solidFill>
                      <a:schemeClr val="bg1">
                        <a:alpha val="85000"/>
                      </a:schemeClr>
                    </a:solidFill>
                  </a:tcPr>
                </a:tc>
                <a:tc hMerge="1">
                  <a:txBody>
                    <a:bodyPr/>
                    <a:lstStyle/>
                    <a:p>
                      <a:endParaRPr lang="it-IT"/>
                    </a:p>
                  </a:txBody>
                  <a:tcPr/>
                </a:tc>
                <a:extLst>
                  <a:ext uri="{0D108BD9-81ED-4DB2-BD59-A6C34878D82A}">
                    <a16:rowId xmlns:a16="http://schemas.microsoft.com/office/drawing/2014/main" xmlns="" val="10001"/>
                  </a:ext>
                </a:extLst>
              </a:tr>
              <a:tr h="1919865">
                <a:tc>
                  <a:txBody>
                    <a:bodyPr/>
                    <a:lstStyle/>
                    <a:p>
                      <a:pPr algn="ctr">
                        <a:spcAft>
                          <a:spcPts val="0"/>
                        </a:spcAft>
                      </a:pPr>
                      <a:r>
                        <a:rPr lang="en-GB" sz="2800" b="1" kern="1200" dirty="0">
                          <a:solidFill>
                            <a:srgbClr val="007635"/>
                          </a:solidFill>
                          <a:latin typeface="Garamond" panose="02020404030301010803" pitchFamily="18" charset="0"/>
                          <a:ea typeface="+mn-ea"/>
                          <a:cs typeface="+mn-cs"/>
                        </a:rPr>
                        <a:t>2</a:t>
                      </a:r>
                      <a:endParaRPr lang="it-IT" sz="2800" b="1" kern="1200" dirty="0">
                        <a:solidFill>
                          <a:srgbClr val="007635"/>
                        </a:solidFill>
                        <a:latin typeface="Garamond" panose="02020404030301010803" pitchFamily="18" charset="0"/>
                        <a:ea typeface="+mn-ea"/>
                        <a:cs typeface="+mn-cs"/>
                      </a:endParaRPr>
                    </a:p>
                  </a:txBody>
                  <a:tcPr marL="68580" marR="68580" marT="0" marB="0">
                    <a:solidFill>
                      <a:schemeClr val="bg1"/>
                    </a:solidFill>
                  </a:tcPr>
                </a:tc>
                <a:tc gridSpan="2">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2000" kern="1200" dirty="0">
                          <a:solidFill>
                            <a:srgbClr val="007635"/>
                          </a:solidFill>
                          <a:latin typeface="Garamond" panose="02020404030301010803" pitchFamily="18" charset="0"/>
                          <a:ea typeface="+mn-ea"/>
                          <a:cs typeface="+mn-cs"/>
                        </a:rPr>
                        <a:t>Alessandria,Ancona,Arezzo,Ascoli,Piceno,Asti,Belluno,Biella,Chieti,Cuneo,</a:t>
                      </a: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2000" kern="1200" dirty="0" err="1">
                          <a:solidFill>
                            <a:srgbClr val="007635"/>
                          </a:solidFill>
                          <a:latin typeface="Garamond" panose="02020404030301010803" pitchFamily="18" charset="0"/>
                          <a:ea typeface="+mn-ea"/>
                          <a:cs typeface="+mn-cs"/>
                        </a:rPr>
                        <a:t>Ferrara,Frosinone,Gorizia,Grosseto,Imperia,L'Aquila,La</a:t>
                      </a:r>
                      <a:r>
                        <a:rPr lang="it-IT" sz="2000" kern="1200" dirty="0">
                          <a:solidFill>
                            <a:srgbClr val="007635"/>
                          </a:solidFill>
                          <a:latin typeface="Garamond" panose="02020404030301010803" pitchFamily="18" charset="0"/>
                          <a:ea typeface="+mn-ea"/>
                          <a:cs typeface="+mn-cs"/>
                        </a:rPr>
                        <a:t> Spezia, </a:t>
                      </a:r>
                      <a:r>
                        <a:rPr lang="it-IT" sz="2000" kern="1200" dirty="0" err="1">
                          <a:solidFill>
                            <a:srgbClr val="007635"/>
                          </a:solidFill>
                          <a:latin typeface="Garamond" panose="02020404030301010803" pitchFamily="18" charset="0"/>
                          <a:ea typeface="+mn-ea"/>
                          <a:cs typeface="+mn-cs"/>
                        </a:rPr>
                        <a:t>Latina,Lodi</a:t>
                      </a:r>
                      <a:r>
                        <a:rPr lang="it-IT" sz="2000" kern="1200" dirty="0">
                          <a:solidFill>
                            <a:srgbClr val="007635"/>
                          </a:solidFill>
                          <a:latin typeface="Garamond" panose="02020404030301010803" pitchFamily="18" charset="0"/>
                          <a:ea typeface="+mn-ea"/>
                          <a:cs typeface="+mn-cs"/>
                        </a:rPr>
                        <a:t>,</a:t>
                      </a: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2000" kern="1200" dirty="0" err="1">
                          <a:solidFill>
                            <a:srgbClr val="007635"/>
                          </a:solidFill>
                          <a:latin typeface="Garamond" panose="02020404030301010803" pitchFamily="18" charset="0"/>
                          <a:ea typeface="+mn-ea"/>
                          <a:cs typeface="+mn-cs"/>
                        </a:rPr>
                        <a:t>Lucca,Macerata,Massa</a:t>
                      </a:r>
                      <a:r>
                        <a:rPr lang="it-IT" sz="2000" kern="1200" dirty="0">
                          <a:solidFill>
                            <a:srgbClr val="007635"/>
                          </a:solidFill>
                          <a:latin typeface="Garamond" panose="02020404030301010803" pitchFamily="18" charset="0"/>
                          <a:ea typeface="+mn-ea"/>
                          <a:cs typeface="+mn-cs"/>
                        </a:rPr>
                        <a:t> </a:t>
                      </a:r>
                      <a:r>
                        <a:rPr lang="it-IT" sz="2000" kern="1200" dirty="0" err="1">
                          <a:solidFill>
                            <a:srgbClr val="007635"/>
                          </a:solidFill>
                          <a:latin typeface="Garamond" panose="02020404030301010803" pitchFamily="18" charset="0"/>
                          <a:ea typeface="+mn-ea"/>
                          <a:cs typeface="+mn-cs"/>
                        </a:rPr>
                        <a:t>Carrara,Novara,Nuoro,Pavia,Perugia,Pesaro</a:t>
                      </a:r>
                      <a:r>
                        <a:rPr lang="it-IT" sz="2000" kern="1200" dirty="0">
                          <a:solidFill>
                            <a:srgbClr val="007635"/>
                          </a:solidFill>
                          <a:latin typeface="Garamond" panose="02020404030301010803" pitchFamily="18" charset="0"/>
                          <a:ea typeface="+mn-ea"/>
                          <a:cs typeface="+mn-cs"/>
                        </a:rPr>
                        <a:t> Urbino, </a:t>
                      </a: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2000" kern="1200" dirty="0" smtClean="0">
                          <a:solidFill>
                            <a:srgbClr val="007635"/>
                          </a:solidFill>
                          <a:latin typeface="Garamond" panose="02020404030301010803" pitchFamily="18" charset="0"/>
                          <a:ea typeface="+mn-ea"/>
                          <a:cs typeface="+mn-cs"/>
                        </a:rPr>
                        <a:t>Pescara,Piacenza,Pisa,Pistoia,Pordenone,Potenza,Rieti,Rimini,Rovigo,Savona,</a:t>
                      </a: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2000" kern="1200" dirty="0" smtClean="0">
                          <a:solidFill>
                            <a:srgbClr val="007635"/>
                          </a:solidFill>
                          <a:latin typeface="Garamond" panose="02020404030301010803" pitchFamily="18" charset="0"/>
                          <a:ea typeface="+mn-ea"/>
                          <a:cs typeface="+mn-cs"/>
                        </a:rPr>
                        <a:t>Siena,Sondrio,Teramo,Terni,TorinoUdine,Verbano-Cusio-Ossola,Vercelli</a:t>
                      </a:r>
                      <a:endParaRPr lang="it-IT" sz="2000" kern="1200" dirty="0">
                        <a:solidFill>
                          <a:srgbClr val="007635"/>
                        </a:solidFill>
                        <a:latin typeface="Garamond" panose="02020404030301010803" pitchFamily="18" charset="0"/>
                        <a:ea typeface="+mn-ea"/>
                        <a:cs typeface="+mn-cs"/>
                      </a:endParaRPr>
                    </a:p>
                  </a:txBody>
                  <a:tcPr marL="68580" marR="68580" marT="0" marB="0">
                    <a:solidFill>
                      <a:schemeClr val="bg1"/>
                    </a:solidFill>
                  </a:tcPr>
                </a:tc>
                <a:tc hMerge="1">
                  <a:txBody>
                    <a:bodyPr/>
                    <a:lstStyle/>
                    <a:p>
                      <a:endParaRPr lang="it-IT"/>
                    </a:p>
                  </a:txBody>
                  <a:tcPr/>
                </a:tc>
                <a:extLst>
                  <a:ext uri="{0D108BD9-81ED-4DB2-BD59-A6C34878D82A}">
                    <a16:rowId xmlns:a16="http://schemas.microsoft.com/office/drawing/2014/main" xmlns="" val="10002"/>
                  </a:ext>
                </a:extLst>
              </a:tr>
              <a:tr h="1828444">
                <a:tc>
                  <a:txBody>
                    <a:bodyPr/>
                    <a:lstStyle/>
                    <a:p>
                      <a:pPr algn="ctr">
                        <a:spcAft>
                          <a:spcPts val="0"/>
                        </a:spcAft>
                      </a:pPr>
                      <a:r>
                        <a:rPr lang="en-GB" sz="2800" b="1" kern="1200" dirty="0">
                          <a:solidFill>
                            <a:srgbClr val="0062AC"/>
                          </a:solidFill>
                          <a:latin typeface="Garamond" panose="02020404030301010803" pitchFamily="18" charset="0"/>
                          <a:ea typeface="+mn-ea"/>
                          <a:cs typeface="+mn-cs"/>
                        </a:rPr>
                        <a:t>3</a:t>
                      </a:r>
                      <a:endParaRPr lang="it-IT" sz="2800" b="1" kern="1200" dirty="0">
                        <a:solidFill>
                          <a:srgbClr val="0062AC"/>
                        </a:solidFill>
                        <a:latin typeface="Garamond" panose="02020404030301010803" pitchFamily="18" charset="0"/>
                        <a:ea typeface="+mn-ea"/>
                        <a:cs typeface="+mn-cs"/>
                      </a:endParaRPr>
                    </a:p>
                  </a:txBody>
                  <a:tcPr marL="68580" marR="68580" marT="0" marB="0">
                    <a:solidFill>
                      <a:schemeClr val="bg1"/>
                    </a:solidFill>
                  </a:tcPr>
                </a:tc>
                <a:tc gridSpan="2">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2000" kern="1200" dirty="0">
                          <a:solidFill>
                            <a:srgbClr val="0062AC"/>
                          </a:solidFill>
                          <a:latin typeface="Garamond" panose="02020404030301010803" pitchFamily="18" charset="0"/>
                          <a:ea typeface="+mn-ea"/>
                          <a:cs typeface="+mn-cs"/>
                        </a:rPr>
                        <a:t>Agrigento,Avellino,Bari,Benevento,Brindisi,Cagliari,Caltanissetta,Campobasso,</a:t>
                      </a: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2000" kern="1200" dirty="0">
                          <a:solidFill>
                            <a:srgbClr val="0062AC"/>
                          </a:solidFill>
                          <a:latin typeface="Garamond" panose="02020404030301010803" pitchFamily="18" charset="0"/>
                          <a:ea typeface="+mn-ea"/>
                          <a:cs typeface="+mn-cs"/>
                        </a:rPr>
                        <a:t>Carbonia-I.,</a:t>
                      </a:r>
                      <a:r>
                        <a:rPr lang="it-IT" sz="2000" kern="1200" dirty="0" err="1">
                          <a:solidFill>
                            <a:srgbClr val="0062AC"/>
                          </a:solidFill>
                          <a:latin typeface="Garamond" panose="02020404030301010803" pitchFamily="18" charset="0"/>
                          <a:ea typeface="+mn-ea"/>
                          <a:cs typeface="+mn-cs"/>
                        </a:rPr>
                        <a:t>Caserta,Catania,Catanzaro,Cosenza</a:t>
                      </a:r>
                      <a:r>
                        <a:rPr lang="it-IT" sz="2000" kern="1200" dirty="0">
                          <a:solidFill>
                            <a:srgbClr val="0062AC"/>
                          </a:solidFill>
                          <a:latin typeface="Garamond" panose="02020404030301010803" pitchFamily="18" charset="0"/>
                          <a:ea typeface="+mn-ea"/>
                          <a:cs typeface="+mn-cs"/>
                        </a:rPr>
                        <a:t>, </a:t>
                      </a:r>
                      <a:r>
                        <a:rPr lang="it-IT" sz="2000" kern="1200" dirty="0" err="1">
                          <a:solidFill>
                            <a:srgbClr val="0062AC"/>
                          </a:solidFill>
                          <a:latin typeface="Garamond" panose="02020404030301010803" pitchFamily="18" charset="0"/>
                          <a:ea typeface="+mn-ea"/>
                          <a:cs typeface="+mn-cs"/>
                        </a:rPr>
                        <a:t>Crotone,Enna,Foggia,Isernia</a:t>
                      </a:r>
                      <a:r>
                        <a:rPr lang="it-IT" sz="2000" kern="1200" dirty="0">
                          <a:solidFill>
                            <a:srgbClr val="0062AC"/>
                          </a:solidFill>
                          <a:latin typeface="Garamond" panose="02020404030301010803" pitchFamily="18" charset="0"/>
                          <a:ea typeface="+mn-ea"/>
                          <a:cs typeface="+mn-cs"/>
                        </a:rPr>
                        <a:t>,</a:t>
                      </a: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2000" kern="1200" dirty="0">
                          <a:solidFill>
                            <a:srgbClr val="0062AC"/>
                          </a:solidFill>
                          <a:latin typeface="Garamond" panose="02020404030301010803" pitchFamily="18" charset="0"/>
                          <a:ea typeface="+mn-ea"/>
                          <a:cs typeface="+mn-cs"/>
                        </a:rPr>
                        <a:t>Lecce,Matera,Medio,Campidano,Messina,Napoli,Ogliastra,Olbia-T.,Oristano,</a:t>
                      </a: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2000" kern="1200" dirty="0" err="1">
                          <a:solidFill>
                            <a:srgbClr val="0062AC"/>
                          </a:solidFill>
                          <a:latin typeface="Garamond" panose="02020404030301010803" pitchFamily="18" charset="0"/>
                          <a:ea typeface="+mn-ea"/>
                          <a:cs typeface="+mn-cs"/>
                        </a:rPr>
                        <a:t>Palermo,Ragusa,Reggio</a:t>
                      </a:r>
                      <a:r>
                        <a:rPr lang="it-IT" sz="2000" kern="1200" dirty="0">
                          <a:solidFill>
                            <a:srgbClr val="0062AC"/>
                          </a:solidFill>
                          <a:latin typeface="Garamond" panose="02020404030301010803" pitchFamily="18" charset="0"/>
                          <a:ea typeface="+mn-ea"/>
                          <a:cs typeface="+mn-cs"/>
                        </a:rPr>
                        <a:t> C., </a:t>
                      </a:r>
                      <a:r>
                        <a:rPr lang="it-IT" sz="2000" kern="1200" dirty="0" err="1">
                          <a:solidFill>
                            <a:srgbClr val="0062AC"/>
                          </a:solidFill>
                          <a:latin typeface="Garamond" panose="02020404030301010803" pitchFamily="18" charset="0"/>
                          <a:ea typeface="+mn-ea"/>
                          <a:cs typeface="+mn-cs"/>
                        </a:rPr>
                        <a:t>Salerno,Sassari,Siracusa,Taranto,Trapani,Vibo</a:t>
                      </a:r>
                      <a:r>
                        <a:rPr lang="it-IT" sz="2000" kern="1200" dirty="0">
                          <a:solidFill>
                            <a:srgbClr val="0062AC"/>
                          </a:solidFill>
                          <a:latin typeface="Garamond" panose="02020404030301010803" pitchFamily="18" charset="0"/>
                          <a:ea typeface="+mn-ea"/>
                          <a:cs typeface="+mn-cs"/>
                        </a:rPr>
                        <a:t> </a:t>
                      </a:r>
                      <a:r>
                        <a:rPr lang="it-IT" sz="2000" kern="1200" dirty="0" err="1">
                          <a:solidFill>
                            <a:srgbClr val="0062AC"/>
                          </a:solidFill>
                          <a:latin typeface="Garamond" panose="02020404030301010803" pitchFamily="18" charset="0"/>
                          <a:ea typeface="+mn-ea"/>
                          <a:cs typeface="+mn-cs"/>
                        </a:rPr>
                        <a:t>Valentia,Viterbo</a:t>
                      </a:r>
                      <a:endParaRPr lang="it-IT" sz="2000" kern="1200" dirty="0">
                        <a:solidFill>
                          <a:srgbClr val="0062AC"/>
                        </a:solidFill>
                        <a:latin typeface="Garamond" panose="02020404030301010803" pitchFamily="18" charset="0"/>
                        <a:ea typeface="+mn-ea"/>
                        <a:cs typeface="+mn-cs"/>
                      </a:endParaRPr>
                    </a:p>
                  </a:txBody>
                  <a:tcPr marL="68580" marR="68580" marT="0" marB="0">
                    <a:solidFill>
                      <a:schemeClr val="bg1"/>
                    </a:solidFill>
                  </a:tcPr>
                </a:tc>
                <a:tc hMerge="1">
                  <a:txBody>
                    <a:bodyPr/>
                    <a:lstStyle/>
                    <a:p>
                      <a:endParaRPr lang="it-IT"/>
                    </a:p>
                  </a:txBody>
                  <a:tcPr/>
                </a:tc>
                <a:extLst>
                  <a:ext uri="{0D108BD9-81ED-4DB2-BD59-A6C34878D82A}">
                    <a16:rowId xmlns:a16="http://schemas.microsoft.com/office/drawing/2014/main" xmlns="" val="10003"/>
                  </a:ext>
                </a:extLst>
              </a:tr>
              <a:tr h="400521">
                <a:tc>
                  <a:txBody>
                    <a:bodyPr/>
                    <a:lstStyle/>
                    <a:p>
                      <a:pPr algn="ctr">
                        <a:spcAft>
                          <a:spcPts val="0"/>
                        </a:spcAft>
                      </a:pPr>
                      <a:r>
                        <a:rPr lang="en-GB" sz="2800" b="1" kern="1200" dirty="0">
                          <a:solidFill>
                            <a:schemeClr val="tx1"/>
                          </a:solidFill>
                          <a:latin typeface="Garamond" panose="02020404030301010803" pitchFamily="18" charset="0"/>
                          <a:ea typeface="+mn-ea"/>
                          <a:cs typeface="+mn-cs"/>
                        </a:rPr>
                        <a:t>4</a:t>
                      </a:r>
                      <a:endParaRPr lang="it-IT" sz="2800" b="1" kern="1200" dirty="0">
                        <a:solidFill>
                          <a:schemeClr val="tx1"/>
                        </a:solidFill>
                        <a:latin typeface="Garamond" panose="02020404030301010803" pitchFamily="18" charset="0"/>
                        <a:ea typeface="+mn-ea"/>
                        <a:cs typeface="+mn-cs"/>
                      </a:endParaRPr>
                    </a:p>
                  </a:txBody>
                  <a:tcPr marL="68580" marR="68580" marT="0" marB="0">
                    <a:solidFill>
                      <a:schemeClr val="bg1"/>
                    </a:solidFill>
                  </a:tcPr>
                </a:tc>
                <a:tc gridSpan="2">
                  <a:txBody>
                    <a:bodyPr/>
                    <a:lstStyle/>
                    <a:p>
                      <a:pPr algn="l">
                        <a:spcAft>
                          <a:spcPts val="0"/>
                        </a:spcAft>
                      </a:pPr>
                      <a:r>
                        <a:rPr lang="en-GB" sz="2000" kern="1200" dirty="0">
                          <a:solidFill>
                            <a:schemeClr val="tx1"/>
                          </a:solidFill>
                          <a:latin typeface="Garamond" panose="02020404030301010803" pitchFamily="18" charset="0"/>
                          <a:ea typeface="+mn-ea"/>
                          <a:cs typeface="+mn-cs"/>
                        </a:rPr>
                        <a:t>Milano</a:t>
                      </a:r>
                      <a:endParaRPr lang="it-IT" sz="2000" kern="1200" dirty="0">
                        <a:solidFill>
                          <a:schemeClr val="tx1"/>
                        </a:solidFill>
                        <a:latin typeface="Garamond" panose="02020404030301010803" pitchFamily="18" charset="0"/>
                        <a:ea typeface="+mn-ea"/>
                        <a:cs typeface="+mn-cs"/>
                      </a:endParaRPr>
                    </a:p>
                  </a:txBody>
                  <a:tcPr marL="68580" marR="68580" marT="0" marB="0">
                    <a:solidFill>
                      <a:schemeClr val="bg1"/>
                    </a:solidFill>
                  </a:tcPr>
                </a:tc>
                <a:tc hMerge="1">
                  <a:txBody>
                    <a:bodyPr/>
                    <a:lstStyle/>
                    <a:p>
                      <a:endParaRPr lang="it-IT"/>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27269973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980728"/>
            <a:ext cx="8424936" cy="6001643"/>
          </a:xfrm>
          <a:prstGeom prst="rect">
            <a:avLst/>
          </a:prstGeom>
          <a:noFill/>
        </p:spPr>
        <p:txBody>
          <a:bodyPr wrap="square" rtlCol="0">
            <a:spAutoFit/>
          </a:bodyPr>
          <a:lstStyle/>
          <a:p>
            <a:pPr algn="ctr"/>
            <a:r>
              <a:rPr lang="it-IT" sz="2400" dirty="0" err="1" smtClean="0">
                <a:latin typeface="Garamond" panose="02020404030301010803" pitchFamily="18" charset="0"/>
              </a:rPr>
              <a:t>There</a:t>
            </a:r>
            <a:r>
              <a:rPr lang="it-IT" sz="2400" dirty="0" smtClean="0">
                <a:latin typeface="Garamond" panose="02020404030301010803" pitchFamily="18" charset="0"/>
              </a:rPr>
              <a:t> </a:t>
            </a:r>
            <a:r>
              <a:rPr lang="it-IT" sz="2400" dirty="0">
                <a:latin typeface="Garamond" panose="02020404030301010803" pitchFamily="18" charset="0"/>
              </a:rPr>
              <a:t>are </a:t>
            </a:r>
            <a:r>
              <a:rPr lang="it-IT" sz="2400" dirty="0" err="1" smtClean="0">
                <a:latin typeface="Garamond" panose="02020404030301010803" pitchFamily="18" charset="0"/>
              </a:rPr>
              <a:t>significant</a:t>
            </a:r>
            <a:r>
              <a:rPr lang="it-IT" sz="2400" dirty="0" smtClean="0">
                <a:latin typeface="Garamond" panose="02020404030301010803" pitchFamily="18" charset="0"/>
              </a:rPr>
              <a:t> </a:t>
            </a:r>
            <a:r>
              <a:rPr lang="it-IT" sz="2400" dirty="0" err="1">
                <a:latin typeface="Garamond" panose="02020404030301010803" pitchFamily="18" charset="0"/>
              </a:rPr>
              <a:t>disparities</a:t>
            </a:r>
            <a:r>
              <a:rPr lang="it-IT" sz="2400" dirty="0">
                <a:latin typeface="Garamond" panose="02020404030301010803" pitchFamily="18" charset="0"/>
              </a:rPr>
              <a:t> </a:t>
            </a:r>
            <a:r>
              <a:rPr lang="it-IT" sz="2400" dirty="0" err="1" smtClean="0">
                <a:latin typeface="Garamond" panose="02020404030301010803" pitchFamily="18" charset="0"/>
              </a:rPr>
              <a:t>among</a:t>
            </a:r>
            <a:r>
              <a:rPr lang="it-IT" sz="2400" dirty="0" smtClean="0">
                <a:latin typeface="Garamond" panose="02020404030301010803" pitchFamily="18" charset="0"/>
              </a:rPr>
              <a:t> clusters:</a:t>
            </a:r>
          </a:p>
          <a:p>
            <a:pPr algn="ctr"/>
            <a:r>
              <a:rPr lang="it-IT" sz="2400" dirty="0" err="1" smtClean="0">
                <a:latin typeface="Garamond" panose="02020404030301010803" pitchFamily="18" charset="0"/>
              </a:rPr>
              <a:t>Differences</a:t>
            </a:r>
            <a:r>
              <a:rPr lang="it-IT" sz="2400" dirty="0" smtClean="0">
                <a:latin typeface="Garamond" panose="02020404030301010803" pitchFamily="18" charset="0"/>
              </a:rPr>
              <a:t> </a:t>
            </a:r>
            <a:r>
              <a:rPr lang="it-IT" sz="2400" dirty="0" err="1" smtClean="0">
                <a:latin typeface="Garamond" panose="02020404030301010803" pitchFamily="18" charset="0"/>
              </a:rPr>
              <a:t>going</a:t>
            </a:r>
            <a:r>
              <a:rPr lang="it-IT" sz="2400" dirty="0" smtClean="0">
                <a:latin typeface="Garamond" panose="02020404030301010803" pitchFamily="18" charset="0"/>
              </a:rPr>
              <a:t> </a:t>
            </a:r>
            <a:r>
              <a:rPr lang="it-IT" sz="2400" dirty="0" err="1" smtClean="0">
                <a:latin typeface="Garamond" panose="02020404030301010803" pitchFamily="18" charset="0"/>
              </a:rPr>
              <a:t>beyond</a:t>
            </a:r>
            <a:r>
              <a:rPr lang="it-IT" sz="2400" dirty="0" smtClean="0">
                <a:latin typeface="Garamond" panose="02020404030301010803" pitchFamily="18" charset="0"/>
              </a:rPr>
              <a:t> the </a:t>
            </a:r>
            <a:r>
              <a:rPr lang="it-IT" sz="2400" dirty="0" err="1" smtClean="0">
                <a:latin typeface="Garamond" panose="02020404030301010803" pitchFamily="18" charset="0"/>
              </a:rPr>
              <a:t>known</a:t>
            </a:r>
            <a:r>
              <a:rPr lang="it-IT" sz="2400" dirty="0" smtClean="0">
                <a:latin typeface="Garamond" panose="02020404030301010803" pitchFamily="18" charset="0"/>
              </a:rPr>
              <a:t> </a:t>
            </a:r>
            <a:r>
              <a:rPr lang="it-IT" sz="2400" dirty="0" err="1" smtClean="0">
                <a:latin typeface="Garamond" panose="02020404030301010803" pitchFamily="18" charset="0"/>
              </a:rPr>
              <a:t>geography</a:t>
            </a:r>
            <a:r>
              <a:rPr lang="it-IT" sz="2400" dirty="0" smtClean="0">
                <a:latin typeface="Garamond" panose="02020404030301010803" pitchFamily="18" charset="0"/>
              </a:rPr>
              <a:t> </a:t>
            </a:r>
            <a:r>
              <a:rPr lang="it-IT" sz="2400" dirty="0" err="1" smtClean="0">
                <a:latin typeface="Garamond" panose="02020404030301010803" pitchFamily="18" charset="0"/>
              </a:rPr>
              <a:t>disparity</a:t>
            </a:r>
            <a:r>
              <a:rPr lang="it-IT" sz="2400" dirty="0" smtClean="0">
                <a:latin typeface="Garamond" panose="02020404030301010803" pitchFamily="18" charset="0"/>
              </a:rPr>
              <a:t>: </a:t>
            </a:r>
          </a:p>
          <a:p>
            <a:pPr algn="ctr"/>
            <a:r>
              <a:rPr lang="it-IT" sz="2400" dirty="0" smtClean="0">
                <a:latin typeface="Garamond" panose="02020404030301010803" pitchFamily="18" charset="0"/>
              </a:rPr>
              <a:t>North-Centre </a:t>
            </a:r>
            <a:r>
              <a:rPr lang="it-IT" sz="2400" dirty="0">
                <a:latin typeface="Garamond" panose="02020404030301010803" pitchFamily="18" charset="0"/>
              </a:rPr>
              <a:t>(</a:t>
            </a:r>
            <a:r>
              <a:rPr lang="it-IT" sz="2400" dirty="0" smtClean="0">
                <a:latin typeface="Garamond" panose="02020404030301010803" pitchFamily="18" charset="0"/>
              </a:rPr>
              <a:t>Cl4, </a:t>
            </a:r>
            <a:r>
              <a:rPr lang="it-IT" sz="2400" dirty="0">
                <a:latin typeface="Garamond" panose="02020404030301010803" pitchFamily="18" charset="0"/>
              </a:rPr>
              <a:t>Cl1</a:t>
            </a:r>
            <a:r>
              <a:rPr lang="it-IT" sz="2400" dirty="0" smtClean="0">
                <a:latin typeface="Garamond" panose="02020404030301010803" pitchFamily="18" charset="0"/>
              </a:rPr>
              <a:t>, Cl2,) vs South </a:t>
            </a:r>
            <a:r>
              <a:rPr lang="it-IT" sz="2400" smtClean="0">
                <a:latin typeface="Garamond" panose="02020404030301010803" pitchFamily="18" charset="0"/>
              </a:rPr>
              <a:t>(Cl3)</a:t>
            </a:r>
          </a:p>
          <a:p>
            <a:pPr algn="ctr"/>
            <a:endParaRPr lang="it-IT" sz="2400" b="1" dirty="0">
              <a:latin typeface="Garamond" panose="02020404030301010803" pitchFamily="18" charset="0"/>
            </a:endParaRPr>
          </a:p>
          <a:p>
            <a:pPr algn="just"/>
            <a:r>
              <a:rPr lang="en-GB" sz="2400" b="1" smtClean="0">
                <a:latin typeface="Garamond" panose="02020404030301010803" pitchFamily="18" charset="0"/>
              </a:rPr>
              <a:t>Cluster </a:t>
            </a:r>
            <a:r>
              <a:rPr lang="en-GB" sz="2400" b="1" dirty="0" smtClean="0">
                <a:latin typeface="Garamond" panose="02020404030301010803" pitchFamily="18" charset="0"/>
              </a:rPr>
              <a:t>4 </a:t>
            </a:r>
            <a:r>
              <a:rPr lang="en-GB" sz="2400" b="1" smtClean="0">
                <a:latin typeface="Garamond" panose="02020404030301010803" pitchFamily="18" charset="0"/>
              </a:rPr>
              <a:t>(Milano): </a:t>
            </a:r>
            <a:r>
              <a:rPr lang="en-GB" sz="2400" dirty="0" smtClean="0">
                <a:latin typeface="Garamond" panose="02020404030301010803" pitchFamily="18" charset="0"/>
              </a:rPr>
              <a:t>CO2 </a:t>
            </a:r>
            <a:r>
              <a:rPr lang="en-GB" sz="2400" dirty="0">
                <a:latin typeface="Garamond" panose="02020404030301010803" pitchFamily="18" charset="0"/>
              </a:rPr>
              <a:t>emission per area (more than ten times the average values of all the other provinces i.e.12755.85 vs 1218.29</a:t>
            </a:r>
            <a:r>
              <a:rPr lang="en-GB" sz="2400" dirty="0" smtClean="0">
                <a:latin typeface="Garamond" panose="02020404030301010803" pitchFamily="18" charset="0"/>
              </a:rPr>
              <a:t>); GDP </a:t>
            </a:r>
            <a:r>
              <a:rPr lang="en-GB" sz="2400" dirty="0">
                <a:latin typeface="Garamond" panose="02020404030301010803" pitchFamily="18" charset="0"/>
              </a:rPr>
              <a:t>per capita </a:t>
            </a:r>
            <a:r>
              <a:rPr lang="en-GB" sz="2400" dirty="0" smtClean="0">
                <a:latin typeface="Garamond" panose="02020404030301010803" pitchFamily="18" charset="0"/>
              </a:rPr>
              <a:t>is  </a:t>
            </a:r>
            <a:r>
              <a:rPr lang="en-GB" sz="2400" dirty="0">
                <a:latin typeface="Garamond" panose="02020404030301010803" pitchFamily="18" charset="0"/>
              </a:rPr>
              <a:t>nearly double than the average values of all the other provinces (44493 vs </a:t>
            </a:r>
            <a:r>
              <a:rPr lang="en-GB" sz="2400">
                <a:latin typeface="Garamond" panose="02020404030301010803" pitchFamily="18" charset="0"/>
              </a:rPr>
              <a:t>23812</a:t>
            </a:r>
            <a:r>
              <a:rPr lang="en-GB" sz="2400" smtClean="0">
                <a:latin typeface="Garamond" panose="02020404030301010803" pitchFamily="18" charset="0"/>
              </a:rPr>
              <a:t>).</a:t>
            </a:r>
          </a:p>
          <a:p>
            <a:pPr algn="just"/>
            <a:endParaRPr lang="en-GB" sz="2400" b="1" dirty="0" smtClean="0">
              <a:latin typeface="Garamond" panose="02020404030301010803" pitchFamily="18" charset="0"/>
            </a:endParaRPr>
          </a:p>
          <a:p>
            <a:pPr algn="just"/>
            <a:r>
              <a:rPr lang="en-US" sz="2400" b="1" smtClean="0">
                <a:latin typeface="Garamond" panose="02020404030301010803" pitchFamily="18" charset="0"/>
              </a:rPr>
              <a:t>Cluster </a:t>
            </a:r>
            <a:r>
              <a:rPr lang="en-US" sz="2400" b="1" dirty="0" smtClean="0">
                <a:latin typeface="Garamond" panose="02020404030301010803" pitchFamily="18" charset="0"/>
              </a:rPr>
              <a:t>1:</a:t>
            </a:r>
            <a:r>
              <a:rPr lang="en-US" sz="2400" dirty="0" smtClean="0">
                <a:latin typeface="Garamond" panose="02020404030301010803" pitchFamily="18" charset="0"/>
              </a:rPr>
              <a:t> 26 </a:t>
            </a:r>
            <a:r>
              <a:rPr lang="en-US" sz="2400" dirty="0">
                <a:latin typeface="Garamond" panose="02020404030301010803" pitchFamily="18" charset="0"/>
              </a:rPr>
              <a:t>provinces located in the North or Central </a:t>
            </a:r>
            <a:r>
              <a:rPr lang="en-US" sz="2400" dirty="0" smtClean="0">
                <a:latin typeface="Garamond" panose="02020404030301010803" pitchFamily="18" charset="0"/>
              </a:rPr>
              <a:t>Italy+ Rome</a:t>
            </a:r>
            <a:r>
              <a:rPr lang="en-US" sz="2400" smtClean="0">
                <a:latin typeface="Garamond" panose="02020404030301010803" pitchFamily="18" charset="0"/>
              </a:rPr>
              <a:t>. </a:t>
            </a:r>
            <a:r>
              <a:rPr lang="en-US" sz="2400" b="1" dirty="0" smtClean="0">
                <a:latin typeface="Garamond" panose="02020404030301010803" pitchFamily="18" charset="0"/>
              </a:rPr>
              <a:t>The </a:t>
            </a:r>
            <a:r>
              <a:rPr lang="en-US" sz="2400" b="1" dirty="0">
                <a:latin typeface="Garamond" panose="02020404030301010803" pitchFamily="18" charset="0"/>
              </a:rPr>
              <a:t>highest average level of CO</a:t>
            </a:r>
            <a:r>
              <a:rPr lang="en-US" sz="2400" b="1" baseline="-25000" dirty="0">
                <a:latin typeface="Garamond" panose="02020404030301010803" pitchFamily="18" charset="0"/>
              </a:rPr>
              <a:t>2</a:t>
            </a:r>
            <a:r>
              <a:rPr lang="en-US" sz="2400" b="1" dirty="0">
                <a:latin typeface="Garamond" panose="02020404030301010803" pitchFamily="18" charset="0"/>
              </a:rPr>
              <a:t> per area, the highest GDP per capita and the lowest unemployment rate</a:t>
            </a:r>
            <a:r>
              <a:rPr lang="en-US" sz="2400" dirty="0">
                <a:latin typeface="Garamond" panose="02020404030301010803" pitchFamily="18" charset="0"/>
              </a:rPr>
              <a:t>. </a:t>
            </a:r>
            <a:r>
              <a:rPr lang="en-US" sz="2400" b="1" dirty="0">
                <a:latin typeface="Garamond" panose="02020404030301010803" pitchFamily="18" charset="0"/>
              </a:rPr>
              <a:t>U</a:t>
            </a:r>
            <a:r>
              <a:rPr lang="en-US" sz="2400" b="1" dirty="0" smtClean="0">
                <a:latin typeface="Garamond" panose="02020404030301010803" pitchFamily="18" charset="0"/>
              </a:rPr>
              <a:t>nemployment </a:t>
            </a:r>
            <a:r>
              <a:rPr lang="en-US" sz="2400" b="1" dirty="0">
                <a:latin typeface="Garamond" panose="02020404030301010803" pitchFamily="18" charset="0"/>
              </a:rPr>
              <a:t>rate is quite homogeneous within the cluster while the GDP per capita and the level of CO</a:t>
            </a:r>
            <a:r>
              <a:rPr lang="en-US" sz="2400" b="1" baseline="-25000" dirty="0">
                <a:latin typeface="Garamond" panose="02020404030301010803" pitchFamily="18" charset="0"/>
              </a:rPr>
              <a:t>2</a:t>
            </a:r>
            <a:r>
              <a:rPr lang="en-US" sz="2400" b="1" dirty="0">
                <a:latin typeface="Garamond" panose="02020404030301010803" pitchFamily="18" charset="0"/>
              </a:rPr>
              <a:t> per area present the largest </a:t>
            </a:r>
            <a:r>
              <a:rPr lang="en-US" sz="2400" b="1" dirty="0" smtClean="0">
                <a:latin typeface="Garamond" panose="02020404030301010803" pitchFamily="18" charset="0"/>
              </a:rPr>
              <a:t>variability</a:t>
            </a:r>
            <a:r>
              <a:rPr lang="en-US" sz="2400" dirty="0" smtClean="0">
                <a:latin typeface="Garamond" panose="02020404030301010803" pitchFamily="18" charset="0"/>
              </a:rPr>
              <a:t>. </a:t>
            </a:r>
            <a:endParaRPr lang="en-GB" sz="2400" dirty="0" smtClean="0">
              <a:latin typeface="Garamond" panose="02020404030301010803" pitchFamily="18" charset="0"/>
            </a:endParaRPr>
          </a:p>
          <a:p>
            <a:pPr marL="1257300" lvl="2" indent="-342900" algn="just">
              <a:buFont typeface="Wingdings" panose="05000000000000000000" pitchFamily="2" charset="2"/>
              <a:buChar char="§"/>
            </a:pPr>
            <a:endParaRPr lang="it-IT" sz="2400" dirty="0" smtClean="0">
              <a:latin typeface="Garamond" panose="02020404030301010803" pitchFamily="18" charset="0"/>
            </a:endParaRPr>
          </a:p>
        </p:txBody>
      </p:sp>
      <p:sp>
        <p:nvSpPr>
          <p:cNvPr id="4" name="Segnaposto numero diapositiva 3"/>
          <p:cNvSpPr>
            <a:spLocks noGrp="1"/>
          </p:cNvSpPr>
          <p:nvPr>
            <p:ph type="sldNum" sz="quarter" idx="12"/>
          </p:nvPr>
        </p:nvSpPr>
        <p:spPr/>
        <p:txBody>
          <a:bodyPr/>
          <a:lstStyle/>
          <a:p>
            <a:fld id="{AD1D03B8-EB5A-4C4B-99DC-BC17BA809A69}" type="slidenum">
              <a:rPr lang="it-IT" smtClean="0"/>
              <a:pPr/>
              <a:t>29</a:t>
            </a:fld>
            <a:endParaRPr lang="it-IT"/>
          </a:p>
        </p:txBody>
      </p:sp>
      <p:sp>
        <p:nvSpPr>
          <p:cNvPr id="3" name="CasellaDiTesto 2"/>
          <p:cNvSpPr txBox="1"/>
          <p:nvPr/>
        </p:nvSpPr>
        <p:spPr>
          <a:xfrm>
            <a:off x="683568" y="332656"/>
            <a:ext cx="8460432" cy="584775"/>
          </a:xfrm>
          <a:prstGeom prst="rect">
            <a:avLst/>
          </a:prstGeom>
          <a:noFill/>
        </p:spPr>
        <p:txBody>
          <a:bodyPr wrap="square" rtlCol="0">
            <a:spAutoFit/>
          </a:bodyPr>
          <a:lstStyle/>
          <a:p>
            <a:pPr algn="ctr"/>
            <a:r>
              <a:rPr lang="it-IT" sz="3200" b="1" dirty="0" smtClean="0">
                <a:solidFill>
                  <a:srgbClr val="000099"/>
                </a:solidFill>
                <a:latin typeface="Garamond" panose="02020404030301010803" pitchFamily="18" charset="0"/>
              </a:rPr>
              <a:t>Cluster </a:t>
            </a:r>
            <a:r>
              <a:rPr lang="it-IT" sz="3200" b="1" dirty="0" err="1" smtClean="0">
                <a:solidFill>
                  <a:srgbClr val="000099"/>
                </a:solidFill>
                <a:latin typeface="Garamond" panose="02020404030301010803" pitchFamily="18" charset="0"/>
              </a:rPr>
              <a:t>characterization</a:t>
            </a:r>
            <a:endParaRPr lang="it-IT" sz="3200" b="1" dirty="0">
              <a:solidFill>
                <a:srgbClr val="000099"/>
              </a:solidFill>
              <a:latin typeface="Garamond" panose="02020404030301010803" pitchFamily="18" charset="0"/>
            </a:endParaRPr>
          </a:p>
        </p:txBody>
      </p:sp>
    </p:spTree>
    <p:extLst>
      <p:ext uri="{BB962C8B-B14F-4D97-AF65-F5344CB8AC3E}">
        <p14:creationId xmlns:p14="http://schemas.microsoft.com/office/powerpoint/2010/main" val="9374641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p:txBody>
          <a:bodyPr/>
          <a:lstStyle/>
          <a:p>
            <a:r>
              <a:rPr lang="it-IT" altLang="it-IT" b="1" dirty="0" smtClean="0">
                <a:latin typeface="Garamond" panose="02020404030301010803" pitchFamily="18" charset="0"/>
              </a:rPr>
              <a:t>State of art</a:t>
            </a:r>
          </a:p>
        </p:txBody>
      </p:sp>
      <p:sp>
        <p:nvSpPr>
          <p:cNvPr id="6147" name="Segnaposto contenuto 2"/>
          <p:cNvSpPr>
            <a:spLocks noGrp="1"/>
          </p:cNvSpPr>
          <p:nvPr>
            <p:ph idx="1"/>
          </p:nvPr>
        </p:nvSpPr>
        <p:spPr>
          <a:xfrm>
            <a:off x="214313" y="1196975"/>
            <a:ext cx="8715375" cy="5159375"/>
          </a:xfrm>
        </p:spPr>
        <p:txBody>
          <a:bodyPr/>
          <a:lstStyle/>
          <a:p>
            <a:pPr>
              <a:defRPr/>
            </a:pPr>
            <a:endParaRPr lang="it-IT" altLang="it-IT" sz="2400" dirty="0" smtClean="0"/>
          </a:p>
          <a:p>
            <a:pPr marL="0" indent="0">
              <a:buNone/>
              <a:defRPr/>
            </a:pPr>
            <a:r>
              <a:rPr lang="it-IT" sz="2400" dirty="0" err="1" smtClean="0"/>
              <a:t>Pulselli</a:t>
            </a:r>
            <a:r>
              <a:rPr lang="it-IT" sz="2400" dirty="0" smtClean="0"/>
              <a:t> et al.(2015)</a:t>
            </a:r>
            <a:r>
              <a:rPr lang="it-IT" altLang="it-IT" sz="2400" dirty="0" smtClean="0"/>
              <a:t> </a:t>
            </a:r>
            <a:r>
              <a:rPr lang="it-IT" altLang="it-IT" sz="2400" dirty="0" err="1"/>
              <a:t>p</a:t>
            </a:r>
            <a:r>
              <a:rPr lang="it-IT" altLang="it-IT" sz="2400" dirty="0" err="1" smtClean="0"/>
              <a:t>roposed</a:t>
            </a:r>
            <a:r>
              <a:rPr lang="it-IT" altLang="it-IT" sz="2400" dirty="0" smtClean="0"/>
              <a:t> a </a:t>
            </a:r>
            <a:r>
              <a:rPr lang="it-IT" altLang="it-IT" sz="2400" dirty="0" err="1" smtClean="0"/>
              <a:t>very</a:t>
            </a:r>
            <a:r>
              <a:rPr lang="it-IT" altLang="it-IT" sz="2400" dirty="0" smtClean="0"/>
              <a:t> </a:t>
            </a:r>
            <a:r>
              <a:rPr lang="it-IT" altLang="it-IT" sz="2400" dirty="0" err="1" smtClean="0"/>
              <a:t>simplified</a:t>
            </a:r>
            <a:r>
              <a:rPr lang="it-IT" altLang="it-IT" sz="2400" dirty="0" smtClean="0"/>
              <a:t> </a:t>
            </a:r>
            <a:r>
              <a:rPr lang="it-IT" altLang="it-IT" sz="2400" dirty="0" err="1" smtClean="0"/>
              <a:t>scheme</a:t>
            </a:r>
            <a:r>
              <a:rPr lang="it-IT" altLang="it-IT" sz="2400" dirty="0" smtClean="0"/>
              <a:t> </a:t>
            </a:r>
            <a:r>
              <a:rPr lang="it-IT" altLang="it-IT" sz="2400" dirty="0" err="1" smtClean="0"/>
              <a:t>based</a:t>
            </a:r>
            <a:r>
              <a:rPr lang="it-IT" altLang="it-IT" sz="2400" dirty="0" smtClean="0"/>
              <a:t> on:</a:t>
            </a:r>
          </a:p>
          <a:p>
            <a:pPr lvl="1">
              <a:defRPr/>
            </a:pPr>
            <a:r>
              <a:rPr lang="it-IT" altLang="it-IT" u="sng" dirty="0">
                <a:solidFill>
                  <a:srgbClr val="00B050"/>
                </a:solidFill>
              </a:rPr>
              <a:t>i</a:t>
            </a:r>
            <a:r>
              <a:rPr lang="it-IT" altLang="it-IT" u="sng" dirty="0" smtClean="0">
                <a:solidFill>
                  <a:srgbClr val="00B050"/>
                </a:solidFill>
              </a:rPr>
              <a:t>nput </a:t>
            </a:r>
            <a:r>
              <a:rPr lang="it-IT" altLang="it-IT" sz="2400" dirty="0"/>
              <a:t>( the </a:t>
            </a:r>
            <a:r>
              <a:rPr lang="it-IT" altLang="it-IT" sz="2400" dirty="0" err="1"/>
              <a:t>environment</a:t>
            </a:r>
            <a:r>
              <a:rPr lang="it-IT" altLang="it-IT" sz="2400" dirty="0"/>
              <a:t> </a:t>
            </a:r>
            <a:r>
              <a:rPr lang="it-IT" altLang="it-IT" sz="2400" dirty="0" err="1" smtClean="0"/>
              <a:t>provides</a:t>
            </a:r>
            <a:r>
              <a:rPr lang="it-IT" altLang="it-IT" sz="2400" dirty="0" smtClean="0"/>
              <a:t> the </a:t>
            </a:r>
            <a:r>
              <a:rPr lang="it-IT" altLang="it-IT" sz="2400" dirty="0" err="1" smtClean="0"/>
              <a:t>system</a:t>
            </a:r>
            <a:r>
              <a:rPr lang="it-IT" altLang="it-IT" sz="2400" dirty="0" smtClean="0"/>
              <a:t> with the </a:t>
            </a:r>
            <a:r>
              <a:rPr lang="it-IT" altLang="it-IT" sz="2400" dirty="0" err="1" smtClean="0"/>
              <a:t>necessary</a:t>
            </a:r>
            <a:r>
              <a:rPr lang="it-IT" altLang="it-IT" sz="2400" dirty="0" smtClean="0"/>
              <a:t> </a:t>
            </a:r>
            <a:r>
              <a:rPr lang="it-IT" altLang="it-IT" sz="2400" dirty="0" err="1" smtClean="0"/>
              <a:t>resources</a:t>
            </a:r>
            <a:r>
              <a:rPr lang="it-IT" altLang="it-IT" sz="2400" dirty="0" smtClean="0"/>
              <a:t>)</a:t>
            </a:r>
            <a:endParaRPr lang="it-IT" altLang="it-IT" sz="2400" dirty="0"/>
          </a:p>
          <a:p>
            <a:pPr lvl="1">
              <a:defRPr/>
            </a:pPr>
            <a:r>
              <a:rPr lang="it-IT" altLang="it-IT" u="sng" dirty="0" smtClean="0">
                <a:solidFill>
                  <a:srgbClr val="0070C0"/>
                </a:solidFill>
              </a:rPr>
              <a:t>state</a:t>
            </a:r>
            <a:r>
              <a:rPr lang="it-IT" altLang="it-IT" dirty="0" smtClean="0"/>
              <a:t> </a:t>
            </a:r>
            <a:r>
              <a:rPr lang="it-IT" altLang="it-IT" sz="2400" dirty="0" smtClean="0"/>
              <a:t>(</a:t>
            </a:r>
            <a:r>
              <a:rPr lang="it-IT" altLang="it-IT" sz="2400" dirty="0" err="1" smtClean="0"/>
              <a:t>it</a:t>
            </a:r>
            <a:r>
              <a:rPr lang="it-IT" altLang="it-IT" sz="2400" dirty="0" smtClean="0"/>
              <a:t> </a:t>
            </a:r>
            <a:r>
              <a:rPr lang="it-IT" altLang="it-IT" sz="2400" dirty="0" err="1" smtClean="0"/>
              <a:t>represents</a:t>
            </a:r>
            <a:r>
              <a:rPr lang="it-IT" altLang="it-IT" sz="2400" dirty="0" smtClean="0"/>
              <a:t> the </a:t>
            </a:r>
            <a:r>
              <a:rPr lang="it-IT" altLang="it-IT" sz="2400" dirty="0" err="1" smtClean="0"/>
              <a:t>socio-economic</a:t>
            </a:r>
            <a:r>
              <a:rPr lang="it-IT" altLang="it-IT" sz="2400" dirty="0" smtClean="0"/>
              <a:t> </a:t>
            </a:r>
            <a:r>
              <a:rPr lang="it-IT" altLang="it-IT" sz="2400" dirty="0" err="1" smtClean="0"/>
              <a:t>context</a:t>
            </a:r>
            <a:r>
              <a:rPr lang="it-IT" altLang="it-IT" sz="2400" dirty="0" smtClean="0"/>
              <a:t> </a:t>
            </a:r>
            <a:r>
              <a:rPr lang="it-IT" altLang="it-IT" sz="2400" dirty="0" err="1" smtClean="0"/>
              <a:t>accounting</a:t>
            </a:r>
            <a:r>
              <a:rPr lang="it-IT" altLang="it-IT" sz="2400" dirty="0" smtClean="0"/>
              <a:t> for the </a:t>
            </a:r>
            <a:r>
              <a:rPr lang="it-IT" altLang="it-IT" sz="2400" dirty="0" err="1" smtClean="0"/>
              <a:t>organization</a:t>
            </a:r>
            <a:r>
              <a:rPr lang="it-IT" altLang="it-IT" sz="2400" dirty="0" smtClean="0"/>
              <a:t> and the </a:t>
            </a:r>
            <a:r>
              <a:rPr lang="it-IT" altLang="it-IT" sz="2400" dirty="0" err="1" smtClean="0"/>
              <a:t>structure</a:t>
            </a:r>
            <a:r>
              <a:rPr lang="it-IT" altLang="it-IT" sz="2400" dirty="0" smtClean="0"/>
              <a:t> of a </a:t>
            </a:r>
            <a:r>
              <a:rPr lang="it-IT" altLang="it-IT" sz="2400" dirty="0" err="1" smtClean="0"/>
              <a:t>system</a:t>
            </a:r>
            <a:r>
              <a:rPr lang="it-IT" altLang="it-IT" sz="2400" dirty="0" smtClean="0"/>
              <a:t>) </a:t>
            </a:r>
            <a:endParaRPr lang="en-US" altLang="it-IT" sz="2400" dirty="0"/>
          </a:p>
          <a:p>
            <a:pPr lvl="1">
              <a:defRPr/>
            </a:pPr>
            <a:r>
              <a:rPr lang="it-IT" altLang="it-IT" u="sng" dirty="0" smtClean="0">
                <a:solidFill>
                  <a:srgbClr val="C00000"/>
                </a:solidFill>
              </a:rPr>
              <a:t>output</a:t>
            </a:r>
            <a:r>
              <a:rPr lang="it-IT" altLang="it-IT" dirty="0" smtClean="0"/>
              <a:t> </a:t>
            </a:r>
            <a:r>
              <a:rPr lang="it-IT" altLang="it-IT" dirty="0"/>
              <a:t> </a:t>
            </a:r>
            <a:r>
              <a:rPr lang="it-IT" altLang="it-IT" sz="2400" dirty="0" smtClean="0"/>
              <a:t>(</a:t>
            </a:r>
            <a:r>
              <a:rPr lang="it-IT" altLang="it-IT" sz="2400" dirty="0" err="1" smtClean="0"/>
              <a:t>it</a:t>
            </a:r>
            <a:r>
              <a:rPr lang="it-IT" altLang="it-IT" sz="2400" dirty="0" smtClean="0"/>
              <a:t> </a:t>
            </a:r>
            <a:r>
              <a:rPr lang="it-IT" altLang="it-IT" sz="2400" dirty="0" err="1" smtClean="0"/>
              <a:t>is</a:t>
            </a:r>
            <a:r>
              <a:rPr lang="it-IT" altLang="it-IT" sz="2400" dirty="0" smtClean="0"/>
              <a:t> the </a:t>
            </a:r>
            <a:r>
              <a:rPr lang="it-IT" altLang="it-IT" sz="2400" dirty="0" err="1" smtClean="0"/>
              <a:t>economic</a:t>
            </a:r>
            <a:r>
              <a:rPr lang="it-IT" altLang="it-IT" sz="2400" dirty="0" smtClean="0"/>
              <a:t> </a:t>
            </a:r>
            <a:r>
              <a:rPr lang="it-IT" altLang="it-IT" sz="2400" dirty="0" err="1" smtClean="0"/>
              <a:t>results</a:t>
            </a:r>
            <a:r>
              <a:rPr lang="it-IT" altLang="it-IT" sz="2400" dirty="0" smtClean="0"/>
              <a:t> of a country)</a:t>
            </a:r>
          </a:p>
          <a:p>
            <a:pPr marL="457200" lvl="1" indent="0">
              <a:buFont typeface="Arial" panose="020B0604020202020204" pitchFamily="34" charset="0"/>
              <a:buNone/>
              <a:defRPr/>
            </a:pPr>
            <a:endParaRPr lang="it-IT" altLang="it-IT" sz="1800" dirty="0" smtClean="0"/>
          </a:p>
        </p:txBody>
      </p:sp>
      <p:sp>
        <p:nvSpPr>
          <p:cNvPr id="6148"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2164839-DF62-4FDD-9262-AE06C9B95444}" type="slidenum">
              <a:rPr lang="en-US" altLang="it-IT" sz="1200" smtClean="0">
                <a:solidFill>
                  <a:srgbClr val="898989"/>
                </a:solidFill>
              </a:rPr>
              <a:pPr>
                <a:spcBef>
                  <a:spcPct val="0"/>
                </a:spcBef>
                <a:buFontTx/>
                <a:buNone/>
              </a:pPr>
              <a:t>3</a:t>
            </a:fld>
            <a:endParaRPr lang="en-US" altLang="it-IT" sz="1200" smtClean="0">
              <a:solidFill>
                <a:srgbClr val="898989"/>
              </a:solidFill>
            </a:endParaRPr>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692" b="25417"/>
          <a:stretch/>
        </p:blipFill>
        <p:spPr bwMode="auto">
          <a:xfrm>
            <a:off x="251520" y="4797152"/>
            <a:ext cx="8784976" cy="1924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335426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0099"/>
                </a:solidFill>
                <a:latin typeface="Garamond" panose="02020404030301010803" pitchFamily="18" charset="0"/>
              </a:rPr>
              <a:t>…cluster </a:t>
            </a:r>
            <a:r>
              <a:rPr lang="it-IT" b="1" dirty="0" err="1">
                <a:solidFill>
                  <a:srgbClr val="000099"/>
                </a:solidFill>
                <a:latin typeface="Garamond" panose="02020404030301010803" pitchFamily="18" charset="0"/>
              </a:rPr>
              <a:t>characterization</a:t>
            </a:r>
            <a:endParaRPr lang="it-IT" b="1" dirty="0">
              <a:solidFill>
                <a:srgbClr val="000099"/>
              </a:solidFill>
              <a:latin typeface="Garamond" panose="02020404030301010803" pitchFamily="18" charset="0"/>
            </a:endParaRPr>
          </a:p>
        </p:txBody>
      </p:sp>
      <p:sp>
        <p:nvSpPr>
          <p:cNvPr id="3" name="Segnaposto contenuto 2"/>
          <p:cNvSpPr>
            <a:spLocks noGrp="1"/>
          </p:cNvSpPr>
          <p:nvPr>
            <p:ph idx="1"/>
          </p:nvPr>
        </p:nvSpPr>
        <p:spPr>
          <a:xfrm>
            <a:off x="0" y="1600200"/>
            <a:ext cx="9036496" cy="4525963"/>
          </a:xfrm>
        </p:spPr>
        <p:txBody>
          <a:bodyPr>
            <a:normAutofit fontScale="92500"/>
          </a:bodyPr>
          <a:lstStyle/>
          <a:p>
            <a:pPr marL="0" indent="0" latinLnBrk="1">
              <a:lnSpc>
                <a:spcPct val="150000"/>
              </a:lnSpc>
              <a:spcBef>
                <a:spcPts val="0"/>
              </a:spcBef>
              <a:buNone/>
            </a:pPr>
            <a:r>
              <a:rPr lang="en-US" sz="2400" b="1" dirty="0">
                <a:latin typeface="Garamond" panose="02020404030301010803" pitchFamily="18" charset="0"/>
              </a:rPr>
              <a:t>Cluster 2</a:t>
            </a:r>
            <a:r>
              <a:rPr lang="en-US" sz="2400" dirty="0">
                <a:latin typeface="Garamond" panose="02020404030301010803" pitchFamily="18" charset="0"/>
              </a:rPr>
              <a:t> is </a:t>
            </a:r>
            <a:r>
              <a:rPr lang="en-US" sz="2400" b="1" dirty="0">
                <a:latin typeface="Garamond" panose="02020404030301010803" pitchFamily="18" charset="0"/>
              </a:rPr>
              <a:t>the most heterogeneous cluster as regard to the geography of provinces</a:t>
            </a:r>
            <a:r>
              <a:rPr lang="en-US" sz="2400" dirty="0">
                <a:latin typeface="Garamond" panose="02020404030301010803" pitchFamily="18" charset="0"/>
              </a:rPr>
              <a:t>. C</a:t>
            </a:r>
            <a:r>
              <a:rPr lang="en-US" sz="2400" dirty="0" smtClean="0">
                <a:latin typeface="Garamond" panose="02020404030301010803" pitchFamily="18" charset="0"/>
              </a:rPr>
              <a:t>omposed </a:t>
            </a:r>
            <a:r>
              <a:rPr lang="en-US" sz="2400" b="1" dirty="0">
                <a:latin typeface="Garamond" panose="02020404030301010803" pitchFamily="18" charset="0"/>
              </a:rPr>
              <a:t>mainly by </a:t>
            </a:r>
            <a:r>
              <a:rPr lang="en-US" sz="2400" b="1" dirty="0" smtClean="0">
                <a:latin typeface="Garamond" panose="02020404030301010803" pitchFamily="18" charset="0"/>
              </a:rPr>
              <a:t>North </a:t>
            </a:r>
            <a:r>
              <a:rPr lang="en-US" sz="2400" b="1" dirty="0">
                <a:latin typeface="Garamond" panose="02020404030301010803" pitchFamily="18" charset="0"/>
              </a:rPr>
              <a:t>and Central Italy plus </a:t>
            </a:r>
            <a:endParaRPr lang="en-US" sz="2400" b="1" dirty="0" smtClean="0">
              <a:latin typeface="Garamond" panose="02020404030301010803" pitchFamily="18" charset="0"/>
            </a:endParaRPr>
          </a:p>
          <a:p>
            <a:pPr marL="0" indent="0" latinLnBrk="1">
              <a:lnSpc>
                <a:spcPct val="150000"/>
              </a:lnSpc>
              <a:spcBef>
                <a:spcPts val="0"/>
              </a:spcBef>
              <a:buNone/>
            </a:pPr>
            <a:r>
              <a:rPr lang="en-US" sz="2400" b="1" dirty="0" smtClean="0">
                <a:latin typeface="Garamond" panose="02020404030301010803" pitchFamily="18" charset="0"/>
              </a:rPr>
              <a:t>provinces </a:t>
            </a:r>
            <a:r>
              <a:rPr lang="en-US" sz="2400" b="1" dirty="0">
                <a:latin typeface="Garamond" panose="02020404030301010803" pitchFamily="18" charset="0"/>
              </a:rPr>
              <a:t>of Lazio (out of Rome and </a:t>
            </a:r>
            <a:r>
              <a:rPr lang="en-US" sz="2400" b="1" dirty="0" err="1">
                <a:latin typeface="Garamond" panose="02020404030301010803" pitchFamily="18" charset="0"/>
              </a:rPr>
              <a:t>Viterbo</a:t>
            </a:r>
            <a:r>
              <a:rPr lang="en-US" sz="2400" b="1" dirty="0">
                <a:latin typeface="Garamond" panose="02020404030301010803" pitchFamily="18" charset="0"/>
              </a:rPr>
              <a:t>) and Abruzzo plus </a:t>
            </a:r>
            <a:r>
              <a:rPr lang="en-US" sz="2400" b="1" dirty="0" err="1">
                <a:latin typeface="Garamond" panose="02020404030301010803" pitchFamily="18" charset="0"/>
              </a:rPr>
              <a:t>Nuoro</a:t>
            </a:r>
            <a:r>
              <a:rPr lang="en-US" sz="2400" b="1" dirty="0">
                <a:latin typeface="Garamond" panose="02020404030301010803" pitchFamily="18" charset="0"/>
              </a:rPr>
              <a:t> </a:t>
            </a:r>
            <a:endParaRPr lang="en-US" sz="2400" b="1" dirty="0" smtClean="0">
              <a:latin typeface="Garamond" panose="02020404030301010803" pitchFamily="18" charset="0"/>
            </a:endParaRPr>
          </a:p>
          <a:p>
            <a:pPr marL="0" indent="0" latinLnBrk="1">
              <a:lnSpc>
                <a:spcPct val="150000"/>
              </a:lnSpc>
              <a:spcBef>
                <a:spcPts val="0"/>
              </a:spcBef>
              <a:buNone/>
            </a:pPr>
            <a:r>
              <a:rPr lang="en-US" sz="2400" b="1" dirty="0" smtClean="0">
                <a:latin typeface="Garamond" panose="02020404030301010803" pitchFamily="18" charset="0"/>
              </a:rPr>
              <a:t>and </a:t>
            </a:r>
            <a:r>
              <a:rPr lang="en-US" sz="2400" b="1" dirty="0">
                <a:latin typeface="Garamond" panose="02020404030301010803" pitchFamily="18" charset="0"/>
              </a:rPr>
              <a:t>Potenza</a:t>
            </a:r>
            <a:r>
              <a:rPr lang="en-US" sz="2400" dirty="0">
                <a:latin typeface="Garamond" panose="02020404030301010803" pitchFamily="18" charset="0"/>
              </a:rPr>
              <a:t>. </a:t>
            </a:r>
            <a:r>
              <a:rPr lang="en-US" sz="2400" b="1" dirty="0">
                <a:latin typeface="Garamond" panose="02020404030301010803" pitchFamily="18" charset="0"/>
              </a:rPr>
              <a:t>All the provinces in Cluster2, out of </a:t>
            </a:r>
            <a:r>
              <a:rPr lang="en-US" sz="2400" b="1" dirty="0" smtClean="0">
                <a:latin typeface="Garamond" panose="02020404030301010803" pitchFamily="18" charset="0"/>
              </a:rPr>
              <a:t>Torino</a:t>
            </a:r>
            <a:r>
              <a:rPr lang="en-US" sz="2400" b="1" dirty="0">
                <a:latin typeface="Garamond" panose="02020404030301010803" pitchFamily="18" charset="0"/>
              </a:rPr>
              <a:t>, have small medium dimension</a:t>
            </a:r>
            <a:r>
              <a:rPr lang="en-US" sz="2400" dirty="0">
                <a:latin typeface="Garamond" panose="02020404030301010803" pitchFamily="18" charset="0"/>
              </a:rPr>
              <a:t>. This cluster is characterized by </a:t>
            </a:r>
            <a:r>
              <a:rPr lang="en-US" sz="2400" b="1" dirty="0">
                <a:latin typeface="Garamond" panose="02020404030301010803" pitchFamily="18" charset="0"/>
              </a:rPr>
              <a:t>high variability in GDP</a:t>
            </a:r>
            <a:r>
              <a:rPr lang="en-US" sz="2400" dirty="0">
                <a:latin typeface="Garamond" panose="02020404030301010803" pitchFamily="18" charset="0"/>
              </a:rPr>
              <a:t>, </a:t>
            </a:r>
            <a:endParaRPr lang="en-US" sz="2400" dirty="0" smtClean="0">
              <a:latin typeface="Garamond" panose="02020404030301010803" pitchFamily="18" charset="0"/>
            </a:endParaRPr>
          </a:p>
          <a:p>
            <a:pPr marL="0" indent="0" latinLnBrk="1">
              <a:lnSpc>
                <a:spcPct val="150000"/>
              </a:lnSpc>
              <a:spcBef>
                <a:spcPts val="0"/>
              </a:spcBef>
              <a:buNone/>
            </a:pPr>
            <a:r>
              <a:rPr lang="en-US" sz="2400" dirty="0" smtClean="0">
                <a:latin typeface="Garamond" panose="02020404030301010803" pitchFamily="18" charset="0"/>
              </a:rPr>
              <a:t>ranging </a:t>
            </a:r>
            <a:r>
              <a:rPr lang="en-US" sz="2400" dirty="0">
                <a:latin typeface="Garamond" panose="02020404030301010803" pitchFamily="18" charset="0"/>
              </a:rPr>
              <a:t>from 17900 for </a:t>
            </a:r>
            <a:r>
              <a:rPr lang="en-US" sz="2400" dirty="0" err="1">
                <a:latin typeface="Garamond" panose="02020404030301010803" pitchFamily="18" charset="0"/>
              </a:rPr>
              <a:t>Nuoro</a:t>
            </a:r>
            <a:r>
              <a:rPr lang="en-US" sz="2400" dirty="0">
                <a:latin typeface="Garamond" panose="02020404030301010803" pitchFamily="18" charset="0"/>
              </a:rPr>
              <a:t> to 29900 for Siena and </a:t>
            </a:r>
            <a:r>
              <a:rPr lang="en-US" sz="2400" b="1" dirty="0">
                <a:latin typeface="Garamond" panose="02020404030301010803" pitchFamily="18" charset="0"/>
              </a:rPr>
              <a:t>low variability in CO2</a:t>
            </a:r>
            <a:r>
              <a:rPr lang="en-US" sz="2400" dirty="0">
                <a:latin typeface="Garamond" panose="02020404030301010803" pitchFamily="18" charset="0"/>
              </a:rPr>
              <a:t>. </a:t>
            </a:r>
            <a:endParaRPr lang="en-US" sz="2400" dirty="0" smtClean="0">
              <a:latin typeface="Garamond" panose="02020404030301010803" pitchFamily="18" charset="0"/>
            </a:endParaRPr>
          </a:p>
          <a:p>
            <a:pPr marL="0" indent="0" latinLnBrk="1">
              <a:lnSpc>
                <a:spcPct val="150000"/>
              </a:lnSpc>
              <a:spcBef>
                <a:spcPts val="0"/>
              </a:spcBef>
              <a:buNone/>
            </a:pPr>
            <a:r>
              <a:rPr lang="en-US" sz="2400" b="1" dirty="0" smtClean="0">
                <a:latin typeface="Garamond" panose="02020404030301010803" pitchFamily="18" charset="0"/>
              </a:rPr>
              <a:t>Torino </a:t>
            </a:r>
            <a:r>
              <a:rPr lang="en-US" sz="2400" b="1" dirty="0">
                <a:latin typeface="Garamond" panose="02020404030301010803" pitchFamily="18" charset="0"/>
              </a:rPr>
              <a:t>presents the lowest membership function </a:t>
            </a:r>
            <a:r>
              <a:rPr lang="en-US" sz="2400" b="1" dirty="0" smtClean="0">
                <a:latin typeface="Garamond" panose="02020404030301010803" pitchFamily="18" charset="0"/>
              </a:rPr>
              <a:t>(</a:t>
            </a:r>
            <a:r>
              <a:rPr lang="en-US" sz="2400" b="1" dirty="0">
                <a:latin typeface="Garamond" panose="02020404030301010803" pitchFamily="18" charset="0"/>
              </a:rPr>
              <a:t>0.55)</a:t>
            </a:r>
            <a:r>
              <a:rPr lang="en-US" sz="2400" dirty="0">
                <a:latin typeface="Garamond" panose="02020404030301010803" pitchFamily="18" charset="0"/>
              </a:rPr>
              <a:t> among all the provinces, being a borderline unit between Cluster 2 and 1.</a:t>
            </a:r>
            <a:endParaRPr lang="it-IT" sz="2400" dirty="0">
              <a:latin typeface="Garamond" panose="02020404030301010803" pitchFamily="18" charset="0"/>
            </a:endParaRPr>
          </a:p>
        </p:txBody>
      </p:sp>
      <p:sp>
        <p:nvSpPr>
          <p:cNvPr id="4" name="Segnaposto numero diapositiva 3"/>
          <p:cNvSpPr>
            <a:spLocks noGrp="1"/>
          </p:cNvSpPr>
          <p:nvPr>
            <p:ph type="sldNum" sz="quarter" idx="12"/>
          </p:nvPr>
        </p:nvSpPr>
        <p:spPr/>
        <p:txBody>
          <a:bodyPr/>
          <a:lstStyle/>
          <a:p>
            <a:fld id="{AD1D03B8-EB5A-4C4B-99DC-BC17BA809A69}" type="slidenum">
              <a:rPr lang="it-IT" smtClean="0"/>
              <a:pPr/>
              <a:t>30</a:t>
            </a:fld>
            <a:endParaRPr lang="it-IT"/>
          </a:p>
        </p:txBody>
      </p:sp>
    </p:spTree>
    <p:extLst>
      <p:ext uri="{BB962C8B-B14F-4D97-AF65-F5344CB8AC3E}">
        <p14:creationId xmlns:p14="http://schemas.microsoft.com/office/powerpoint/2010/main" val="102733351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normAutofit fontScale="90000"/>
          </a:bodyPr>
          <a:lstStyle/>
          <a:p>
            <a:r>
              <a:rPr lang="it-IT" b="1" dirty="0">
                <a:solidFill>
                  <a:srgbClr val="000099"/>
                </a:solidFill>
                <a:latin typeface="Garamond" panose="02020404030301010803" pitchFamily="18" charset="0"/>
              </a:rPr>
              <a:t>…cluster </a:t>
            </a:r>
            <a:r>
              <a:rPr lang="it-IT" b="1" dirty="0" err="1">
                <a:solidFill>
                  <a:srgbClr val="000099"/>
                </a:solidFill>
                <a:latin typeface="Garamond" panose="02020404030301010803" pitchFamily="18" charset="0"/>
              </a:rPr>
              <a:t>characterization</a:t>
            </a:r>
            <a:endParaRPr lang="it-IT" dirty="0"/>
          </a:p>
        </p:txBody>
      </p:sp>
      <p:sp>
        <p:nvSpPr>
          <p:cNvPr id="3" name="Segnaposto contenuto 2"/>
          <p:cNvSpPr>
            <a:spLocks noGrp="1"/>
          </p:cNvSpPr>
          <p:nvPr>
            <p:ph idx="1"/>
          </p:nvPr>
        </p:nvSpPr>
        <p:spPr>
          <a:xfrm>
            <a:off x="107504" y="1417638"/>
            <a:ext cx="9036496" cy="5303837"/>
          </a:xfrm>
        </p:spPr>
        <p:txBody>
          <a:bodyPr>
            <a:noAutofit/>
          </a:bodyPr>
          <a:lstStyle/>
          <a:p>
            <a:pPr marL="0" indent="0" latinLnBrk="1">
              <a:buNone/>
            </a:pPr>
            <a:r>
              <a:rPr lang="en-GB" sz="2400" b="1" dirty="0">
                <a:latin typeface="Garamond" panose="02020404030301010803" pitchFamily="18" charset="0"/>
              </a:rPr>
              <a:t>Cluster 3</a:t>
            </a:r>
            <a:r>
              <a:rPr lang="en-GB" sz="2400" dirty="0">
                <a:latin typeface="Garamond" panose="02020404030301010803" pitchFamily="18" charset="0"/>
              </a:rPr>
              <a:t> is composed by </a:t>
            </a:r>
            <a:r>
              <a:rPr lang="en-GB" sz="2400" b="1" dirty="0">
                <a:latin typeface="Garamond" panose="02020404030301010803" pitchFamily="18" charset="0"/>
              </a:rPr>
              <a:t>whole Calabria, Campania, Molise, Puglia, </a:t>
            </a:r>
            <a:endParaRPr lang="en-GB" sz="2400" b="1" dirty="0" smtClean="0">
              <a:latin typeface="Garamond" panose="02020404030301010803" pitchFamily="18" charset="0"/>
            </a:endParaRPr>
          </a:p>
          <a:p>
            <a:pPr marL="0" indent="0" latinLnBrk="1">
              <a:buNone/>
            </a:pPr>
            <a:r>
              <a:rPr lang="en-GB" sz="2400" b="1" dirty="0" smtClean="0">
                <a:latin typeface="Garamond" panose="02020404030301010803" pitchFamily="18" charset="0"/>
              </a:rPr>
              <a:t>Sicilia </a:t>
            </a:r>
            <a:r>
              <a:rPr lang="en-GB" sz="2400" b="1" dirty="0">
                <a:latin typeface="Garamond" panose="02020404030301010803" pitchFamily="18" charset="0"/>
              </a:rPr>
              <a:t>and </a:t>
            </a:r>
            <a:r>
              <a:rPr lang="en-GB" sz="2400" b="1" dirty="0" err="1">
                <a:latin typeface="Garamond" panose="02020404030301010803" pitchFamily="18" charset="0"/>
              </a:rPr>
              <a:t>Sardegna</a:t>
            </a:r>
            <a:r>
              <a:rPr lang="en-GB" sz="2400" b="1" dirty="0">
                <a:latin typeface="Garamond" panose="02020404030301010803" pitchFamily="18" charset="0"/>
              </a:rPr>
              <a:t> (out of </a:t>
            </a:r>
            <a:r>
              <a:rPr lang="en-GB" sz="2400" b="1" dirty="0" err="1">
                <a:latin typeface="Garamond" panose="02020404030301010803" pitchFamily="18" charset="0"/>
              </a:rPr>
              <a:t>Nuoro</a:t>
            </a:r>
            <a:r>
              <a:rPr lang="en-GB" sz="2400" b="1" dirty="0">
                <a:latin typeface="Garamond" panose="02020404030301010803" pitchFamily="18" charset="0"/>
              </a:rPr>
              <a:t>), plus </a:t>
            </a:r>
            <a:r>
              <a:rPr lang="en-GB" sz="2400" b="1" dirty="0" err="1">
                <a:latin typeface="Garamond" panose="02020404030301010803" pitchFamily="18" charset="0"/>
              </a:rPr>
              <a:t>Viterbo</a:t>
            </a:r>
            <a:r>
              <a:rPr lang="en-GB" sz="2400" b="1" dirty="0">
                <a:latin typeface="Garamond" panose="02020404030301010803" pitchFamily="18" charset="0"/>
              </a:rPr>
              <a:t> (Lazio)</a:t>
            </a:r>
            <a:r>
              <a:rPr lang="en-GB" sz="2400" dirty="0">
                <a:latin typeface="Garamond" panose="02020404030301010803" pitchFamily="18" charset="0"/>
              </a:rPr>
              <a:t>. This cluster is very similar to the one, labelled as </a:t>
            </a:r>
            <a:r>
              <a:rPr lang="en-GB" sz="2400" b="1" dirty="0">
                <a:latin typeface="Garamond" panose="02020404030301010803" pitchFamily="18" charset="0"/>
              </a:rPr>
              <a:t>“Minimal system with high social risks” by </a:t>
            </a:r>
            <a:r>
              <a:rPr lang="en-GB" sz="2400" b="1" dirty="0" err="1">
                <a:latin typeface="Garamond" panose="02020404030301010803" pitchFamily="18" charset="0"/>
              </a:rPr>
              <a:t>Bertin</a:t>
            </a:r>
            <a:r>
              <a:rPr lang="en-GB" sz="2400" b="1" dirty="0">
                <a:latin typeface="Garamond" panose="02020404030301010803" pitchFamily="18" charset="0"/>
              </a:rPr>
              <a:t> (2012) in his classification concerning the welfare state systems of the Italian regions</a:t>
            </a:r>
            <a:r>
              <a:rPr lang="en-GB" sz="2400" dirty="0">
                <a:latin typeface="Garamond" panose="02020404030301010803" pitchFamily="18" charset="0"/>
              </a:rPr>
              <a:t>. </a:t>
            </a:r>
            <a:endParaRPr lang="en-GB" sz="2400" dirty="0" smtClean="0">
              <a:latin typeface="Garamond" panose="02020404030301010803" pitchFamily="18" charset="0"/>
            </a:endParaRPr>
          </a:p>
          <a:p>
            <a:pPr marL="0" indent="0" latinLnBrk="1">
              <a:buNone/>
            </a:pPr>
            <a:r>
              <a:rPr lang="en-GB" sz="2400" dirty="0" smtClean="0">
                <a:latin typeface="Garamond" panose="02020404030301010803" pitchFamily="18" charset="0"/>
              </a:rPr>
              <a:t>Cluster </a:t>
            </a:r>
            <a:r>
              <a:rPr lang="en-GB" sz="2400" dirty="0">
                <a:latin typeface="Garamond" panose="02020404030301010803" pitchFamily="18" charset="0"/>
              </a:rPr>
              <a:t>3 is characterized by </a:t>
            </a:r>
            <a:r>
              <a:rPr lang="en-GB" sz="2400" b="1" dirty="0">
                <a:latin typeface="Garamond" panose="02020404030301010803" pitchFamily="18" charset="0"/>
              </a:rPr>
              <a:t>the lowest average level of CO</a:t>
            </a:r>
            <a:r>
              <a:rPr lang="en-US" sz="2400" b="1" baseline="-25000" dirty="0">
                <a:latin typeface="Garamond" panose="02020404030301010803" pitchFamily="18" charset="0"/>
              </a:rPr>
              <a:t>2</a:t>
            </a:r>
            <a:r>
              <a:rPr lang="en-GB" sz="2400" b="1" dirty="0">
                <a:latin typeface="Garamond" panose="02020404030301010803" pitchFamily="18" charset="0"/>
              </a:rPr>
              <a:t> emission per area, although such level is </a:t>
            </a:r>
            <a:r>
              <a:rPr lang="en-US" sz="2400" b="1" dirty="0">
                <a:latin typeface="Garamond" panose="02020404030301010803" pitchFamily="18" charset="0"/>
              </a:rPr>
              <a:t>biased </a:t>
            </a:r>
            <a:r>
              <a:rPr lang="en-US" sz="2400" b="1" dirty="0" smtClean="0">
                <a:latin typeface="Garamond" panose="02020404030301010803" pitchFamily="18" charset="0"/>
              </a:rPr>
              <a:t>due </a:t>
            </a:r>
            <a:r>
              <a:rPr lang="en-US" sz="2400" b="1" dirty="0">
                <a:latin typeface="Garamond" panose="02020404030301010803" pitchFamily="18" charset="0"/>
              </a:rPr>
              <a:t>to the membership of </a:t>
            </a:r>
            <a:endParaRPr lang="en-US" sz="2400" b="1" dirty="0" smtClean="0">
              <a:latin typeface="Garamond" panose="02020404030301010803" pitchFamily="18" charset="0"/>
            </a:endParaRPr>
          </a:p>
          <a:p>
            <a:pPr marL="0" indent="0" latinLnBrk="1">
              <a:buNone/>
            </a:pPr>
            <a:r>
              <a:rPr lang="en-US" sz="2400" b="1" dirty="0" smtClean="0">
                <a:latin typeface="Garamond" panose="02020404030301010803" pitchFamily="18" charset="0"/>
              </a:rPr>
              <a:t>Napoli</a:t>
            </a:r>
            <a:r>
              <a:rPr lang="en-US" sz="2400" dirty="0" smtClean="0">
                <a:latin typeface="Garamond" panose="02020404030301010803" pitchFamily="18" charset="0"/>
              </a:rPr>
              <a:t>. </a:t>
            </a:r>
          </a:p>
          <a:p>
            <a:pPr marL="0" indent="0" latinLnBrk="1">
              <a:buNone/>
            </a:pPr>
            <a:r>
              <a:rPr lang="en-US" sz="2400" dirty="0" smtClean="0">
                <a:latin typeface="Garamond" panose="02020404030301010803" pitchFamily="18" charset="0"/>
              </a:rPr>
              <a:t>As </a:t>
            </a:r>
            <a:r>
              <a:rPr lang="en-US" sz="2400" dirty="0">
                <a:latin typeface="Garamond" panose="02020404030301010803" pitchFamily="18" charset="0"/>
              </a:rPr>
              <a:t>regard to the </a:t>
            </a:r>
            <a:r>
              <a:rPr lang="en-US" sz="2400" b="1" dirty="0">
                <a:latin typeface="Garamond" panose="02020404030301010803" pitchFamily="18" charset="0"/>
              </a:rPr>
              <a:t>unemployment rate and </a:t>
            </a:r>
            <a:r>
              <a:rPr lang="en-US" sz="2400" b="1" dirty="0" smtClean="0">
                <a:latin typeface="Garamond" panose="02020404030301010803" pitchFamily="18" charset="0"/>
              </a:rPr>
              <a:t>GDP</a:t>
            </a:r>
            <a:r>
              <a:rPr lang="en-US" sz="2400" b="1" dirty="0">
                <a:latin typeface="Garamond" panose="02020404030301010803" pitchFamily="18" charset="0"/>
              </a:rPr>
              <a:t>, the cluster presents an evident disparity with respect to the others</a:t>
            </a:r>
            <a:r>
              <a:rPr lang="en-US" sz="2400" dirty="0">
                <a:latin typeface="Garamond" panose="02020404030301010803" pitchFamily="18" charset="0"/>
              </a:rPr>
              <a:t>. </a:t>
            </a:r>
            <a:r>
              <a:rPr lang="en-US" sz="2400" dirty="0" smtClean="0">
                <a:latin typeface="Garamond" panose="02020404030301010803" pitchFamily="18" charset="0"/>
              </a:rPr>
              <a:t>It </a:t>
            </a:r>
            <a:r>
              <a:rPr lang="en-US" sz="2400" dirty="0">
                <a:latin typeface="Garamond" panose="02020404030301010803" pitchFamily="18" charset="0"/>
              </a:rPr>
              <a:t>is interesting to observe that </a:t>
            </a:r>
            <a:r>
              <a:rPr lang="en-US" sz="2400" b="1" dirty="0">
                <a:latin typeface="Garamond" panose="02020404030301010803" pitchFamily="18" charset="0"/>
              </a:rPr>
              <a:t>Napoli is a borderline unit between cluster 3 and 2</a:t>
            </a:r>
            <a:r>
              <a:rPr lang="en-US" sz="2400" dirty="0">
                <a:latin typeface="Garamond" panose="02020404030301010803" pitchFamily="18" charset="0"/>
              </a:rPr>
              <a:t>.</a:t>
            </a:r>
            <a:endParaRPr lang="it-IT" sz="2400" dirty="0">
              <a:latin typeface="Garamond" panose="02020404030301010803" pitchFamily="18" charset="0"/>
            </a:endParaRPr>
          </a:p>
        </p:txBody>
      </p:sp>
      <p:sp>
        <p:nvSpPr>
          <p:cNvPr id="4" name="Segnaposto numero diapositiva 3"/>
          <p:cNvSpPr>
            <a:spLocks noGrp="1"/>
          </p:cNvSpPr>
          <p:nvPr>
            <p:ph type="sldNum" sz="quarter" idx="12"/>
          </p:nvPr>
        </p:nvSpPr>
        <p:spPr/>
        <p:txBody>
          <a:bodyPr/>
          <a:lstStyle/>
          <a:p>
            <a:fld id="{AD1D03B8-EB5A-4C4B-99DC-BC17BA809A69}" type="slidenum">
              <a:rPr lang="it-IT" smtClean="0"/>
              <a:pPr/>
              <a:t>31</a:t>
            </a:fld>
            <a:endParaRPr lang="it-IT"/>
          </a:p>
        </p:txBody>
      </p:sp>
    </p:spTree>
    <p:extLst>
      <p:ext uri="{BB962C8B-B14F-4D97-AF65-F5344CB8AC3E}">
        <p14:creationId xmlns:p14="http://schemas.microsoft.com/office/powerpoint/2010/main" val="299364922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1484784"/>
            <a:ext cx="8784975" cy="5262979"/>
          </a:xfrm>
          <a:prstGeom prst="rect">
            <a:avLst/>
          </a:prstGeom>
        </p:spPr>
        <p:txBody>
          <a:bodyPr wrap="square">
            <a:spAutoFit/>
          </a:bodyPr>
          <a:lstStyle/>
          <a:p>
            <a:r>
              <a:rPr lang="en-GB" sz="2800" dirty="0" smtClean="0">
                <a:latin typeface="Garamond" panose="02020404030301010803" pitchFamily="18" charset="0"/>
              </a:rPr>
              <a:t>The </a:t>
            </a:r>
            <a:r>
              <a:rPr lang="en-GB" sz="2800" dirty="0">
                <a:latin typeface="Garamond" panose="02020404030301010803" pitchFamily="18" charset="0"/>
              </a:rPr>
              <a:t>analysis conducted </a:t>
            </a:r>
            <a:endParaRPr lang="en-GB" sz="2800" dirty="0" smtClean="0">
              <a:latin typeface="Garamond" panose="02020404030301010803" pitchFamily="18" charset="0"/>
            </a:endParaRPr>
          </a:p>
          <a:p>
            <a:pPr marL="800100" lvl="1" indent="-342900">
              <a:buFont typeface="Arial" panose="020B0604020202020204" pitchFamily="34" charset="0"/>
              <a:buChar char="•"/>
            </a:pPr>
            <a:endParaRPr lang="en-GB" sz="2800" dirty="0" smtClean="0">
              <a:latin typeface="Garamond" panose="02020404030301010803" pitchFamily="18" charset="0"/>
            </a:endParaRPr>
          </a:p>
          <a:p>
            <a:pPr marL="800100" lvl="1" indent="-342900">
              <a:buFont typeface="Arial" panose="020B0604020202020204" pitchFamily="34" charset="0"/>
              <a:buChar char="•"/>
            </a:pPr>
            <a:r>
              <a:rPr lang="en-GB" sz="2800" dirty="0" smtClean="0">
                <a:latin typeface="Garamond" panose="02020404030301010803" pitchFamily="18" charset="0"/>
              </a:rPr>
              <a:t>confirm </a:t>
            </a:r>
            <a:r>
              <a:rPr lang="en-GB" sz="2800" dirty="0">
                <a:latin typeface="Garamond" panose="02020404030301010803" pitchFamily="18" charset="0"/>
              </a:rPr>
              <a:t>the well-known dualism, resulted in a North-South divide in GDP per capita and in labour-market </a:t>
            </a:r>
            <a:r>
              <a:rPr lang="en-GB" sz="2800" dirty="0" smtClean="0">
                <a:latin typeface="Garamond" panose="02020404030301010803" pitchFamily="18" charset="0"/>
              </a:rPr>
              <a:t>performance;</a:t>
            </a:r>
          </a:p>
          <a:p>
            <a:pPr lvl="1"/>
            <a:endParaRPr lang="en-GB" sz="2800" dirty="0" smtClean="0">
              <a:latin typeface="Garamond" panose="02020404030301010803" pitchFamily="18" charset="0"/>
            </a:endParaRPr>
          </a:p>
          <a:p>
            <a:pPr marL="800100" lvl="1" indent="-342900">
              <a:buFont typeface="Arial" panose="020B0604020202020204" pitchFamily="34" charset="0"/>
              <a:buChar char="•"/>
            </a:pPr>
            <a:r>
              <a:rPr lang="en-GB" sz="2800" dirty="0" smtClean="0">
                <a:latin typeface="Garamond" panose="02020404030301010803" pitchFamily="18" charset="0"/>
              </a:rPr>
              <a:t>adding </a:t>
            </a:r>
            <a:r>
              <a:rPr lang="en-GB" sz="2800" dirty="0">
                <a:latin typeface="Garamond" panose="02020404030301010803" pitchFamily="18" charset="0"/>
              </a:rPr>
              <a:t>a new element: the Southern Italian provinces are </a:t>
            </a:r>
            <a:r>
              <a:rPr lang="en-GB" sz="2800" dirty="0" smtClean="0">
                <a:latin typeface="Garamond" panose="02020404030301010803" pitchFamily="18" charset="0"/>
              </a:rPr>
              <a:t>quite homogeneous </a:t>
            </a:r>
            <a:r>
              <a:rPr lang="en-GB" sz="2800" dirty="0">
                <a:latin typeface="Garamond" panose="02020404030301010803" pitchFamily="18" charset="0"/>
              </a:rPr>
              <a:t>with respect to the considered characteristics whilst the Northern and Central provinces are not homogeneous even if they belong to the same region</a:t>
            </a:r>
            <a:r>
              <a:rPr lang="en-GB" sz="2800" dirty="0" smtClean="0">
                <a:latin typeface="Garamond" panose="02020404030301010803" pitchFamily="18" charset="0"/>
              </a:rPr>
              <a:t>.</a:t>
            </a:r>
          </a:p>
          <a:p>
            <a:pPr marL="342900" indent="-342900">
              <a:buFont typeface="Arial" panose="020B0604020202020204" pitchFamily="34" charset="0"/>
              <a:buChar char="•"/>
            </a:pPr>
            <a:endParaRPr lang="en-GB" sz="2800" dirty="0">
              <a:latin typeface="Garamond" panose="02020404030301010803" pitchFamily="18" charset="0"/>
            </a:endParaRPr>
          </a:p>
        </p:txBody>
      </p:sp>
      <p:sp>
        <p:nvSpPr>
          <p:cNvPr id="3" name="Rettangolo 2"/>
          <p:cNvSpPr/>
          <p:nvPr/>
        </p:nvSpPr>
        <p:spPr>
          <a:xfrm>
            <a:off x="539552" y="476672"/>
            <a:ext cx="5904656" cy="584775"/>
          </a:xfrm>
          <a:prstGeom prst="rect">
            <a:avLst/>
          </a:prstGeom>
        </p:spPr>
        <p:txBody>
          <a:bodyPr wrap="square">
            <a:spAutoFit/>
          </a:bodyPr>
          <a:lstStyle/>
          <a:p>
            <a:pPr algn="ctr"/>
            <a:r>
              <a:rPr lang="it-IT" sz="3200" b="1" dirty="0" err="1">
                <a:solidFill>
                  <a:srgbClr val="000099"/>
                </a:solidFill>
                <a:latin typeface="Garamond" panose="02020404030301010803" pitchFamily="18" charset="0"/>
              </a:rPr>
              <a:t>Conclusion</a:t>
            </a:r>
            <a:endParaRPr lang="it-IT" sz="3200" b="1" dirty="0">
              <a:solidFill>
                <a:srgbClr val="000099"/>
              </a:solidFill>
              <a:latin typeface="Garamond" panose="02020404030301010803" pitchFamily="18" charset="0"/>
            </a:endParaRPr>
          </a:p>
        </p:txBody>
      </p:sp>
      <p:sp>
        <p:nvSpPr>
          <p:cNvPr id="4" name="Segnaposto numero diapositiva 3"/>
          <p:cNvSpPr>
            <a:spLocks noGrp="1"/>
          </p:cNvSpPr>
          <p:nvPr>
            <p:ph type="sldNum" sz="quarter" idx="12"/>
          </p:nvPr>
        </p:nvSpPr>
        <p:spPr/>
        <p:txBody>
          <a:bodyPr/>
          <a:lstStyle/>
          <a:p>
            <a:fld id="{AD1D03B8-EB5A-4C4B-99DC-BC17BA809A69}" type="slidenum">
              <a:rPr lang="it-IT" smtClean="0"/>
              <a:pPr/>
              <a:t>32</a:t>
            </a:fld>
            <a:endParaRPr lang="it-IT"/>
          </a:p>
        </p:txBody>
      </p:sp>
    </p:spTree>
    <p:extLst>
      <p:ext uri="{BB962C8B-B14F-4D97-AF65-F5344CB8AC3E}">
        <p14:creationId xmlns:p14="http://schemas.microsoft.com/office/powerpoint/2010/main" val="177668092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o 6"/>
          <p:cNvGrpSpPr/>
          <p:nvPr/>
        </p:nvGrpSpPr>
        <p:grpSpPr>
          <a:xfrm>
            <a:off x="1475656" y="2564904"/>
            <a:ext cx="6948312" cy="1569660"/>
            <a:chOff x="3563888" y="4962659"/>
            <a:chExt cx="6948312" cy="1569660"/>
          </a:xfrm>
        </p:grpSpPr>
        <p:sp>
          <p:nvSpPr>
            <p:cNvPr id="4" name="CasellaDiTesto 3"/>
            <p:cNvSpPr txBox="1"/>
            <p:nvPr/>
          </p:nvSpPr>
          <p:spPr>
            <a:xfrm>
              <a:off x="3563888" y="4962659"/>
              <a:ext cx="6948312" cy="1569660"/>
            </a:xfrm>
            <a:prstGeom prst="rect">
              <a:avLst/>
            </a:prstGeom>
            <a:noFill/>
          </p:spPr>
          <p:txBody>
            <a:bodyPr wrap="none" rtlCol="0">
              <a:spAutoFit/>
            </a:bodyPr>
            <a:lstStyle/>
            <a:p>
              <a:r>
                <a:rPr lang="it-IT" sz="4800" b="1" dirty="0" smtClean="0"/>
                <a:t>… </a:t>
              </a:r>
              <a:r>
                <a:rPr lang="it-IT" sz="4800" b="1" dirty="0" err="1" smtClean="0">
                  <a:solidFill>
                    <a:srgbClr val="000099"/>
                  </a:solidFill>
                </a:rPr>
                <a:t>Thank</a:t>
              </a:r>
              <a:r>
                <a:rPr lang="it-IT" sz="4800" b="1" dirty="0" smtClean="0">
                  <a:solidFill>
                    <a:srgbClr val="000099"/>
                  </a:solidFill>
                </a:rPr>
                <a:t> </a:t>
              </a:r>
              <a:r>
                <a:rPr lang="it-IT" sz="4800" b="1" dirty="0" err="1" smtClean="0">
                  <a:solidFill>
                    <a:srgbClr val="000099"/>
                  </a:solidFill>
                </a:rPr>
                <a:t>You</a:t>
              </a:r>
              <a:r>
                <a:rPr lang="it-IT" sz="4800" b="1" dirty="0" smtClean="0">
                  <a:solidFill>
                    <a:srgbClr val="000099"/>
                  </a:solidFill>
                </a:rPr>
                <a:t> for Your </a:t>
              </a:r>
              <a:r>
                <a:rPr lang="it-IT" sz="4800" b="1" dirty="0" err="1" smtClean="0">
                  <a:solidFill>
                    <a:srgbClr val="000099"/>
                  </a:solidFill>
                </a:rPr>
                <a:t>kind</a:t>
              </a:r>
              <a:r>
                <a:rPr lang="it-IT" sz="4800" b="1" dirty="0" smtClean="0">
                  <a:solidFill>
                    <a:srgbClr val="000099"/>
                  </a:solidFill>
                </a:rPr>
                <a:t> </a:t>
              </a:r>
            </a:p>
            <a:p>
              <a:r>
                <a:rPr lang="it-IT" sz="4800" b="1" dirty="0" smtClean="0">
                  <a:solidFill>
                    <a:srgbClr val="000099"/>
                  </a:solidFill>
                </a:rPr>
                <a:t>ATTENTI    N</a:t>
              </a:r>
              <a:endParaRPr lang="it-IT" sz="4800" b="1" dirty="0">
                <a:solidFill>
                  <a:srgbClr val="000099"/>
                </a:solidFill>
              </a:endParaRPr>
            </a:p>
          </p:txBody>
        </p:sp>
        <p:pic>
          <p:nvPicPr>
            <p:cNvPr id="6" name="Immagine 5" descr="Immagine1.jpg"/>
            <p:cNvPicPr>
              <a:picLocks noChangeAspect="1"/>
            </p:cNvPicPr>
            <p:nvPr/>
          </p:nvPicPr>
          <p:blipFill>
            <a:blip r:embed="rId2" cstate="print"/>
            <a:srcRect l="1698" t="9686" r="23668" b="10887"/>
            <a:stretch>
              <a:fillRect/>
            </a:stretch>
          </p:blipFill>
          <p:spPr>
            <a:xfrm>
              <a:off x="5796136" y="5826755"/>
              <a:ext cx="504056" cy="558549"/>
            </a:xfrm>
            <a:prstGeom prst="rect">
              <a:avLst/>
            </a:prstGeom>
          </p:spPr>
        </p:pic>
      </p:grpSp>
      <p:sp>
        <p:nvSpPr>
          <p:cNvPr id="2" name="Segnaposto numero diapositiva 1"/>
          <p:cNvSpPr>
            <a:spLocks noGrp="1"/>
          </p:cNvSpPr>
          <p:nvPr>
            <p:ph type="sldNum" sz="quarter" idx="12"/>
          </p:nvPr>
        </p:nvSpPr>
        <p:spPr/>
        <p:txBody>
          <a:bodyPr/>
          <a:lstStyle/>
          <a:p>
            <a:fld id="{AD1D03B8-EB5A-4C4B-99DC-BC17BA809A69}" type="slidenum">
              <a:rPr lang="it-IT" smtClean="0"/>
              <a:pPr/>
              <a:t>33</a:t>
            </a:fld>
            <a:endParaRPr lang="it-IT"/>
          </a:p>
        </p:txBody>
      </p:sp>
    </p:spTree>
    <p:extLst>
      <p:ext uri="{BB962C8B-B14F-4D97-AF65-F5344CB8AC3E}">
        <p14:creationId xmlns:p14="http://schemas.microsoft.com/office/powerpoint/2010/main" val="3746890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0" y="53752"/>
            <a:ext cx="9144000" cy="1143000"/>
          </a:xfrm>
        </p:spPr>
        <p:txBody>
          <a:bodyPr/>
          <a:lstStyle/>
          <a:p>
            <a:pPr eaLnBrk="1" hangingPunct="1"/>
            <a:r>
              <a:rPr lang="en-US" altLang="it-IT" sz="3200" b="1" dirty="0" smtClean="0">
                <a:solidFill>
                  <a:srgbClr val="000099"/>
                </a:solidFill>
                <a:latin typeface="Garamond" panose="02020404030301010803" pitchFamily="18" charset="0"/>
                <a:ea typeface="Trebuchet MS" pitchFamily="34" charset="0"/>
                <a:cs typeface="Trebuchet MS" pitchFamily="34" charset="0"/>
                <a:sym typeface="Trebuchet MS" pitchFamily="34" charset="0"/>
              </a:rPr>
              <a:t>The input-state-output indicator framework</a:t>
            </a:r>
            <a:endParaRPr lang="en-US" altLang="it-IT" sz="3200" b="1" dirty="0" smtClean="0">
              <a:solidFill>
                <a:srgbClr val="000099"/>
              </a:solidFill>
              <a:latin typeface="Garamond" panose="02020404030301010803" pitchFamily="18" charset="0"/>
              <a:sym typeface="Trebuchet MS" pitchFamily="34" charset="0"/>
            </a:endParaRPr>
          </a:p>
        </p:txBody>
      </p:sp>
      <p:grpSp>
        <p:nvGrpSpPr>
          <p:cNvPr id="3" name="Gruppo 2"/>
          <p:cNvGrpSpPr/>
          <p:nvPr/>
        </p:nvGrpSpPr>
        <p:grpSpPr>
          <a:xfrm>
            <a:off x="107504" y="1340768"/>
            <a:ext cx="7469550" cy="2736304"/>
            <a:chOff x="683568" y="1844824"/>
            <a:chExt cx="7469550" cy="2736304"/>
          </a:xfrm>
        </p:grpSpPr>
        <p:pic>
          <p:nvPicPr>
            <p:cNvPr id="614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844824"/>
              <a:ext cx="7469550"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3731488" y="3287886"/>
              <a:ext cx="1373709" cy="1077218"/>
            </a:xfrm>
            <a:prstGeom prst="rect">
              <a:avLst/>
            </a:prstGeom>
            <a:solidFill>
              <a:schemeClr val="bg1"/>
            </a:solidFill>
          </p:spPr>
          <p:txBody>
            <a:bodyPr wrap="none" rtlCol="0">
              <a:spAutoFit/>
            </a:bodyPr>
            <a:lstStyle/>
            <a:p>
              <a:pPr algn="ctr"/>
              <a:r>
                <a:rPr lang="it-IT" sz="1600" dirty="0" smtClean="0">
                  <a:solidFill>
                    <a:prstClr val="black"/>
                  </a:solidFill>
                  <a:latin typeface="Times New Roman" panose="02020603050405020304" pitchFamily="18" charset="0"/>
                  <a:cs typeface="Times New Roman" panose="02020603050405020304" pitchFamily="18" charset="0"/>
                </a:rPr>
                <a:t>Organization</a:t>
              </a:r>
            </a:p>
            <a:p>
              <a:pPr algn="ctr"/>
              <a:r>
                <a:rPr lang="it-IT" sz="1600" dirty="0" err="1" smtClean="0">
                  <a:solidFill>
                    <a:prstClr val="black"/>
                  </a:solidFill>
                  <a:latin typeface="Times New Roman" panose="02020603050405020304" pitchFamily="18" charset="0"/>
                  <a:cs typeface="Times New Roman" panose="02020603050405020304" pitchFamily="18" charset="0"/>
                </a:rPr>
                <a:t>Structure</a:t>
              </a:r>
              <a:endParaRPr lang="it-IT" sz="1600" dirty="0" smtClean="0">
                <a:solidFill>
                  <a:prstClr val="black"/>
                </a:solidFill>
                <a:latin typeface="Times New Roman" panose="02020603050405020304" pitchFamily="18" charset="0"/>
                <a:cs typeface="Times New Roman" panose="02020603050405020304" pitchFamily="18" charset="0"/>
              </a:endParaRPr>
            </a:p>
            <a:p>
              <a:pPr algn="ctr"/>
              <a:r>
                <a:rPr lang="it-IT" sz="1600" dirty="0" err="1" smtClean="0">
                  <a:solidFill>
                    <a:prstClr val="black"/>
                  </a:solidFill>
                  <a:latin typeface="Times New Roman" panose="02020603050405020304" pitchFamily="18" charset="0"/>
                  <a:cs typeface="Times New Roman" panose="02020603050405020304" pitchFamily="18" charset="0"/>
                </a:rPr>
                <a:t>Diversity</a:t>
              </a:r>
              <a:endParaRPr lang="it-IT" sz="1600" dirty="0" smtClean="0">
                <a:solidFill>
                  <a:prstClr val="black"/>
                </a:solidFill>
                <a:latin typeface="Times New Roman" panose="02020603050405020304" pitchFamily="18" charset="0"/>
                <a:cs typeface="Times New Roman" panose="02020603050405020304" pitchFamily="18" charset="0"/>
              </a:endParaRPr>
            </a:p>
            <a:p>
              <a:pPr algn="ctr"/>
              <a:r>
                <a:rPr lang="it-IT" sz="1600" dirty="0" smtClean="0">
                  <a:solidFill>
                    <a:prstClr val="black"/>
                  </a:solidFill>
                  <a:latin typeface="Times New Roman" panose="02020603050405020304" pitchFamily="18" charset="0"/>
                  <a:cs typeface="Times New Roman" panose="02020603050405020304" pitchFamily="18" charset="0"/>
                </a:rPr>
                <a:t>Work </a:t>
              </a:r>
              <a:r>
                <a:rPr lang="it-IT" sz="1600" dirty="0" err="1" smtClean="0">
                  <a:solidFill>
                    <a:prstClr val="black"/>
                  </a:solidFill>
                  <a:latin typeface="Times New Roman" panose="02020603050405020304" pitchFamily="18" charset="0"/>
                  <a:cs typeface="Times New Roman" panose="02020603050405020304" pitchFamily="18" charset="0"/>
                </a:rPr>
                <a:t>capacity</a:t>
              </a:r>
              <a:endParaRPr lang="it-IT" sz="1600" dirty="0">
                <a:solidFill>
                  <a:prstClr val="black"/>
                </a:solidFill>
                <a:latin typeface="Times New Roman" panose="02020603050405020304" pitchFamily="18" charset="0"/>
                <a:cs typeface="Times New Roman" panose="02020603050405020304" pitchFamily="18" charset="0"/>
              </a:endParaRPr>
            </a:p>
          </p:txBody>
        </p:sp>
      </p:grpSp>
      <p:sp>
        <p:nvSpPr>
          <p:cNvPr id="7" name="Shape 159"/>
          <p:cNvSpPr/>
          <p:nvPr/>
        </p:nvSpPr>
        <p:spPr>
          <a:xfrm flipV="1">
            <a:off x="5134728" y="3429000"/>
            <a:ext cx="1478066" cy="1440160"/>
          </a:xfrm>
          <a:prstGeom prst="line">
            <a:avLst/>
          </a:prstGeom>
          <a:ln w="12700">
            <a:solidFill>
              <a:srgbClr val="ABABAB"/>
            </a:solidFill>
            <a:miter lim="400000"/>
            <a:tailEnd type="triangle"/>
          </a:ln>
        </p:spPr>
        <p:txBody>
          <a:bodyPr lIns="50800" tIns="50800" rIns="50800" bIns="50800" anchor="ctr"/>
          <a:lstStyle/>
          <a:p>
            <a:endParaRPr>
              <a:solidFill>
                <a:prstClr val="black"/>
              </a:solidFill>
            </a:endParaRPr>
          </a:p>
        </p:txBody>
      </p:sp>
      <p:sp>
        <p:nvSpPr>
          <p:cNvPr id="8" name="Shape 160"/>
          <p:cNvSpPr/>
          <p:nvPr/>
        </p:nvSpPr>
        <p:spPr>
          <a:xfrm flipV="1">
            <a:off x="3851921" y="3933056"/>
            <a:ext cx="0" cy="944986"/>
          </a:xfrm>
          <a:prstGeom prst="line">
            <a:avLst/>
          </a:prstGeom>
          <a:ln w="12700">
            <a:solidFill>
              <a:srgbClr val="ABABAB"/>
            </a:solidFill>
            <a:miter lim="400000"/>
            <a:tailEnd type="triangle"/>
          </a:ln>
        </p:spPr>
        <p:txBody>
          <a:bodyPr lIns="50800" tIns="50800" rIns="50800" bIns="50800" anchor="ctr"/>
          <a:lstStyle/>
          <a:p>
            <a:endParaRPr>
              <a:solidFill>
                <a:prstClr val="black"/>
              </a:solidFill>
            </a:endParaRPr>
          </a:p>
        </p:txBody>
      </p:sp>
      <p:sp>
        <p:nvSpPr>
          <p:cNvPr id="9" name="Shape 161"/>
          <p:cNvSpPr/>
          <p:nvPr/>
        </p:nvSpPr>
        <p:spPr>
          <a:xfrm flipH="1" flipV="1">
            <a:off x="1043608" y="3573016"/>
            <a:ext cx="1620468" cy="1327284"/>
          </a:xfrm>
          <a:prstGeom prst="line">
            <a:avLst/>
          </a:prstGeom>
          <a:ln w="12700">
            <a:solidFill>
              <a:srgbClr val="ABABAB"/>
            </a:solidFill>
            <a:miter lim="400000"/>
            <a:tailEnd type="triangle"/>
          </a:ln>
        </p:spPr>
        <p:txBody>
          <a:bodyPr lIns="50800" tIns="50800" rIns="50800" bIns="50800" anchor="ctr"/>
          <a:lstStyle/>
          <a:p>
            <a:endParaRPr>
              <a:solidFill>
                <a:prstClr val="black"/>
              </a:solidFill>
            </a:endParaRPr>
          </a:p>
        </p:txBody>
      </p:sp>
      <p:sp>
        <p:nvSpPr>
          <p:cNvPr id="10" name="Shape 162"/>
          <p:cNvSpPr/>
          <p:nvPr/>
        </p:nvSpPr>
        <p:spPr>
          <a:xfrm>
            <a:off x="2591208" y="4971365"/>
            <a:ext cx="2592288" cy="492443"/>
          </a:xfrm>
          <a:prstGeom prst="rect">
            <a:avLst/>
          </a:prstGeom>
          <a:gradFill>
            <a:gsLst>
              <a:gs pos="0">
                <a:srgbClr val="5C5C5C"/>
              </a:gs>
              <a:gs pos="100000">
                <a:srgbClr val="353535"/>
              </a:gs>
            </a:gsLst>
            <a:lin ang="5400000"/>
          </a:gradFill>
          <a:ln w="12700">
            <a:solidFill/>
            <a:miter lim="400000"/>
          </a:ln>
          <a:effectLst>
            <a:outerShdw blurRad="50800" dist="25400" dir="5400000" rotWithShape="0">
              <a:srgbClr val="000000">
                <a:alpha val="40000"/>
              </a:srgbClr>
            </a:outerShdw>
          </a:effectLst>
          <a:extLst>
            <a:ext uri="{C572A759-6A51-4108-AA02-DFA0A04FC94B}">
              <ma14:wrappingTextBoxFlag xmlns:ma14="http://schemas.microsoft.com/office/mac/drawingml/2011/main" val="1"/>
            </a:ext>
          </a:extLst>
        </p:spPr>
        <p:txBody>
          <a:bodyPr wrap="square" lIns="0" tIns="0" rIns="0" bIns="0" anchor="ctr">
            <a:spAutoFit/>
          </a:bodyPr>
          <a:lstStyle>
            <a:lvl1pPr>
              <a:defRPr>
                <a:solidFill>
                  <a:srgbClr val="FFFFFF"/>
                </a:solidFill>
              </a:defRPr>
            </a:lvl1pPr>
          </a:lstStyle>
          <a:p>
            <a:pPr algn="ctr">
              <a:defRPr sz="1800">
                <a:solidFill>
                  <a:srgbClr val="000000"/>
                </a:solidFill>
              </a:defRPr>
            </a:pPr>
            <a:r>
              <a:rPr lang="it-IT" sz="3200" dirty="0" err="1" smtClean="0"/>
              <a:t>Measures</a:t>
            </a:r>
            <a:endParaRPr sz="3600" dirty="0"/>
          </a:p>
        </p:txBody>
      </p:sp>
      <p:sp>
        <p:nvSpPr>
          <p:cNvPr id="4" name="Segnaposto numero diapositiva 3"/>
          <p:cNvSpPr>
            <a:spLocks noGrp="1"/>
          </p:cNvSpPr>
          <p:nvPr>
            <p:ph type="sldNum" sz="quarter" idx="12"/>
          </p:nvPr>
        </p:nvSpPr>
        <p:spPr/>
        <p:txBody>
          <a:bodyPr/>
          <a:lstStyle/>
          <a:p>
            <a:fld id="{AD1D03B8-EB5A-4C4B-99DC-BC17BA809A69}" type="slidenum">
              <a:rPr lang="it-IT" smtClean="0">
                <a:solidFill>
                  <a:prstClr val="black">
                    <a:tint val="75000"/>
                  </a:prstClr>
                </a:solidFill>
              </a:rPr>
              <a:pPr/>
              <a:t>4</a:t>
            </a:fld>
            <a:endParaRPr lang="it-IT">
              <a:solidFill>
                <a:prstClr val="black">
                  <a:tint val="75000"/>
                </a:prstClr>
              </a:solidFill>
            </a:endParaRPr>
          </a:p>
        </p:txBody>
      </p:sp>
      <p:pic>
        <p:nvPicPr>
          <p:cNvPr id="15" name="Immagine 14"/>
          <p:cNvPicPr>
            <a:picLocks noChangeAspect="1"/>
          </p:cNvPicPr>
          <p:nvPr/>
        </p:nvPicPr>
        <p:blipFill>
          <a:blip r:embed="rId4"/>
          <a:stretch>
            <a:fillRect/>
          </a:stretch>
        </p:blipFill>
        <p:spPr>
          <a:xfrm>
            <a:off x="6012161" y="4000378"/>
            <a:ext cx="2847700" cy="2754983"/>
          </a:xfrm>
          <a:prstGeom prst="rect">
            <a:avLst/>
          </a:prstGeom>
        </p:spPr>
      </p:pic>
    </p:spTree>
    <p:extLst>
      <p:ext uri="{BB962C8B-B14F-4D97-AF65-F5344CB8AC3E}">
        <p14:creationId xmlns:p14="http://schemas.microsoft.com/office/powerpoint/2010/main" val="9744150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0"/>
          <p:cNvGrpSpPr/>
          <p:nvPr/>
        </p:nvGrpSpPr>
        <p:grpSpPr>
          <a:xfrm>
            <a:off x="1187624" y="260648"/>
            <a:ext cx="6552728" cy="6336704"/>
            <a:chOff x="1280142" y="279841"/>
            <a:chExt cx="6965718" cy="6258493"/>
          </a:xfrm>
        </p:grpSpPr>
        <p:pic>
          <p:nvPicPr>
            <p:cNvPr id="3" name="image8.png"/>
            <p:cNvPicPr/>
            <p:nvPr/>
          </p:nvPicPr>
          <p:blipFill>
            <a:blip r:embed="rId2" cstate="print">
              <a:extLst/>
            </a:blip>
            <a:srcRect l="3933" t="9897" r="11041" b="6355"/>
            <a:stretch>
              <a:fillRect/>
            </a:stretch>
          </p:blipFill>
          <p:spPr>
            <a:xfrm>
              <a:off x="1280142" y="279841"/>
              <a:ext cx="6965718" cy="6258493"/>
            </a:xfrm>
            <a:prstGeom prst="rect">
              <a:avLst/>
            </a:prstGeom>
            <a:ln w="12700" cap="flat">
              <a:noFill/>
              <a:miter lim="400000"/>
            </a:ln>
            <a:effectLst/>
          </p:spPr>
        </p:pic>
        <p:sp>
          <p:nvSpPr>
            <p:cNvPr id="7" name="Shape 272"/>
            <p:cNvSpPr/>
            <p:nvPr/>
          </p:nvSpPr>
          <p:spPr>
            <a:xfrm flipH="1">
              <a:off x="3204958" y="1978827"/>
              <a:ext cx="1" cy="3481988"/>
            </a:xfrm>
            <a:prstGeom prst="line">
              <a:avLst/>
            </a:prstGeom>
            <a:noFill/>
            <a:ln w="12700" cap="flat">
              <a:solidFill>
                <a:srgbClr val="4F81BD"/>
              </a:solidFill>
              <a:prstDash val="sysDash"/>
              <a:bevel/>
            </a:ln>
            <a:effectLst/>
          </p:spPr>
          <p:txBody>
            <a:bodyPr wrap="square" lIns="0" tIns="0" rIns="0" bIns="0" numCol="1" anchor="ctr">
              <a:noAutofit/>
            </a:bodyPr>
            <a:lstStyle/>
            <a:p>
              <a:endParaRPr>
                <a:solidFill>
                  <a:prstClr val="black"/>
                </a:solidFill>
              </a:endParaRPr>
            </a:p>
          </p:txBody>
        </p:sp>
        <p:sp>
          <p:nvSpPr>
            <p:cNvPr id="8" name="Shape 273"/>
            <p:cNvSpPr/>
            <p:nvPr/>
          </p:nvSpPr>
          <p:spPr>
            <a:xfrm flipH="1">
              <a:off x="6195889" y="2225657"/>
              <a:ext cx="1" cy="3481988"/>
            </a:xfrm>
            <a:prstGeom prst="line">
              <a:avLst/>
            </a:prstGeom>
            <a:noFill/>
            <a:ln w="12700" cap="flat">
              <a:solidFill>
                <a:srgbClr val="4F81BD"/>
              </a:solidFill>
              <a:prstDash val="sysDash"/>
              <a:bevel/>
            </a:ln>
            <a:effectLst/>
          </p:spPr>
          <p:txBody>
            <a:bodyPr wrap="square" lIns="0" tIns="0" rIns="0" bIns="0" numCol="1" anchor="ctr">
              <a:noAutofit/>
            </a:bodyPr>
            <a:lstStyle/>
            <a:p>
              <a:endParaRPr>
                <a:solidFill>
                  <a:prstClr val="black"/>
                </a:solidFill>
              </a:endParaRPr>
            </a:p>
          </p:txBody>
        </p:sp>
        <p:sp>
          <p:nvSpPr>
            <p:cNvPr id="9" name="Shape 274"/>
            <p:cNvSpPr/>
            <p:nvPr/>
          </p:nvSpPr>
          <p:spPr>
            <a:xfrm flipV="1">
              <a:off x="3225958" y="996720"/>
              <a:ext cx="3686811" cy="921704"/>
            </a:xfrm>
            <a:prstGeom prst="line">
              <a:avLst/>
            </a:prstGeom>
            <a:noFill/>
            <a:ln w="12700" cap="flat">
              <a:solidFill>
                <a:srgbClr val="4F81BD"/>
              </a:solidFill>
              <a:prstDash val="sysDash"/>
              <a:bevel/>
            </a:ln>
            <a:effectLst/>
          </p:spPr>
          <p:txBody>
            <a:bodyPr wrap="square" lIns="0" tIns="0" rIns="0" bIns="0" numCol="1" anchor="ctr">
              <a:noAutofit/>
            </a:bodyPr>
            <a:lstStyle/>
            <a:p>
              <a:endParaRPr>
                <a:solidFill>
                  <a:prstClr val="black"/>
                </a:solidFill>
              </a:endParaRPr>
            </a:p>
          </p:txBody>
        </p:sp>
        <p:sp>
          <p:nvSpPr>
            <p:cNvPr id="10" name="Shape 275"/>
            <p:cNvSpPr/>
            <p:nvPr/>
          </p:nvSpPr>
          <p:spPr>
            <a:xfrm flipH="1" flipV="1">
              <a:off x="3840427" y="791898"/>
              <a:ext cx="2355462" cy="1433760"/>
            </a:xfrm>
            <a:prstGeom prst="line">
              <a:avLst/>
            </a:prstGeom>
            <a:noFill/>
            <a:ln w="12700" cap="flat">
              <a:solidFill>
                <a:srgbClr val="4F81BD"/>
              </a:solidFill>
              <a:prstDash val="sysDash"/>
              <a:bevel/>
            </a:ln>
            <a:effectLst/>
          </p:spPr>
          <p:txBody>
            <a:bodyPr wrap="square" lIns="0" tIns="0" rIns="0" bIns="0" numCol="1" anchor="ctr">
              <a:noAutofit/>
            </a:bodyPr>
            <a:lstStyle/>
            <a:p>
              <a:endParaRPr>
                <a:solidFill>
                  <a:prstClr val="black"/>
                </a:solidFill>
              </a:endParaRPr>
            </a:p>
          </p:txBody>
        </p:sp>
        <p:sp>
          <p:nvSpPr>
            <p:cNvPr id="11" name="Shape 276"/>
            <p:cNvSpPr/>
            <p:nvPr/>
          </p:nvSpPr>
          <p:spPr>
            <a:xfrm flipV="1">
              <a:off x="4454895" y="3557005"/>
              <a:ext cx="3584399" cy="921704"/>
            </a:xfrm>
            <a:prstGeom prst="line">
              <a:avLst/>
            </a:prstGeom>
            <a:noFill/>
            <a:ln w="12700" cap="flat">
              <a:solidFill>
                <a:srgbClr val="4F81BD"/>
              </a:solidFill>
              <a:prstDash val="sysDash"/>
              <a:bevel/>
            </a:ln>
            <a:effectLst/>
          </p:spPr>
          <p:txBody>
            <a:bodyPr wrap="square" lIns="0" tIns="0" rIns="0" bIns="0" numCol="1" anchor="ctr">
              <a:noAutofit/>
            </a:bodyPr>
            <a:lstStyle/>
            <a:p>
              <a:endParaRPr>
                <a:solidFill>
                  <a:prstClr val="black"/>
                </a:solidFill>
              </a:endParaRPr>
            </a:p>
          </p:txBody>
        </p:sp>
        <p:sp>
          <p:nvSpPr>
            <p:cNvPr id="12" name="Shape 277"/>
            <p:cNvSpPr/>
            <p:nvPr/>
          </p:nvSpPr>
          <p:spPr>
            <a:xfrm flipH="1" flipV="1">
              <a:off x="2099433" y="3044948"/>
              <a:ext cx="2355463" cy="1433761"/>
            </a:xfrm>
            <a:prstGeom prst="line">
              <a:avLst/>
            </a:prstGeom>
            <a:noFill/>
            <a:ln w="12700" cap="flat">
              <a:solidFill>
                <a:srgbClr val="4F81BD"/>
              </a:solidFill>
              <a:prstDash val="sysDash"/>
              <a:bevel/>
            </a:ln>
            <a:effectLst/>
          </p:spPr>
          <p:txBody>
            <a:bodyPr wrap="square" lIns="0" tIns="0" rIns="0" bIns="0" numCol="1" anchor="ctr">
              <a:noAutofit/>
            </a:bodyPr>
            <a:lstStyle/>
            <a:p>
              <a:endParaRPr>
                <a:solidFill>
                  <a:prstClr val="black"/>
                </a:solidFill>
              </a:endParaRPr>
            </a:p>
          </p:txBody>
        </p:sp>
      </p:grpSp>
      <p:sp>
        <p:nvSpPr>
          <p:cNvPr id="15" name="CasellaDiTesto 14"/>
          <p:cNvSpPr txBox="1"/>
          <p:nvPr/>
        </p:nvSpPr>
        <p:spPr>
          <a:xfrm rot="2147659">
            <a:off x="1540891" y="5703726"/>
            <a:ext cx="1032719" cy="369332"/>
          </a:xfrm>
          <a:prstGeom prst="rect">
            <a:avLst/>
          </a:prstGeom>
          <a:solidFill>
            <a:schemeClr val="bg1"/>
          </a:solidFill>
        </p:spPr>
        <p:txBody>
          <a:bodyPr wrap="none" rtlCol="0">
            <a:spAutoFit/>
          </a:bodyPr>
          <a:lstStyle/>
          <a:p>
            <a:r>
              <a:rPr lang="it-IT" dirty="0" err="1" smtClean="0">
                <a:solidFill>
                  <a:prstClr val="black">
                    <a:lumMod val="75000"/>
                    <a:lumOff val="25000"/>
                  </a:prstClr>
                </a:solidFill>
              </a:rPr>
              <a:t>Emergy</a:t>
            </a:r>
            <a:r>
              <a:rPr lang="it-IT" baseline="-25000" dirty="0" err="1" smtClean="0">
                <a:solidFill>
                  <a:prstClr val="black">
                    <a:lumMod val="75000"/>
                    <a:lumOff val="25000"/>
                  </a:prstClr>
                </a:solidFill>
              </a:rPr>
              <a:t>pc</a:t>
            </a:r>
            <a:endParaRPr lang="it-IT" baseline="-25000" dirty="0">
              <a:solidFill>
                <a:prstClr val="black">
                  <a:lumMod val="75000"/>
                  <a:lumOff val="25000"/>
                </a:prstClr>
              </a:solidFill>
            </a:endParaRPr>
          </a:p>
        </p:txBody>
      </p:sp>
      <p:sp>
        <p:nvSpPr>
          <p:cNvPr id="16" name="CasellaDiTesto 15"/>
          <p:cNvSpPr txBox="1"/>
          <p:nvPr/>
        </p:nvSpPr>
        <p:spPr>
          <a:xfrm rot="16200000">
            <a:off x="882541" y="2581956"/>
            <a:ext cx="835485" cy="369332"/>
          </a:xfrm>
          <a:prstGeom prst="rect">
            <a:avLst/>
          </a:prstGeom>
          <a:solidFill>
            <a:schemeClr val="bg1"/>
          </a:solidFill>
        </p:spPr>
        <p:txBody>
          <a:bodyPr wrap="none" rtlCol="0">
            <a:spAutoFit/>
          </a:bodyPr>
          <a:lstStyle/>
          <a:p>
            <a:r>
              <a:rPr lang="it-IT" dirty="0" smtClean="0">
                <a:solidFill>
                  <a:prstClr val="black">
                    <a:lumMod val="75000"/>
                    <a:lumOff val="25000"/>
                  </a:prstClr>
                </a:solidFill>
              </a:rPr>
              <a:t>1- GINI</a:t>
            </a:r>
            <a:endParaRPr lang="it-IT" baseline="-25000" dirty="0">
              <a:solidFill>
                <a:prstClr val="black">
                  <a:lumMod val="75000"/>
                  <a:lumOff val="25000"/>
                </a:prstClr>
              </a:solidFill>
            </a:endParaRPr>
          </a:p>
        </p:txBody>
      </p:sp>
      <p:sp>
        <p:nvSpPr>
          <p:cNvPr id="17" name="CasellaDiTesto 16"/>
          <p:cNvSpPr txBox="1"/>
          <p:nvPr/>
        </p:nvSpPr>
        <p:spPr>
          <a:xfrm rot="20573531">
            <a:off x="5822436" y="5983405"/>
            <a:ext cx="1266693" cy="369332"/>
          </a:xfrm>
          <a:prstGeom prst="rect">
            <a:avLst/>
          </a:prstGeom>
          <a:solidFill>
            <a:schemeClr val="bg1"/>
          </a:solidFill>
        </p:spPr>
        <p:txBody>
          <a:bodyPr wrap="none" rtlCol="0">
            <a:spAutoFit/>
          </a:bodyPr>
          <a:lstStyle/>
          <a:p>
            <a:r>
              <a:rPr lang="it-IT" dirty="0" err="1" smtClean="0">
                <a:solidFill>
                  <a:prstClr val="black">
                    <a:lumMod val="75000"/>
                    <a:lumOff val="25000"/>
                  </a:prstClr>
                </a:solidFill>
              </a:rPr>
              <a:t>GDP</a:t>
            </a:r>
            <a:r>
              <a:rPr lang="it-IT" baseline="-25000" dirty="0" err="1" smtClean="0">
                <a:solidFill>
                  <a:prstClr val="black">
                    <a:lumMod val="75000"/>
                    <a:lumOff val="25000"/>
                  </a:prstClr>
                </a:solidFill>
              </a:rPr>
              <a:t>pc</a:t>
            </a:r>
            <a:r>
              <a:rPr lang="it-IT" dirty="0" smtClean="0">
                <a:solidFill>
                  <a:prstClr val="black">
                    <a:lumMod val="75000"/>
                    <a:lumOff val="25000"/>
                  </a:prstClr>
                </a:solidFill>
              </a:rPr>
              <a:t>          </a:t>
            </a:r>
            <a:endParaRPr lang="it-IT" baseline="-25000" dirty="0">
              <a:solidFill>
                <a:prstClr val="black">
                  <a:lumMod val="75000"/>
                  <a:lumOff val="25000"/>
                </a:prstClr>
              </a:solidFill>
            </a:endParaRPr>
          </a:p>
        </p:txBody>
      </p:sp>
      <p:sp>
        <p:nvSpPr>
          <p:cNvPr id="4" name="Segnaposto numero diapositiva 3"/>
          <p:cNvSpPr>
            <a:spLocks noGrp="1"/>
          </p:cNvSpPr>
          <p:nvPr>
            <p:ph type="sldNum" sz="quarter" idx="12"/>
          </p:nvPr>
        </p:nvSpPr>
        <p:spPr/>
        <p:txBody>
          <a:bodyPr/>
          <a:lstStyle/>
          <a:p>
            <a:fld id="{AD1D03B8-EB5A-4C4B-99DC-BC17BA809A69}" type="slidenum">
              <a:rPr lang="it-IT" smtClean="0">
                <a:solidFill>
                  <a:prstClr val="black">
                    <a:tint val="75000"/>
                  </a:prstClr>
                </a:solidFill>
              </a:rPr>
              <a:pPr/>
              <a:t>5</a:t>
            </a:fld>
            <a:endParaRPr lang="it-IT">
              <a:solidFill>
                <a:prstClr val="black">
                  <a:tint val="75000"/>
                </a:prstClr>
              </a:solidFill>
            </a:endParaRPr>
          </a:p>
        </p:txBody>
      </p:sp>
      <p:grpSp>
        <p:nvGrpSpPr>
          <p:cNvPr id="14" name="Group 280"/>
          <p:cNvGrpSpPr/>
          <p:nvPr/>
        </p:nvGrpSpPr>
        <p:grpSpPr>
          <a:xfrm>
            <a:off x="1187624" y="215679"/>
            <a:ext cx="6552728" cy="6336704"/>
            <a:chOff x="1280142" y="279841"/>
            <a:chExt cx="6965718" cy="6258493"/>
          </a:xfrm>
        </p:grpSpPr>
        <p:pic>
          <p:nvPicPr>
            <p:cNvPr id="18" name="image8.png"/>
            <p:cNvPicPr/>
            <p:nvPr/>
          </p:nvPicPr>
          <p:blipFill>
            <a:blip r:embed="rId2" cstate="print">
              <a:extLst/>
            </a:blip>
            <a:srcRect l="3933" t="9897" r="11041" b="6355"/>
            <a:stretch>
              <a:fillRect/>
            </a:stretch>
          </p:blipFill>
          <p:spPr>
            <a:xfrm>
              <a:off x="1280142" y="279841"/>
              <a:ext cx="6965718" cy="6258493"/>
            </a:xfrm>
            <a:prstGeom prst="rect">
              <a:avLst/>
            </a:prstGeom>
            <a:ln w="12700" cap="flat">
              <a:noFill/>
              <a:miter lim="400000"/>
            </a:ln>
            <a:effectLst/>
          </p:spPr>
        </p:pic>
        <p:sp>
          <p:nvSpPr>
            <p:cNvPr id="19" name="Shape 272"/>
            <p:cNvSpPr/>
            <p:nvPr/>
          </p:nvSpPr>
          <p:spPr>
            <a:xfrm flipH="1">
              <a:off x="3204958" y="1978827"/>
              <a:ext cx="1" cy="3481988"/>
            </a:xfrm>
            <a:prstGeom prst="line">
              <a:avLst/>
            </a:prstGeom>
            <a:noFill/>
            <a:ln w="12700" cap="flat">
              <a:solidFill>
                <a:srgbClr val="4F81BD"/>
              </a:solidFill>
              <a:prstDash val="sysDash"/>
              <a:bevel/>
            </a:ln>
            <a:effectLst/>
          </p:spPr>
          <p:txBody>
            <a:bodyPr wrap="square" lIns="0" tIns="0" rIns="0" bIns="0" numCol="1" anchor="ctr">
              <a:noAutofit/>
            </a:bodyPr>
            <a:lstStyle/>
            <a:p>
              <a:endParaRPr>
                <a:solidFill>
                  <a:prstClr val="black"/>
                </a:solidFill>
              </a:endParaRPr>
            </a:p>
          </p:txBody>
        </p:sp>
        <p:sp>
          <p:nvSpPr>
            <p:cNvPr id="20" name="Shape 273"/>
            <p:cNvSpPr/>
            <p:nvPr/>
          </p:nvSpPr>
          <p:spPr>
            <a:xfrm flipH="1">
              <a:off x="6195889" y="2225657"/>
              <a:ext cx="1" cy="3481988"/>
            </a:xfrm>
            <a:prstGeom prst="line">
              <a:avLst/>
            </a:prstGeom>
            <a:noFill/>
            <a:ln w="12700" cap="flat">
              <a:solidFill>
                <a:srgbClr val="4F81BD"/>
              </a:solidFill>
              <a:prstDash val="sysDash"/>
              <a:bevel/>
            </a:ln>
            <a:effectLst/>
          </p:spPr>
          <p:txBody>
            <a:bodyPr wrap="square" lIns="0" tIns="0" rIns="0" bIns="0" numCol="1" anchor="ctr">
              <a:noAutofit/>
            </a:bodyPr>
            <a:lstStyle/>
            <a:p>
              <a:endParaRPr>
                <a:solidFill>
                  <a:prstClr val="black"/>
                </a:solidFill>
              </a:endParaRPr>
            </a:p>
          </p:txBody>
        </p:sp>
        <p:sp>
          <p:nvSpPr>
            <p:cNvPr id="21" name="Shape 274"/>
            <p:cNvSpPr/>
            <p:nvPr/>
          </p:nvSpPr>
          <p:spPr>
            <a:xfrm flipV="1">
              <a:off x="3225958" y="996720"/>
              <a:ext cx="3686811" cy="921704"/>
            </a:xfrm>
            <a:prstGeom prst="line">
              <a:avLst/>
            </a:prstGeom>
            <a:noFill/>
            <a:ln w="12700" cap="flat">
              <a:solidFill>
                <a:srgbClr val="4F81BD"/>
              </a:solidFill>
              <a:prstDash val="sysDash"/>
              <a:bevel/>
            </a:ln>
            <a:effectLst/>
          </p:spPr>
          <p:txBody>
            <a:bodyPr wrap="square" lIns="0" tIns="0" rIns="0" bIns="0" numCol="1" anchor="ctr">
              <a:noAutofit/>
            </a:bodyPr>
            <a:lstStyle/>
            <a:p>
              <a:endParaRPr>
                <a:solidFill>
                  <a:prstClr val="black"/>
                </a:solidFill>
              </a:endParaRPr>
            </a:p>
          </p:txBody>
        </p:sp>
        <p:sp>
          <p:nvSpPr>
            <p:cNvPr id="22" name="Shape 275"/>
            <p:cNvSpPr/>
            <p:nvPr/>
          </p:nvSpPr>
          <p:spPr>
            <a:xfrm flipH="1" flipV="1">
              <a:off x="3840427" y="791898"/>
              <a:ext cx="2355462" cy="1433760"/>
            </a:xfrm>
            <a:prstGeom prst="line">
              <a:avLst/>
            </a:prstGeom>
            <a:noFill/>
            <a:ln w="12700" cap="flat">
              <a:solidFill>
                <a:srgbClr val="4F81BD"/>
              </a:solidFill>
              <a:prstDash val="sysDash"/>
              <a:bevel/>
            </a:ln>
            <a:effectLst/>
          </p:spPr>
          <p:txBody>
            <a:bodyPr wrap="square" lIns="0" tIns="0" rIns="0" bIns="0" numCol="1" anchor="ctr">
              <a:noAutofit/>
            </a:bodyPr>
            <a:lstStyle/>
            <a:p>
              <a:endParaRPr>
                <a:solidFill>
                  <a:prstClr val="black"/>
                </a:solidFill>
              </a:endParaRPr>
            </a:p>
          </p:txBody>
        </p:sp>
        <p:sp>
          <p:nvSpPr>
            <p:cNvPr id="23" name="Shape 276"/>
            <p:cNvSpPr/>
            <p:nvPr/>
          </p:nvSpPr>
          <p:spPr>
            <a:xfrm flipV="1">
              <a:off x="4454895" y="3557005"/>
              <a:ext cx="3584399" cy="921704"/>
            </a:xfrm>
            <a:prstGeom prst="line">
              <a:avLst/>
            </a:prstGeom>
            <a:noFill/>
            <a:ln w="12700" cap="flat">
              <a:solidFill>
                <a:srgbClr val="4F81BD"/>
              </a:solidFill>
              <a:prstDash val="sysDash"/>
              <a:bevel/>
            </a:ln>
            <a:effectLst/>
          </p:spPr>
          <p:txBody>
            <a:bodyPr wrap="square" lIns="0" tIns="0" rIns="0" bIns="0" numCol="1" anchor="ctr">
              <a:noAutofit/>
            </a:bodyPr>
            <a:lstStyle/>
            <a:p>
              <a:endParaRPr>
                <a:solidFill>
                  <a:prstClr val="black"/>
                </a:solidFill>
              </a:endParaRPr>
            </a:p>
          </p:txBody>
        </p:sp>
        <p:sp>
          <p:nvSpPr>
            <p:cNvPr id="24" name="Shape 277"/>
            <p:cNvSpPr/>
            <p:nvPr/>
          </p:nvSpPr>
          <p:spPr>
            <a:xfrm flipH="1" flipV="1">
              <a:off x="2099433" y="3044948"/>
              <a:ext cx="2355463" cy="1433761"/>
            </a:xfrm>
            <a:prstGeom prst="line">
              <a:avLst/>
            </a:prstGeom>
            <a:noFill/>
            <a:ln w="12700" cap="flat">
              <a:solidFill>
                <a:srgbClr val="4F81BD"/>
              </a:solidFill>
              <a:prstDash val="sysDash"/>
              <a:bevel/>
            </a:ln>
            <a:effectLst/>
          </p:spPr>
          <p:txBody>
            <a:bodyPr wrap="square" lIns="0" tIns="0" rIns="0" bIns="0" numCol="1" anchor="ctr">
              <a:noAutofit/>
            </a:bodyPr>
            <a:lstStyle/>
            <a:p>
              <a:endParaRPr>
                <a:solidFill>
                  <a:prstClr val="black"/>
                </a:solidFill>
              </a:endParaRPr>
            </a:p>
          </p:txBody>
        </p:sp>
      </p:grpSp>
    </p:spTree>
    <p:extLst>
      <p:ext uri="{BB962C8B-B14F-4D97-AF65-F5344CB8AC3E}">
        <p14:creationId xmlns:p14="http://schemas.microsoft.com/office/powerpoint/2010/main" val="31168528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p:txBody>
          <a:bodyPr/>
          <a:lstStyle/>
          <a:p>
            <a:r>
              <a:rPr lang="it-IT" altLang="it-IT" b="1" dirty="0" smtClean="0">
                <a:latin typeface="Garamond" panose="02020404030301010803" pitchFamily="18" charset="0"/>
              </a:rPr>
              <a:t>Just </a:t>
            </a:r>
            <a:r>
              <a:rPr lang="it-IT" altLang="it-IT" b="1" dirty="0" err="1" smtClean="0">
                <a:latin typeface="Garamond" panose="02020404030301010803" pitchFamily="18" charset="0"/>
              </a:rPr>
              <a:t>one</a:t>
            </a:r>
            <a:r>
              <a:rPr lang="it-IT" altLang="it-IT" b="1" dirty="0" smtClean="0">
                <a:latin typeface="Garamond" panose="02020404030301010803" pitchFamily="18" charset="0"/>
              </a:rPr>
              <a:t> </a:t>
            </a:r>
            <a:r>
              <a:rPr lang="it-IT" altLang="it-IT" b="1" dirty="0" err="1" smtClean="0">
                <a:latin typeface="Garamond" panose="02020404030301010803" pitchFamily="18" charset="0"/>
              </a:rPr>
              <a:t>indicator</a:t>
            </a:r>
            <a:r>
              <a:rPr lang="it-IT" altLang="it-IT" b="1" dirty="0" smtClean="0">
                <a:latin typeface="Garamond" panose="02020404030301010803" pitchFamily="18" charset="0"/>
              </a:rPr>
              <a:t> for </a:t>
            </a:r>
            <a:r>
              <a:rPr lang="it-IT" altLang="it-IT" b="1" dirty="0" err="1" smtClean="0">
                <a:latin typeface="Garamond" panose="02020404030301010803" pitchFamily="18" charset="0"/>
              </a:rPr>
              <a:t>each</a:t>
            </a:r>
            <a:r>
              <a:rPr lang="it-IT" altLang="it-IT" b="1" dirty="0" smtClean="0">
                <a:latin typeface="Garamond" panose="02020404030301010803" pitchFamily="18" charset="0"/>
              </a:rPr>
              <a:t> state</a:t>
            </a:r>
            <a:endParaRPr lang="en-US" altLang="it-IT" b="1" dirty="0" smtClean="0">
              <a:latin typeface="Garamond" panose="02020404030301010803" pitchFamily="18" charset="0"/>
            </a:endParaRPr>
          </a:p>
        </p:txBody>
      </p:sp>
      <p:sp>
        <p:nvSpPr>
          <p:cNvPr id="8195" name="Segnaposto contenuto 2"/>
          <p:cNvSpPr>
            <a:spLocks noGrp="1"/>
          </p:cNvSpPr>
          <p:nvPr>
            <p:ph idx="1"/>
          </p:nvPr>
        </p:nvSpPr>
        <p:spPr/>
        <p:txBody>
          <a:bodyPr/>
          <a:lstStyle/>
          <a:p>
            <a:r>
              <a:rPr lang="it-IT" altLang="it-IT" dirty="0" smtClean="0">
                <a:solidFill>
                  <a:srgbClr val="808000"/>
                </a:solidFill>
                <a:latin typeface="Garamond" panose="02020404030301010803" pitchFamily="18" charset="0"/>
              </a:rPr>
              <a:t>Input : </a:t>
            </a:r>
            <a:r>
              <a:rPr lang="it-IT" altLang="it-IT" sz="3600" dirty="0" err="1" smtClean="0">
                <a:solidFill>
                  <a:srgbClr val="808000"/>
                </a:solidFill>
                <a:latin typeface="Garamond" panose="02020404030301010803" pitchFamily="18" charset="0"/>
              </a:rPr>
              <a:t>Emergy</a:t>
            </a:r>
            <a:r>
              <a:rPr lang="it-IT" altLang="it-IT" sz="3600" dirty="0" smtClean="0">
                <a:solidFill>
                  <a:srgbClr val="808000"/>
                </a:solidFill>
                <a:latin typeface="Garamond" panose="02020404030301010803" pitchFamily="18" charset="0"/>
              </a:rPr>
              <a:t> per capita </a:t>
            </a:r>
            <a:r>
              <a:rPr lang="it-IT" altLang="it-IT" dirty="0" err="1" smtClean="0">
                <a:latin typeface="Garamond" panose="02020404030301010803" pitchFamily="18" charset="0"/>
              </a:rPr>
              <a:t>as</a:t>
            </a:r>
            <a:r>
              <a:rPr lang="it-IT" altLang="it-IT" dirty="0" smtClean="0">
                <a:latin typeface="Garamond" panose="02020404030301010803" pitchFamily="18" charset="0"/>
              </a:rPr>
              <a:t> a </a:t>
            </a:r>
            <a:r>
              <a:rPr lang="it-IT" altLang="it-IT" dirty="0" err="1" smtClean="0">
                <a:latin typeface="Garamond" panose="02020404030301010803" pitchFamily="18" charset="0"/>
              </a:rPr>
              <a:t>measure</a:t>
            </a:r>
            <a:r>
              <a:rPr lang="it-IT" altLang="it-IT" dirty="0" smtClean="0">
                <a:latin typeface="Garamond" panose="02020404030301010803" pitchFamily="18" charset="0"/>
              </a:rPr>
              <a:t> of </a:t>
            </a:r>
            <a:r>
              <a:rPr lang="it-IT" altLang="it-IT" dirty="0" err="1" smtClean="0">
                <a:latin typeface="Garamond" panose="02020404030301010803" pitchFamily="18" charset="0"/>
              </a:rPr>
              <a:t>energy</a:t>
            </a:r>
            <a:r>
              <a:rPr lang="it-IT" altLang="it-IT" dirty="0" smtClean="0">
                <a:latin typeface="Garamond" panose="02020404030301010803" pitchFamily="18" charset="0"/>
              </a:rPr>
              <a:t> and </a:t>
            </a:r>
            <a:r>
              <a:rPr lang="it-IT" altLang="it-IT" dirty="0" err="1" smtClean="0">
                <a:latin typeface="Garamond" panose="02020404030301010803" pitchFamily="18" charset="0"/>
              </a:rPr>
              <a:t>matter</a:t>
            </a:r>
            <a:r>
              <a:rPr lang="it-IT" altLang="it-IT" dirty="0" smtClean="0">
                <a:latin typeface="Garamond" panose="02020404030301010803" pitchFamily="18" charset="0"/>
              </a:rPr>
              <a:t> </a:t>
            </a:r>
            <a:r>
              <a:rPr lang="it-IT" altLang="it-IT" dirty="0" err="1" smtClean="0">
                <a:latin typeface="Garamond" panose="02020404030301010803" pitchFamily="18" charset="0"/>
              </a:rPr>
              <a:t>inputs</a:t>
            </a:r>
            <a:r>
              <a:rPr lang="it-IT" altLang="it-IT" dirty="0" smtClean="0">
                <a:latin typeface="Garamond" panose="02020404030301010803" pitchFamily="18" charset="0"/>
              </a:rPr>
              <a:t> </a:t>
            </a:r>
            <a:r>
              <a:rPr lang="it-IT" altLang="it-IT" dirty="0" err="1" smtClean="0">
                <a:latin typeface="Garamond" panose="02020404030301010803" pitchFamily="18" charset="0"/>
              </a:rPr>
              <a:t>entering</a:t>
            </a:r>
            <a:r>
              <a:rPr lang="it-IT" altLang="it-IT" dirty="0" smtClean="0">
                <a:latin typeface="Garamond" panose="02020404030301010803" pitchFamily="18" charset="0"/>
              </a:rPr>
              <a:t> a </a:t>
            </a:r>
            <a:r>
              <a:rPr lang="it-IT" altLang="it-IT" dirty="0" err="1" smtClean="0">
                <a:latin typeface="Garamond" panose="02020404030301010803" pitchFamily="18" charset="0"/>
              </a:rPr>
              <a:t>system</a:t>
            </a:r>
            <a:endParaRPr lang="it-IT" altLang="it-IT" dirty="0" smtClean="0">
              <a:latin typeface="Garamond" panose="02020404030301010803" pitchFamily="18" charset="0"/>
            </a:endParaRPr>
          </a:p>
          <a:p>
            <a:endParaRPr lang="it-IT" altLang="it-IT" dirty="0" smtClean="0">
              <a:latin typeface="Garamond" panose="02020404030301010803" pitchFamily="18" charset="0"/>
            </a:endParaRPr>
          </a:p>
          <a:p>
            <a:r>
              <a:rPr lang="it-IT" altLang="it-IT" dirty="0" smtClean="0">
                <a:solidFill>
                  <a:srgbClr val="0070C4"/>
                </a:solidFill>
                <a:latin typeface="Garamond" panose="02020404030301010803" pitchFamily="18" charset="0"/>
              </a:rPr>
              <a:t>State : </a:t>
            </a:r>
            <a:r>
              <a:rPr lang="it-IT" altLang="it-IT" sz="3600" dirty="0" err="1" smtClean="0">
                <a:solidFill>
                  <a:srgbClr val="0070C4"/>
                </a:solidFill>
                <a:latin typeface="Garamond" panose="02020404030301010803" pitchFamily="18" charset="0"/>
              </a:rPr>
              <a:t>Gini</a:t>
            </a:r>
            <a:r>
              <a:rPr lang="it-IT" altLang="it-IT" sz="3600" dirty="0" smtClean="0">
                <a:solidFill>
                  <a:srgbClr val="0070C4"/>
                </a:solidFill>
                <a:latin typeface="Garamond" panose="02020404030301010803" pitchFamily="18" charset="0"/>
              </a:rPr>
              <a:t> </a:t>
            </a:r>
            <a:r>
              <a:rPr lang="it-IT" altLang="it-IT" sz="3600" dirty="0" err="1" smtClean="0">
                <a:solidFill>
                  <a:srgbClr val="0070C4"/>
                </a:solidFill>
                <a:latin typeface="Garamond" panose="02020404030301010803" pitchFamily="18" charset="0"/>
              </a:rPr>
              <a:t>index</a:t>
            </a:r>
            <a:r>
              <a:rPr lang="it-IT" altLang="it-IT" sz="3600" dirty="0" smtClean="0">
                <a:solidFill>
                  <a:srgbClr val="0070C4"/>
                </a:solidFill>
                <a:latin typeface="Garamond" panose="02020404030301010803" pitchFamily="18" charset="0"/>
              </a:rPr>
              <a:t> </a:t>
            </a:r>
            <a:r>
              <a:rPr lang="it-IT" altLang="it-IT" dirty="0" err="1" smtClean="0">
                <a:latin typeface="Garamond" panose="02020404030301010803" pitchFamily="18" charset="0"/>
              </a:rPr>
              <a:t>as</a:t>
            </a:r>
            <a:r>
              <a:rPr lang="it-IT" altLang="it-IT" dirty="0" smtClean="0">
                <a:latin typeface="Garamond" panose="02020404030301010803" pitchFamily="18" charset="0"/>
              </a:rPr>
              <a:t> an </a:t>
            </a:r>
            <a:r>
              <a:rPr lang="it-IT" altLang="it-IT" dirty="0" err="1" smtClean="0">
                <a:latin typeface="Garamond" panose="02020404030301010803" pitchFamily="18" charset="0"/>
              </a:rPr>
              <a:t>indicator</a:t>
            </a:r>
            <a:r>
              <a:rPr lang="it-IT" altLang="it-IT" dirty="0" smtClean="0">
                <a:latin typeface="Garamond" panose="02020404030301010803" pitchFamily="18" charset="0"/>
              </a:rPr>
              <a:t> of the </a:t>
            </a:r>
            <a:r>
              <a:rPr lang="it-IT" altLang="it-IT" dirty="0" err="1" smtClean="0">
                <a:latin typeface="Garamond" panose="02020404030301010803" pitchFamily="18" charset="0"/>
              </a:rPr>
              <a:t>inequality</a:t>
            </a:r>
            <a:r>
              <a:rPr lang="it-IT" altLang="it-IT" dirty="0" smtClean="0">
                <a:latin typeface="Garamond" panose="02020404030301010803" pitchFamily="18" charset="0"/>
              </a:rPr>
              <a:t> of </a:t>
            </a:r>
            <a:r>
              <a:rPr lang="it-IT" altLang="it-IT" dirty="0" err="1" smtClean="0">
                <a:latin typeface="Garamond" panose="02020404030301010803" pitchFamily="18" charset="0"/>
              </a:rPr>
              <a:t>income</a:t>
            </a:r>
            <a:r>
              <a:rPr lang="it-IT" altLang="it-IT" dirty="0" smtClean="0">
                <a:latin typeface="Garamond" panose="02020404030301010803" pitchFamily="18" charset="0"/>
              </a:rPr>
              <a:t> </a:t>
            </a:r>
            <a:r>
              <a:rPr lang="it-IT" altLang="it-IT" dirty="0" err="1" smtClean="0">
                <a:latin typeface="Garamond" panose="02020404030301010803" pitchFamily="18" charset="0"/>
              </a:rPr>
              <a:t>distribution</a:t>
            </a:r>
            <a:endParaRPr lang="it-IT" altLang="it-IT" dirty="0" smtClean="0">
              <a:latin typeface="Garamond" panose="02020404030301010803" pitchFamily="18" charset="0"/>
            </a:endParaRPr>
          </a:p>
          <a:p>
            <a:endParaRPr lang="it-IT" altLang="it-IT" dirty="0" smtClean="0">
              <a:latin typeface="Garamond" panose="02020404030301010803" pitchFamily="18" charset="0"/>
            </a:endParaRPr>
          </a:p>
          <a:p>
            <a:r>
              <a:rPr lang="it-IT" altLang="it-IT" dirty="0" smtClean="0">
                <a:solidFill>
                  <a:srgbClr val="CC3300"/>
                </a:solidFill>
                <a:latin typeface="Garamond" panose="02020404030301010803" pitchFamily="18" charset="0"/>
              </a:rPr>
              <a:t>Output : </a:t>
            </a:r>
            <a:r>
              <a:rPr lang="it-IT" altLang="it-IT" sz="3600" dirty="0" smtClean="0">
                <a:solidFill>
                  <a:srgbClr val="CC3300"/>
                </a:solidFill>
                <a:latin typeface="Garamond" panose="02020404030301010803" pitchFamily="18" charset="0"/>
              </a:rPr>
              <a:t>GDP per capita </a:t>
            </a:r>
            <a:r>
              <a:rPr lang="it-IT" altLang="it-IT" dirty="0" err="1" smtClean="0">
                <a:latin typeface="Garamond" panose="02020404030301010803" pitchFamily="18" charset="0"/>
              </a:rPr>
              <a:t>as</a:t>
            </a:r>
            <a:r>
              <a:rPr lang="it-IT" altLang="it-IT" dirty="0" smtClean="0">
                <a:latin typeface="Garamond" panose="02020404030301010803" pitchFamily="18" charset="0"/>
              </a:rPr>
              <a:t> </a:t>
            </a:r>
            <a:r>
              <a:rPr lang="it-IT" altLang="it-IT" dirty="0" err="1" smtClean="0">
                <a:latin typeface="Garamond" panose="02020404030301010803" pitchFamily="18" charset="0"/>
              </a:rPr>
              <a:t>expression</a:t>
            </a:r>
            <a:r>
              <a:rPr lang="it-IT" altLang="it-IT" dirty="0" smtClean="0">
                <a:latin typeface="Garamond" panose="02020404030301010803" pitchFamily="18" charset="0"/>
              </a:rPr>
              <a:t> of the </a:t>
            </a:r>
            <a:r>
              <a:rPr lang="it-IT" altLang="it-IT" dirty="0" err="1" smtClean="0">
                <a:latin typeface="Garamond" panose="02020404030301010803" pitchFamily="18" charset="0"/>
              </a:rPr>
              <a:t>economic</a:t>
            </a:r>
            <a:r>
              <a:rPr lang="it-IT" altLang="it-IT" dirty="0" smtClean="0">
                <a:latin typeface="Garamond" panose="02020404030301010803" pitchFamily="18" charset="0"/>
              </a:rPr>
              <a:t> performance of the </a:t>
            </a:r>
            <a:r>
              <a:rPr lang="it-IT" altLang="it-IT" dirty="0" err="1" smtClean="0">
                <a:latin typeface="Garamond" panose="02020404030301010803" pitchFamily="18" charset="0"/>
              </a:rPr>
              <a:t>system</a:t>
            </a:r>
            <a:endParaRPr lang="en-US" altLang="it-IT" dirty="0" smtClean="0">
              <a:latin typeface="Garamond" panose="02020404030301010803" pitchFamily="18" charset="0"/>
            </a:endParaRPr>
          </a:p>
        </p:txBody>
      </p:sp>
      <p:sp>
        <p:nvSpPr>
          <p:cNvPr id="8196"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228FD72-CBBD-4FEC-B600-474C1426CF9E}" type="slidenum">
              <a:rPr lang="en-US" altLang="it-IT" sz="1200" smtClean="0">
                <a:solidFill>
                  <a:srgbClr val="898989"/>
                </a:solidFill>
              </a:rPr>
              <a:pPr>
                <a:spcBef>
                  <a:spcPct val="0"/>
                </a:spcBef>
                <a:buFontTx/>
                <a:buNone/>
              </a:pPr>
              <a:t>6</a:t>
            </a:fld>
            <a:endParaRPr lang="en-US" altLang="it-IT" sz="1200" smtClean="0">
              <a:solidFill>
                <a:srgbClr val="898989"/>
              </a:solidFill>
            </a:endParaRPr>
          </a:p>
        </p:txBody>
      </p:sp>
    </p:spTree>
    <p:extLst>
      <p:ext uri="{BB962C8B-B14F-4D97-AF65-F5344CB8AC3E}">
        <p14:creationId xmlns:p14="http://schemas.microsoft.com/office/powerpoint/2010/main" val="12451360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AD1D03B8-EB5A-4C4B-99DC-BC17BA809A69}" type="slidenum">
              <a:rPr lang="it-IT" smtClean="0"/>
              <a:pPr/>
              <a:t>7</a:t>
            </a:fld>
            <a:endParaRPr lang="it-IT"/>
          </a:p>
        </p:txBody>
      </p:sp>
      <p:sp>
        <p:nvSpPr>
          <p:cNvPr id="3" name="CasellaDiTesto 2"/>
          <p:cNvSpPr txBox="1"/>
          <p:nvPr/>
        </p:nvSpPr>
        <p:spPr>
          <a:xfrm>
            <a:off x="2376736" y="303316"/>
            <a:ext cx="4176464" cy="584775"/>
          </a:xfrm>
          <a:prstGeom prst="rect">
            <a:avLst/>
          </a:prstGeom>
          <a:noFill/>
        </p:spPr>
        <p:txBody>
          <a:bodyPr wrap="square" rtlCol="0">
            <a:spAutoFit/>
          </a:bodyPr>
          <a:lstStyle/>
          <a:p>
            <a:pPr algn="ctr"/>
            <a:r>
              <a:rPr lang="it-IT" sz="3200" b="1" dirty="0" smtClean="0">
                <a:solidFill>
                  <a:srgbClr val="000099"/>
                </a:solidFill>
                <a:latin typeface="Garamond" panose="02020404030301010803" pitchFamily="18" charset="0"/>
              </a:rPr>
              <a:t>National </a:t>
            </a:r>
            <a:r>
              <a:rPr lang="it-IT" sz="3200" b="1" dirty="0" err="1" smtClean="0">
                <a:solidFill>
                  <a:srgbClr val="000099"/>
                </a:solidFill>
                <a:latin typeface="Garamond" panose="02020404030301010803" pitchFamily="18" charset="0"/>
              </a:rPr>
              <a:t>Economies</a:t>
            </a:r>
            <a:endParaRPr lang="it-IT" sz="3200" b="1" dirty="0">
              <a:solidFill>
                <a:srgbClr val="000099"/>
              </a:solidFill>
              <a:latin typeface="Garamond" panose="02020404030301010803" pitchFamily="18" charset="0"/>
            </a:endParaRPr>
          </a:p>
        </p:txBody>
      </p:sp>
      <p:pic>
        <p:nvPicPr>
          <p:cNvPr id="4" name="Immagine 3"/>
          <p:cNvPicPr>
            <a:picLocks noChangeAspect="1"/>
          </p:cNvPicPr>
          <p:nvPr/>
        </p:nvPicPr>
        <p:blipFill>
          <a:blip r:embed="rId2"/>
          <a:stretch>
            <a:fillRect/>
          </a:stretch>
        </p:blipFill>
        <p:spPr>
          <a:xfrm>
            <a:off x="0" y="1379636"/>
            <a:ext cx="9144000" cy="4098727"/>
          </a:xfrm>
          <a:prstGeom prst="rect">
            <a:avLst/>
          </a:prstGeom>
        </p:spPr>
      </p:pic>
    </p:spTree>
    <p:extLst>
      <p:ext uri="{BB962C8B-B14F-4D97-AF65-F5344CB8AC3E}">
        <p14:creationId xmlns:p14="http://schemas.microsoft.com/office/powerpoint/2010/main" val="38739835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3C9A39-39DC-4358-BB34-8F8195884761}" type="slidenum">
              <a:rPr lang="en-US" altLang="it-IT" smtClean="0">
                <a:solidFill>
                  <a:srgbClr val="898989"/>
                </a:solidFill>
                <a:latin typeface="Calibri" panose="020F0502020204030204" pitchFamily="34" charset="0"/>
              </a:rPr>
              <a:pPr/>
              <a:t>8</a:t>
            </a:fld>
            <a:endParaRPr lang="en-US" altLang="it-IT" smtClean="0">
              <a:solidFill>
                <a:srgbClr val="898989"/>
              </a:solidFill>
              <a:latin typeface="Calibri" panose="020F0502020204030204" pitchFamily="34" charset="0"/>
            </a:endParaRPr>
          </a:p>
        </p:txBody>
      </p:sp>
      <p:pic>
        <p:nvPicPr>
          <p:cNvPr id="9219" name="Immagin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982913"/>
            <a:ext cx="814705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ella 2"/>
          <p:cNvGraphicFramePr>
            <a:graphicFrameLocks noGrp="1"/>
          </p:cNvGraphicFramePr>
          <p:nvPr/>
        </p:nvGraphicFramePr>
        <p:xfrm>
          <a:off x="539750" y="822325"/>
          <a:ext cx="8064498" cy="2101853"/>
        </p:xfrm>
        <a:graphic>
          <a:graphicData uri="http://schemas.openxmlformats.org/drawingml/2006/table">
            <a:tbl>
              <a:tblPr firstRow="1" firstCol="1" bandRow="1" bandCol="1">
                <a:tableStyleId>{5C22544A-7EE6-4342-B048-85BDC9FD1C3A}</a:tableStyleId>
              </a:tblPr>
              <a:tblGrid>
                <a:gridCol w="2154726"/>
                <a:gridCol w="1406812"/>
                <a:gridCol w="1406812"/>
                <a:gridCol w="1407780"/>
                <a:gridCol w="1688368"/>
              </a:tblGrid>
              <a:tr h="575451">
                <a:tc>
                  <a:txBody>
                    <a:bodyPr/>
                    <a:lstStyle/>
                    <a:p>
                      <a:pPr algn="ctr">
                        <a:spcAft>
                          <a:spcPts val="0"/>
                        </a:spcAft>
                      </a:pPr>
                      <a:r>
                        <a:rPr lang="en-US" sz="800" dirty="0">
                          <a:effectLst/>
                        </a:rPr>
                        <a:t> </a:t>
                      </a:r>
                      <a:endParaRPr lang="it-IT" sz="900" dirty="0">
                        <a:effectLst/>
                      </a:endParaRPr>
                    </a:p>
                    <a:p>
                      <a:pPr algn="ctr">
                        <a:spcAft>
                          <a:spcPts val="0"/>
                        </a:spcAft>
                      </a:pPr>
                      <a:r>
                        <a:rPr lang="en-US" sz="800" dirty="0">
                          <a:effectLst/>
                        </a:rPr>
                        <a:t> </a:t>
                      </a:r>
                      <a:endParaRPr lang="it-IT" sz="900" dirty="0">
                        <a:effectLst/>
                        <a:latin typeface="Times New Roman" panose="02020603050405020304" pitchFamily="18" charset="0"/>
                        <a:ea typeface="Times New Roman" panose="02020603050405020304" pitchFamily="18" charset="0"/>
                      </a:endParaRPr>
                    </a:p>
                  </a:txBody>
                  <a:tcPr marL="68577" marR="68577" marT="0" marB="0"/>
                </a:tc>
                <a:tc>
                  <a:txBody>
                    <a:bodyPr/>
                    <a:lstStyle/>
                    <a:p>
                      <a:pPr algn="ctr">
                        <a:spcAft>
                          <a:spcPts val="0"/>
                        </a:spcAft>
                      </a:pPr>
                      <a:r>
                        <a:rPr lang="it-IT" sz="1000" dirty="0" err="1">
                          <a:effectLst/>
                        </a:rPr>
                        <a:t>Emergy</a:t>
                      </a:r>
                      <a:r>
                        <a:rPr lang="it-IT" sz="1000" dirty="0">
                          <a:effectLst/>
                        </a:rPr>
                        <a:t> flow </a:t>
                      </a:r>
                      <a:endParaRPr lang="it-IT" sz="900" dirty="0">
                        <a:effectLst/>
                      </a:endParaRPr>
                    </a:p>
                    <a:p>
                      <a:pPr algn="ctr">
                        <a:spcAft>
                          <a:spcPts val="0"/>
                        </a:spcAft>
                      </a:pPr>
                      <a:r>
                        <a:rPr lang="it-IT" sz="1000" dirty="0">
                          <a:effectLst/>
                        </a:rPr>
                        <a:t>per capita</a:t>
                      </a:r>
                      <a:endParaRPr lang="it-IT" sz="900" dirty="0">
                        <a:effectLst/>
                        <a:latin typeface="Times New Roman" panose="02020603050405020304" pitchFamily="18" charset="0"/>
                        <a:ea typeface="Times New Roman" panose="02020603050405020304" pitchFamily="18" charset="0"/>
                      </a:endParaRPr>
                    </a:p>
                  </a:txBody>
                  <a:tcPr marL="68577" marR="68577" marT="0" marB="0" anchor="ctr"/>
                </a:tc>
                <a:tc>
                  <a:txBody>
                    <a:bodyPr/>
                    <a:lstStyle/>
                    <a:p>
                      <a:pPr algn="ctr">
                        <a:spcAft>
                          <a:spcPts val="0"/>
                        </a:spcAft>
                      </a:pPr>
                      <a:r>
                        <a:rPr lang="it-IT" sz="1000">
                          <a:effectLst/>
                        </a:rPr>
                        <a:t>1 - Gini</a:t>
                      </a:r>
                      <a:endParaRPr lang="it-IT" sz="900">
                        <a:effectLst/>
                        <a:latin typeface="Times New Roman" panose="02020603050405020304" pitchFamily="18" charset="0"/>
                        <a:ea typeface="Times New Roman" panose="02020603050405020304" pitchFamily="18" charset="0"/>
                      </a:endParaRPr>
                    </a:p>
                  </a:txBody>
                  <a:tcPr marL="68577" marR="68577" marT="0" marB="0" anchor="ctr"/>
                </a:tc>
                <a:tc>
                  <a:txBody>
                    <a:bodyPr/>
                    <a:lstStyle/>
                    <a:p>
                      <a:pPr algn="ctr">
                        <a:spcAft>
                          <a:spcPts val="0"/>
                        </a:spcAft>
                      </a:pPr>
                      <a:r>
                        <a:rPr lang="en-US" sz="1000">
                          <a:effectLst/>
                        </a:rPr>
                        <a:t>GDP</a:t>
                      </a:r>
                      <a:endParaRPr lang="it-IT" sz="900">
                        <a:effectLst/>
                      </a:endParaRPr>
                    </a:p>
                    <a:p>
                      <a:pPr algn="ctr">
                        <a:spcAft>
                          <a:spcPts val="0"/>
                        </a:spcAft>
                      </a:pPr>
                      <a:r>
                        <a:rPr lang="en-US" sz="1000">
                          <a:effectLst/>
                        </a:rPr>
                        <a:t>per capita</a:t>
                      </a:r>
                      <a:endParaRPr lang="it-IT" sz="900">
                        <a:effectLst/>
                        <a:latin typeface="Times New Roman" panose="02020603050405020304" pitchFamily="18" charset="0"/>
                        <a:ea typeface="Times New Roman" panose="02020603050405020304" pitchFamily="18" charset="0"/>
                      </a:endParaRPr>
                    </a:p>
                  </a:txBody>
                  <a:tcPr marL="68577" marR="68577" marT="0" marB="0" anchor="ctr"/>
                </a:tc>
                <a:tc>
                  <a:txBody>
                    <a:bodyPr/>
                    <a:lstStyle/>
                    <a:p>
                      <a:pPr algn="ctr">
                        <a:spcAft>
                          <a:spcPts val="0"/>
                        </a:spcAft>
                      </a:pPr>
                      <a:r>
                        <a:rPr lang="en-US" sz="800" dirty="0">
                          <a:effectLst/>
                        </a:rPr>
                        <a:t> </a:t>
                      </a:r>
                      <a:endParaRPr lang="it-IT" sz="900" dirty="0">
                        <a:effectLst/>
                      </a:endParaRPr>
                    </a:p>
                    <a:p>
                      <a:pPr algn="ctr">
                        <a:spcAft>
                          <a:spcPts val="0"/>
                        </a:spcAft>
                      </a:pPr>
                      <a:r>
                        <a:rPr lang="en-US" sz="800" dirty="0" smtClean="0">
                          <a:effectLst/>
                        </a:rPr>
                        <a:t>Number of countries</a:t>
                      </a:r>
                      <a:r>
                        <a:rPr lang="en-US" sz="800" dirty="0">
                          <a:effectLst/>
                        </a:rPr>
                        <a:t> </a:t>
                      </a:r>
                      <a:endParaRPr lang="it-IT" sz="900" dirty="0">
                        <a:effectLst/>
                        <a:latin typeface="Times New Roman" panose="02020603050405020304" pitchFamily="18" charset="0"/>
                        <a:ea typeface="Times New Roman" panose="02020603050405020304" pitchFamily="18" charset="0"/>
                      </a:endParaRPr>
                    </a:p>
                  </a:txBody>
                  <a:tcPr marL="68577" marR="68577" marT="0" marB="0"/>
                </a:tc>
              </a:tr>
              <a:tr h="187750">
                <a:tc>
                  <a:txBody>
                    <a:bodyPr/>
                    <a:lstStyle/>
                    <a:p>
                      <a:pPr algn="just">
                        <a:spcAft>
                          <a:spcPts val="0"/>
                        </a:spcAft>
                      </a:pPr>
                      <a:r>
                        <a:rPr lang="en-US" sz="1000">
                          <a:effectLst/>
                        </a:rPr>
                        <a:t>Dissipative</a:t>
                      </a:r>
                      <a:endParaRPr lang="it-IT" sz="900">
                        <a:effectLst/>
                        <a:latin typeface="Times New Roman" panose="02020603050405020304" pitchFamily="18" charset="0"/>
                        <a:ea typeface="Times New Roman" panose="02020603050405020304" pitchFamily="18" charset="0"/>
                      </a:endParaRPr>
                    </a:p>
                  </a:txBody>
                  <a:tcPr marL="68577" marR="68577" marT="0" marB="0"/>
                </a:tc>
                <a:tc>
                  <a:txBody>
                    <a:bodyPr/>
                    <a:lstStyle/>
                    <a:p>
                      <a:pPr algn="ctr">
                        <a:spcAft>
                          <a:spcPts val="0"/>
                        </a:spcAft>
                      </a:pPr>
                      <a:r>
                        <a:rPr lang="en-US" sz="1000">
                          <a:effectLst/>
                        </a:rPr>
                        <a:t>high</a:t>
                      </a:r>
                      <a:endParaRPr lang="it-IT" sz="900">
                        <a:effectLst/>
                        <a:latin typeface="Times New Roman" panose="02020603050405020304" pitchFamily="18" charset="0"/>
                        <a:ea typeface="Times New Roman" panose="02020603050405020304" pitchFamily="18" charset="0"/>
                      </a:endParaRPr>
                    </a:p>
                  </a:txBody>
                  <a:tcPr marL="68577" marR="68577" marT="0" marB="0" anchor="ctr"/>
                </a:tc>
                <a:tc>
                  <a:txBody>
                    <a:bodyPr/>
                    <a:lstStyle/>
                    <a:p>
                      <a:pPr algn="ctr">
                        <a:spcAft>
                          <a:spcPts val="0"/>
                        </a:spcAft>
                      </a:pPr>
                      <a:r>
                        <a:rPr lang="en-US" sz="1000">
                          <a:effectLst/>
                        </a:rPr>
                        <a:t>low (equal)</a:t>
                      </a:r>
                      <a:endParaRPr lang="it-IT" sz="900">
                        <a:effectLst/>
                        <a:latin typeface="Times New Roman" panose="02020603050405020304" pitchFamily="18" charset="0"/>
                        <a:ea typeface="Times New Roman" panose="02020603050405020304" pitchFamily="18" charset="0"/>
                      </a:endParaRPr>
                    </a:p>
                  </a:txBody>
                  <a:tcPr marL="68577" marR="68577" marT="0" marB="0" anchor="ctr"/>
                </a:tc>
                <a:tc>
                  <a:txBody>
                    <a:bodyPr/>
                    <a:lstStyle/>
                    <a:p>
                      <a:pPr algn="ctr">
                        <a:spcAft>
                          <a:spcPts val="0"/>
                        </a:spcAft>
                      </a:pPr>
                      <a:r>
                        <a:rPr lang="en-US" sz="1000">
                          <a:effectLst/>
                        </a:rPr>
                        <a:t>high</a:t>
                      </a:r>
                      <a:endParaRPr lang="it-IT" sz="900">
                        <a:effectLst/>
                        <a:latin typeface="Times New Roman" panose="02020603050405020304" pitchFamily="18" charset="0"/>
                        <a:ea typeface="Times New Roman" panose="02020603050405020304" pitchFamily="18" charset="0"/>
                      </a:endParaRPr>
                    </a:p>
                  </a:txBody>
                  <a:tcPr marL="68577" marR="68577" marT="0" marB="0" anchor="ctr"/>
                </a:tc>
                <a:tc>
                  <a:txBody>
                    <a:bodyPr/>
                    <a:lstStyle/>
                    <a:p>
                      <a:pPr algn="ctr">
                        <a:spcAft>
                          <a:spcPts val="0"/>
                        </a:spcAft>
                      </a:pPr>
                      <a:r>
                        <a:rPr lang="en-US" sz="1000">
                          <a:effectLst/>
                        </a:rPr>
                        <a:t>30</a:t>
                      </a:r>
                      <a:endParaRPr lang="it-IT" sz="900">
                        <a:effectLst/>
                        <a:latin typeface="Times New Roman" panose="02020603050405020304" pitchFamily="18" charset="0"/>
                        <a:ea typeface="Times New Roman" panose="02020603050405020304" pitchFamily="18" charset="0"/>
                      </a:endParaRPr>
                    </a:p>
                  </a:txBody>
                  <a:tcPr marL="68577" marR="68577" marT="0" marB="0" anchor="ctr"/>
                </a:tc>
              </a:tr>
              <a:tr h="199951">
                <a:tc>
                  <a:txBody>
                    <a:bodyPr/>
                    <a:lstStyle/>
                    <a:p>
                      <a:pPr algn="just">
                        <a:spcAft>
                          <a:spcPts val="0"/>
                        </a:spcAft>
                      </a:pPr>
                      <a:r>
                        <a:rPr lang="en-US" sz="1000">
                          <a:effectLst/>
                        </a:rPr>
                        <a:t>Unevenly frugal</a:t>
                      </a:r>
                      <a:endParaRPr lang="it-IT" sz="900">
                        <a:effectLst/>
                        <a:latin typeface="Times New Roman" panose="02020603050405020304" pitchFamily="18" charset="0"/>
                        <a:ea typeface="Times New Roman" panose="02020603050405020304" pitchFamily="18" charset="0"/>
                      </a:endParaRPr>
                    </a:p>
                  </a:txBody>
                  <a:tcPr marL="68577" marR="68577" marT="0" marB="0"/>
                </a:tc>
                <a:tc>
                  <a:txBody>
                    <a:bodyPr/>
                    <a:lstStyle/>
                    <a:p>
                      <a:pPr algn="ctr">
                        <a:spcAft>
                          <a:spcPts val="0"/>
                        </a:spcAft>
                      </a:pPr>
                      <a:r>
                        <a:rPr lang="en-US" sz="1000">
                          <a:effectLst/>
                        </a:rPr>
                        <a:t>low</a:t>
                      </a:r>
                      <a:endParaRPr lang="it-IT" sz="900">
                        <a:effectLst/>
                        <a:latin typeface="Times New Roman" panose="02020603050405020304" pitchFamily="18" charset="0"/>
                        <a:ea typeface="Times New Roman" panose="02020603050405020304" pitchFamily="18" charset="0"/>
                      </a:endParaRPr>
                    </a:p>
                  </a:txBody>
                  <a:tcPr marL="68577" marR="68577" marT="0" marB="0" anchor="ctr"/>
                </a:tc>
                <a:tc>
                  <a:txBody>
                    <a:bodyPr/>
                    <a:lstStyle/>
                    <a:p>
                      <a:pPr algn="ctr">
                        <a:spcAft>
                          <a:spcPts val="0"/>
                        </a:spcAft>
                      </a:pPr>
                      <a:r>
                        <a:rPr lang="en-US" sz="1000">
                          <a:effectLst/>
                        </a:rPr>
                        <a:t>high (unequal)</a:t>
                      </a:r>
                      <a:endParaRPr lang="it-IT" sz="900">
                        <a:effectLst/>
                        <a:latin typeface="Times New Roman" panose="02020603050405020304" pitchFamily="18" charset="0"/>
                        <a:ea typeface="Times New Roman" panose="02020603050405020304" pitchFamily="18" charset="0"/>
                      </a:endParaRPr>
                    </a:p>
                  </a:txBody>
                  <a:tcPr marL="68577" marR="68577" marT="0" marB="0" anchor="ctr"/>
                </a:tc>
                <a:tc>
                  <a:txBody>
                    <a:bodyPr/>
                    <a:lstStyle/>
                    <a:p>
                      <a:pPr algn="ctr">
                        <a:spcAft>
                          <a:spcPts val="0"/>
                        </a:spcAft>
                      </a:pPr>
                      <a:r>
                        <a:rPr lang="en-US" sz="1000">
                          <a:effectLst/>
                        </a:rPr>
                        <a:t>low</a:t>
                      </a:r>
                      <a:endParaRPr lang="it-IT" sz="900">
                        <a:effectLst/>
                        <a:latin typeface="Times New Roman" panose="02020603050405020304" pitchFamily="18" charset="0"/>
                        <a:ea typeface="Times New Roman" panose="02020603050405020304" pitchFamily="18" charset="0"/>
                      </a:endParaRPr>
                    </a:p>
                  </a:txBody>
                  <a:tcPr marL="68577" marR="68577" marT="0" marB="0" anchor="ctr"/>
                </a:tc>
                <a:tc>
                  <a:txBody>
                    <a:bodyPr/>
                    <a:lstStyle/>
                    <a:p>
                      <a:pPr algn="ctr">
                        <a:spcAft>
                          <a:spcPts val="0"/>
                        </a:spcAft>
                      </a:pPr>
                      <a:r>
                        <a:rPr lang="en-US" sz="1000">
                          <a:effectLst/>
                        </a:rPr>
                        <a:t>27</a:t>
                      </a:r>
                      <a:endParaRPr lang="it-IT" sz="900">
                        <a:effectLst/>
                        <a:latin typeface="Times New Roman" panose="02020603050405020304" pitchFamily="18" charset="0"/>
                        <a:ea typeface="Times New Roman" panose="02020603050405020304" pitchFamily="18" charset="0"/>
                      </a:endParaRPr>
                    </a:p>
                  </a:txBody>
                  <a:tcPr marL="68577" marR="68577" marT="0" marB="0" anchor="ctr"/>
                </a:tc>
              </a:tr>
              <a:tr h="187750">
                <a:tc>
                  <a:txBody>
                    <a:bodyPr/>
                    <a:lstStyle/>
                    <a:p>
                      <a:pPr algn="just">
                        <a:spcAft>
                          <a:spcPts val="0"/>
                        </a:spcAft>
                      </a:pPr>
                      <a:r>
                        <a:rPr lang="en-US" sz="1000">
                          <a:effectLst/>
                        </a:rPr>
                        <a:t>Evenly frugal</a:t>
                      </a:r>
                      <a:endParaRPr lang="it-IT" sz="900">
                        <a:effectLst/>
                        <a:latin typeface="Times New Roman" panose="02020603050405020304" pitchFamily="18" charset="0"/>
                        <a:ea typeface="Times New Roman" panose="02020603050405020304" pitchFamily="18" charset="0"/>
                      </a:endParaRPr>
                    </a:p>
                  </a:txBody>
                  <a:tcPr marL="68577" marR="68577" marT="0" marB="0"/>
                </a:tc>
                <a:tc>
                  <a:txBody>
                    <a:bodyPr/>
                    <a:lstStyle/>
                    <a:p>
                      <a:pPr algn="ctr">
                        <a:spcAft>
                          <a:spcPts val="0"/>
                        </a:spcAft>
                      </a:pPr>
                      <a:r>
                        <a:rPr lang="en-US" sz="1000">
                          <a:effectLst/>
                        </a:rPr>
                        <a:t>low</a:t>
                      </a:r>
                      <a:endParaRPr lang="it-IT" sz="900">
                        <a:effectLst/>
                        <a:latin typeface="Times New Roman" panose="02020603050405020304" pitchFamily="18" charset="0"/>
                        <a:ea typeface="Times New Roman" panose="02020603050405020304" pitchFamily="18" charset="0"/>
                      </a:endParaRPr>
                    </a:p>
                  </a:txBody>
                  <a:tcPr marL="68577" marR="68577" marT="0" marB="0" anchor="ctr"/>
                </a:tc>
                <a:tc>
                  <a:txBody>
                    <a:bodyPr/>
                    <a:lstStyle/>
                    <a:p>
                      <a:pPr algn="ctr">
                        <a:spcAft>
                          <a:spcPts val="0"/>
                        </a:spcAft>
                      </a:pPr>
                      <a:r>
                        <a:rPr lang="en-US" sz="1000">
                          <a:effectLst/>
                        </a:rPr>
                        <a:t>low (equal)</a:t>
                      </a:r>
                      <a:endParaRPr lang="it-IT" sz="900">
                        <a:effectLst/>
                        <a:latin typeface="Times New Roman" panose="02020603050405020304" pitchFamily="18" charset="0"/>
                        <a:ea typeface="Times New Roman" panose="02020603050405020304" pitchFamily="18" charset="0"/>
                      </a:endParaRPr>
                    </a:p>
                  </a:txBody>
                  <a:tcPr marL="68577" marR="68577" marT="0" marB="0" anchor="ctr"/>
                </a:tc>
                <a:tc>
                  <a:txBody>
                    <a:bodyPr/>
                    <a:lstStyle/>
                    <a:p>
                      <a:pPr algn="ctr">
                        <a:spcAft>
                          <a:spcPts val="0"/>
                        </a:spcAft>
                      </a:pPr>
                      <a:r>
                        <a:rPr lang="en-US" sz="1000">
                          <a:effectLst/>
                        </a:rPr>
                        <a:t>low</a:t>
                      </a:r>
                      <a:endParaRPr lang="it-IT" sz="900">
                        <a:effectLst/>
                        <a:latin typeface="Times New Roman" panose="02020603050405020304" pitchFamily="18" charset="0"/>
                        <a:ea typeface="Times New Roman" panose="02020603050405020304" pitchFamily="18" charset="0"/>
                      </a:endParaRPr>
                    </a:p>
                  </a:txBody>
                  <a:tcPr marL="68577" marR="68577" marT="0" marB="0" anchor="ctr"/>
                </a:tc>
                <a:tc>
                  <a:txBody>
                    <a:bodyPr/>
                    <a:lstStyle/>
                    <a:p>
                      <a:pPr algn="ctr">
                        <a:spcAft>
                          <a:spcPts val="0"/>
                        </a:spcAft>
                      </a:pPr>
                      <a:r>
                        <a:rPr lang="en-US" sz="1000" dirty="0">
                          <a:effectLst/>
                        </a:rPr>
                        <a:t>16</a:t>
                      </a:r>
                      <a:endParaRPr lang="it-IT" sz="900" dirty="0">
                        <a:effectLst/>
                        <a:latin typeface="Times New Roman" panose="02020603050405020304" pitchFamily="18" charset="0"/>
                        <a:ea typeface="Times New Roman" panose="02020603050405020304" pitchFamily="18" charset="0"/>
                      </a:endParaRPr>
                    </a:p>
                  </a:txBody>
                  <a:tcPr marL="68577" marR="68577" marT="0" marB="0" anchor="ctr"/>
                </a:tc>
              </a:tr>
              <a:tr h="187750">
                <a:tc>
                  <a:txBody>
                    <a:bodyPr/>
                    <a:lstStyle/>
                    <a:p>
                      <a:pPr algn="just">
                        <a:spcAft>
                          <a:spcPts val="0"/>
                        </a:spcAft>
                      </a:pPr>
                      <a:r>
                        <a:rPr lang="en-US" sz="1000">
                          <a:effectLst/>
                        </a:rPr>
                        <a:t>Socially distracted</a:t>
                      </a:r>
                      <a:endParaRPr lang="it-IT" sz="900">
                        <a:effectLst/>
                        <a:latin typeface="Times New Roman" panose="02020603050405020304" pitchFamily="18" charset="0"/>
                        <a:ea typeface="Times New Roman" panose="02020603050405020304" pitchFamily="18" charset="0"/>
                      </a:endParaRPr>
                    </a:p>
                  </a:txBody>
                  <a:tcPr marL="68577" marR="68577" marT="0" marB="0"/>
                </a:tc>
                <a:tc>
                  <a:txBody>
                    <a:bodyPr/>
                    <a:lstStyle/>
                    <a:p>
                      <a:pPr algn="ctr">
                        <a:spcAft>
                          <a:spcPts val="0"/>
                        </a:spcAft>
                      </a:pPr>
                      <a:r>
                        <a:rPr lang="en-US" sz="1000">
                          <a:effectLst/>
                        </a:rPr>
                        <a:t>high</a:t>
                      </a:r>
                      <a:endParaRPr lang="it-IT" sz="900">
                        <a:effectLst/>
                        <a:latin typeface="Times New Roman" panose="02020603050405020304" pitchFamily="18" charset="0"/>
                        <a:ea typeface="Times New Roman" panose="02020603050405020304" pitchFamily="18" charset="0"/>
                      </a:endParaRPr>
                    </a:p>
                  </a:txBody>
                  <a:tcPr marL="68577" marR="68577" marT="0" marB="0" anchor="ctr"/>
                </a:tc>
                <a:tc>
                  <a:txBody>
                    <a:bodyPr/>
                    <a:lstStyle/>
                    <a:p>
                      <a:pPr algn="ctr">
                        <a:spcAft>
                          <a:spcPts val="0"/>
                        </a:spcAft>
                      </a:pPr>
                      <a:r>
                        <a:rPr lang="en-US" sz="1000">
                          <a:effectLst/>
                        </a:rPr>
                        <a:t>high (unequal)</a:t>
                      </a:r>
                      <a:endParaRPr lang="it-IT" sz="900">
                        <a:effectLst/>
                        <a:latin typeface="Times New Roman" panose="02020603050405020304" pitchFamily="18" charset="0"/>
                        <a:ea typeface="Times New Roman" panose="02020603050405020304" pitchFamily="18" charset="0"/>
                      </a:endParaRPr>
                    </a:p>
                  </a:txBody>
                  <a:tcPr marL="68577" marR="68577" marT="0" marB="0" anchor="ctr"/>
                </a:tc>
                <a:tc>
                  <a:txBody>
                    <a:bodyPr/>
                    <a:lstStyle/>
                    <a:p>
                      <a:pPr algn="ctr">
                        <a:spcAft>
                          <a:spcPts val="0"/>
                        </a:spcAft>
                      </a:pPr>
                      <a:r>
                        <a:rPr lang="en-US" sz="1000">
                          <a:effectLst/>
                        </a:rPr>
                        <a:t>high</a:t>
                      </a:r>
                      <a:endParaRPr lang="it-IT" sz="900">
                        <a:effectLst/>
                        <a:latin typeface="Times New Roman" panose="02020603050405020304" pitchFamily="18" charset="0"/>
                        <a:ea typeface="Times New Roman" panose="02020603050405020304" pitchFamily="18" charset="0"/>
                      </a:endParaRPr>
                    </a:p>
                  </a:txBody>
                  <a:tcPr marL="68577" marR="68577" marT="0" marB="0" anchor="ctr"/>
                </a:tc>
                <a:tc>
                  <a:txBody>
                    <a:bodyPr/>
                    <a:lstStyle/>
                    <a:p>
                      <a:pPr algn="ctr">
                        <a:spcAft>
                          <a:spcPts val="0"/>
                        </a:spcAft>
                      </a:pPr>
                      <a:r>
                        <a:rPr lang="en-US" sz="1000">
                          <a:effectLst/>
                        </a:rPr>
                        <a:t>12</a:t>
                      </a:r>
                      <a:endParaRPr lang="it-IT" sz="900">
                        <a:effectLst/>
                        <a:latin typeface="Times New Roman" panose="02020603050405020304" pitchFamily="18" charset="0"/>
                        <a:ea typeface="Times New Roman" panose="02020603050405020304" pitchFamily="18" charset="0"/>
                      </a:endParaRPr>
                    </a:p>
                  </a:txBody>
                  <a:tcPr marL="68577" marR="68577" marT="0" marB="0" anchor="ctr"/>
                </a:tc>
              </a:tr>
              <a:tr h="187750">
                <a:tc>
                  <a:txBody>
                    <a:bodyPr/>
                    <a:lstStyle/>
                    <a:p>
                      <a:pPr algn="just">
                        <a:spcAft>
                          <a:spcPts val="0"/>
                        </a:spcAft>
                        <a:tabLst>
                          <a:tab pos="505460" algn="ctr"/>
                        </a:tabLst>
                      </a:pPr>
                      <a:r>
                        <a:rPr lang="en-US" sz="1000">
                          <a:effectLst/>
                        </a:rPr>
                        <a:t>Midas' kingdom</a:t>
                      </a:r>
                      <a:endParaRPr lang="it-IT" sz="900">
                        <a:effectLst/>
                        <a:latin typeface="Times New Roman" panose="02020603050405020304" pitchFamily="18" charset="0"/>
                        <a:ea typeface="Times New Roman" panose="02020603050405020304" pitchFamily="18" charset="0"/>
                      </a:endParaRPr>
                    </a:p>
                  </a:txBody>
                  <a:tcPr marL="68577" marR="68577" marT="0" marB="0"/>
                </a:tc>
                <a:tc>
                  <a:txBody>
                    <a:bodyPr/>
                    <a:lstStyle/>
                    <a:p>
                      <a:pPr algn="ctr">
                        <a:spcAft>
                          <a:spcPts val="0"/>
                        </a:spcAft>
                      </a:pPr>
                      <a:r>
                        <a:rPr lang="en-US" sz="1000">
                          <a:effectLst/>
                        </a:rPr>
                        <a:t>low</a:t>
                      </a:r>
                      <a:endParaRPr lang="it-IT" sz="900">
                        <a:effectLst/>
                        <a:latin typeface="Times New Roman" panose="02020603050405020304" pitchFamily="18" charset="0"/>
                        <a:ea typeface="Times New Roman" panose="02020603050405020304" pitchFamily="18" charset="0"/>
                      </a:endParaRPr>
                    </a:p>
                  </a:txBody>
                  <a:tcPr marL="68577" marR="68577" marT="0" marB="0" anchor="ctr"/>
                </a:tc>
                <a:tc>
                  <a:txBody>
                    <a:bodyPr/>
                    <a:lstStyle/>
                    <a:p>
                      <a:pPr algn="ctr">
                        <a:spcAft>
                          <a:spcPts val="0"/>
                        </a:spcAft>
                      </a:pPr>
                      <a:r>
                        <a:rPr lang="en-US" sz="1000">
                          <a:effectLst/>
                        </a:rPr>
                        <a:t>high(unequal)</a:t>
                      </a:r>
                      <a:endParaRPr lang="it-IT" sz="900">
                        <a:effectLst/>
                        <a:latin typeface="Times New Roman" panose="02020603050405020304" pitchFamily="18" charset="0"/>
                        <a:ea typeface="Times New Roman" panose="02020603050405020304" pitchFamily="18" charset="0"/>
                      </a:endParaRPr>
                    </a:p>
                  </a:txBody>
                  <a:tcPr marL="68577" marR="68577" marT="0" marB="0" anchor="ctr"/>
                </a:tc>
                <a:tc>
                  <a:txBody>
                    <a:bodyPr/>
                    <a:lstStyle/>
                    <a:p>
                      <a:pPr algn="ctr">
                        <a:spcAft>
                          <a:spcPts val="0"/>
                        </a:spcAft>
                      </a:pPr>
                      <a:r>
                        <a:rPr lang="en-US" sz="1000">
                          <a:effectLst/>
                        </a:rPr>
                        <a:t>high</a:t>
                      </a:r>
                      <a:endParaRPr lang="it-IT" sz="900">
                        <a:effectLst/>
                        <a:latin typeface="Times New Roman" panose="02020603050405020304" pitchFamily="18" charset="0"/>
                        <a:ea typeface="Times New Roman" panose="02020603050405020304" pitchFamily="18" charset="0"/>
                      </a:endParaRPr>
                    </a:p>
                  </a:txBody>
                  <a:tcPr marL="68577" marR="68577" marT="0" marB="0" anchor="ctr"/>
                </a:tc>
                <a:tc>
                  <a:txBody>
                    <a:bodyPr/>
                    <a:lstStyle/>
                    <a:p>
                      <a:pPr algn="ctr">
                        <a:spcAft>
                          <a:spcPts val="0"/>
                        </a:spcAft>
                      </a:pPr>
                      <a:r>
                        <a:rPr lang="en-US" sz="1000">
                          <a:effectLst/>
                        </a:rPr>
                        <a:t>5</a:t>
                      </a:r>
                      <a:endParaRPr lang="it-IT" sz="900">
                        <a:effectLst/>
                        <a:latin typeface="Times New Roman" panose="02020603050405020304" pitchFamily="18" charset="0"/>
                        <a:ea typeface="Times New Roman" panose="02020603050405020304" pitchFamily="18" charset="0"/>
                      </a:endParaRPr>
                    </a:p>
                  </a:txBody>
                  <a:tcPr marL="68577" marR="68577" marT="0" marB="0" anchor="ctr"/>
                </a:tc>
              </a:tr>
              <a:tr h="187750">
                <a:tc>
                  <a:txBody>
                    <a:bodyPr/>
                    <a:lstStyle/>
                    <a:p>
                      <a:pPr algn="just">
                        <a:spcAft>
                          <a:spcPts val="0"/>
                        </a:spcAft>
                        <a:tabLst>
                          <a:tab pos="505460" algn="ctr"/>
                        </a:tabLst>
                      </a:pPr>
                      <a:r>
                        <a:rPr lang="en-US" sz="1000">
                          <a:effectLst/>
                        </a:rPr>
                        <a:t>Ineffective</a:t>
                      </a:r>
                      <a:endParaRPr lang="it-IT" sz="900">
                        <a:effectLst/>
                        <a:latin typeface="Times New Roman" panose="02020603050405020304" pitchFamily="18" charset="0"/>
                        <a:ea typeface="Times New Roman" panose="02020603050405020304" pitchFamily="18" charset="0"/>
                      </a:endParaRPr>
                    </a:p>
                  </a:txBody>
                  <a:tcPr marL="68577" marR="68577" marT="0" marB="0"/>
                </a:tc>
                <a:tc>
                  <a:txBody>
                    <a:bodyPr/>
                    <a:lstStyle/>
                    <a:p>
                      <a:pPr algn="ctr">
                        <a:spcAft>
                          <a:spcPts val="0"/>
                        </a:spcAft>
                      </a:pPr>
                      <a:r>
                        <a:rPr lang="en-US" sz="1000">
                          <a:effectLst/>
                        </a:rPr>
                        <a:t>high</a:t>
                      </a:r>
                      <a:endParaRPr lang="it-IT" sz="900">
                        <a:effectLst/>
                        <a:latin typeface="Times New Roman" panose="02020603050405020304" pitchFamily="18" charset="0"/>
                        <a:ea typeface="Times New Roman" panose="02020603050405020304" pitchFamily="18" charset="0"/>
                      </a:endParaRPr>
                    </a:p>
                  </a:txBody>
                  <a:tcPr marL="68577" marR="68577" marT="0" marB="0" anchor="ctr"/>
                </a:tc>
                <a:tc>
                  <a:txBody>
                    <a:bodyPr/>
                    <a:lstStyle/>
                    <a:p>
                      <a:pPr algn="ctr">
                        <a:spcAft>
                          <a:spcPts val="0"/>
                        </a:spcAft>
                      </a:pPr>
                      <a:r>
                        <a:rPr lang="en-US" sz="1000">
                          <a:effectLst/>
                        </a:rPr>
                        <a:t>high(unequal)</a:t>
                      </a:r>
                      <a:endParaRPr lang="it-IT" sz="900">
                        <a:effectLst/>
                        <a:latin typeface="Times New Roman" panose="02020603050405020304" pitchFamily="18" charset="0"/>
                        <a:ea typeface="Times New Roman" panose="02020603050405020304" pitchFamily="18" charset="0"/>
                      </a:endParaRPr>
                    </a:p>
                  </a:txBody>
                  <a:tcPr marL="68577" marR="68577" marT="0" marB="0" anchor="ctr"/>
                </a:tc>
                <a:tc>
                  <a:txBody>
                    <a:bodyPr/>
                    <a:lstStyle/>
                    <a:p>
                      <a:pPr algn="ctr">
                        <a:spcAft>
                          <a:spcPts val="0"/>
                        </a:spcAft>
                      </a:pPr>
                      <a:r>
                        <a:rPr lang="en-US" sz="1000">
                          <a:effectLst/>
                        </a:rPr>
                        <a:t>low</a:t>
                      </a:r>
                      <a:endParaRPr lang="it-IT" sz="900">
                        <a:effectLst/>
                        <a:latin typeface="Times New Roman" panose="02020603050405020304" pitchFamily="18" charset="0"/>
                        <a:ea typeface="Times New Roman" panose="02020603050405020304" pitchFamily="18" charset="0"/>
                      </a:endParaRPr>
                    </a:p>
                  </a:txBody>
                  <a:tcPr marL="68577" marR="68577" marT="0" marB="0" anchor="ctr"/>
                </a:tc>
                <a:tc>
                  <a:txBody>
                    <a:bodyPr/>
                    <a:lstStyle/>
                    <a:p>
                      <a:pPr algn="ctr">
                        <a:spcAft>
                          <a:spcPts val="0"/>
                        </a:spcAft>
                      </a:pPr>
                      <a:r>
                        <a:rPr lang="en-US" sz="1000">
                          <a:effectLst/>
                        </a:rPr>
                        <a:t>5</a:t>
                      </a:r>
                      <a:endParaRPr lang="it-IT" sz="900">
                        <a:effectLst/>
                        <a:latin typeface="Times New Roman" panose="02020603050405020304" pitchFamily="18" charset="0"/>
                        <a:ea typeface="Times New Roman" panose="02020603050405020304" pitchFamily="18" charset="0"/>
                      </a:endParaRPr>
                    </a:p>
                  </a:txBody>
                  <a:tcPr marL="68577" marR="68577" marT="0" marB="0" anchor="ctr"/>
                </a:tc>
              </a:tr>
              <a:tr h="187750">
                <a:tc>
                  <a:txBody>
                    <a:bodyPr/>
                    <a:lstStyle/>
                    <a:p>
                      <a:pPr algn="just">
                        <a:spcAft>
                          <a:spcPts val="0"/>
                        </a:spcAft>
                      </a:pPr>
                      <a:r>
                        <a:rPr lang="en-US" sz="1000">
                          <a:effectLst/>
                        </a:rPr>
                        <a:t>Inconsistent</a:t>
                      </a:r>
                      <a:endParaRPr lang="it-IT" sz="900">
                        <a:effectLst/>
                        <a:latin typeface="Times New Roman" panose="02020603050405020304" pitchFamily="18" charset="0"/>
                        <a:ea typeface="Times New Roman" panose="02020603050405020304" pitchFamily="18" charset="0"/>
                      </a:endParaRPr>
                    </a:p>
                  </a:txBody>
                  <a:tcPr marL="68577" marR="68577" marT="0" marB="0"/>
                </a:tc>
                <a:tc>
                  <a:txBody>
                    <a:bodyPr/>
                    <a:lstStyle/>
                    <a:p>
                      <a:pPr algn="ctr">
                        <a:spcAft>
                          <a:spcPts val="0"/>
                        </a:spcAft>
                      </a:pPr>
                      <a:r>
                        <a:rPr lang="en-US" sz="1000">
                          <a:effectLst/>
                        </a:rPr>
                        <a:t>high</a:t>
                      </a:r>
                      <a:endParaRPr lang="it-IT" sz="900">
                        <a:effectLst/>
                        <a:latin typeface="Times New Roman" panose="02020603050405020304" pitchFamily="18" charset="0"/>
                        <a:ea typeface="Times New Roman" panose="02020603050405020304" pitchFamily="18" charset="0"/>
                      </a:endParaRPr>
                    </a:p>
                  </a:txBody>
                  <a:tcPr marL="68577" marR="68577" marT="0" marB="0" anchor="ctr"/>
                </a:tc>
                <a:tc>
                  <a:txBody>
                    <a:bodyPr/>
                    <a:lstStyle/>
                    <a:p>
                      <a:pPr algn="ctr">
                        <a:spcAft>
                          <a:spcPts val="0"/>
                        </a:spcAft>
                      </a:pPr>
                      <a:r>
                        <a:rPr lang="en-US" sz="1000">
                          <a:effectLst/>
                        </a:rPr>
                        <a:t>low (equal)</a:t>
                      </a:r>
                      <a:endParaRPr lang="it-IT" sz="900">
                        <a:effectLst/>
                        <a:latin typeface="Times New Roman" panose="02020603050405020304" pitchFamily="18" charset="0"/>
                        <a:ea typeface="Times New Roman" panose="02020603050405020304" pitchFamily="18" charset="0"/>
                      </a:endParaRPr>
                    </a:p>
                  </a:txBody>
                  <a:tcPr marL="68577" marR="68577" marT="0" marB="0" anchor="ctr"/>
                </a:tc>
                <a:tc>
                  <a:txBody>
                    <a:bodyPr/>
                    <a:lstStyle/>
                    <a:p>
                      <a:pPr algn="ctr">
                        <a:spcAft>
                          <a:spcPts val="0"/>
                        </a:spcAft>
                      </a:pPr>
                      <a:r>
                        <a:rPr lang="en-US" sz="1000">
                          <a:effectLst/>
                        </a:rPr>
                        <a:t>low</a:t>
                      </a:r>
                      <a:endParaRPr lang="it-IT" sz="900">
                        <a:effectLst/>
                        <a:latin typeface="Times New Roman" panose="02020603050405020304" pitchFamily="18" charset="0"/>
                        <a:ea typeface="Times New Roman" panose="02020603050405020304" pitchFamily="18" charset="0"/>
                      </a:endParaRPr>
                    </a:p>
                  </a:txBody>
                  <a:tcPr marL="68577" marR="68577" marT="0" marB="0" anchor="ctr"/>
                </a:tc>
                <a:tc>
                  <a:txBody>
                    <a:bodyPr/>
                    <a:lstStyle/>
                    <a:p>
                      <a:pPr algn="ctr">
                        <a:spcAft>
                          <a:spcPts val="0"/>
                        </a:spcAft>
                      </a:pPr>
                      <a:r>
                        <a:rPr lang="en-US" sz="1000">
                          <a:effectLst/>
                        </a:rPr>
                        <a:t>2</a:t>
                      </a:r>
                      <a:endParaRPr lang="it-IT" sz="900">
                        <a:effectLst/>
                        <a:latin typeface="Times New Roman" panose="02020603050405020304" pitchFamily="18" charset="0"/>
                        <a:ea typeface="Times New Roman" panose="02020603050405020304" pitchFamily="18" charset="0"/>
                      </a:endParaRPr>
                    </a:p>
                  </a:txBody>
                  <a:tcPr marL="68577" marR="68577" marT="0" marB="0" anchor="ctr"/>
                </a:tc>
              </a:tr>
              <a:tr h="199951">
                <a:tc>
                  <a:txBody>
                    <a:bodyPr/>
                    <a:lstStyle/>
                    <a:p>
                      <a:pPr algn="just">
                        <a:spcAft>
                          <a:spcPts val="0"/>
                        </a:spcAft>
                      </a:pPr>
                      <a:r>
                        <a:rPr lang="en-US" sz="1000">
                          <a:effectLst/>
                        </a:rPr>
                        <a:t>Dematerialized</a:t>
                      </a:r>
                      <a:endParaRPr lang="it-IT" sz="900">
                        <a:effectLst/>
                        <a:latin typeface="Times New Roman" panose="02020603050405020304" pitchFamily="18" charset="0"/>
                        <a:ea typeface="Times New Roman" panose="02020603050405020304" pitchFamily="18" charset="0"/>
                      </a:endParaRPr>
                    </a:p>
                  </a:txBody>
                  <a:tcPr marL="68577" marR="68577" marT="0" marB="0"/>
                </a:tc>
                <a:tc>
                  <a:txBody>
                    <a:bodyPr/>
                    <a:lstStyle/>
                    <a:p>
                      <a:pPr algn="ctr">
                        <a:spcAft>
                          <a:spcPts val="0"/>
                        </a:spcAft>
                      </a:pPr>
                      <a:r>
                        <a:rPr lang="en-US" sz="1000">
                          <a:effectLst/>
                        </a:rPr>
                        <a:t>low</a:t>
                      </a:r>
                      <a:endParaRPr lang="it-IT" sz="900">
                        <a:effectLst/>
                        <a:latin typeface="Times New Roman" panose="02020603050405020304" pitchFamily="18" charset="0"/>
                        <a:ea typeface="Times New Roman" panose="02020603050405020304" pitchFamily="18" charset="0"/>
                      </a:endParaRPr>
                    </a:p>
                  </a:txBody>
                  <a:tcPr marL="68577" marR="68577" marT="0" marB="0" anchor="ctr"/>
                </a:tc>
                <a:tc>
                  <a:txBody>
                    <a:bodyPr/>
                    <a:lstStyle/>
                    <a:p>
                      <a:pPr algn="ctr">
                        <a:spcAft>
                          <a:spcPts val="0"/>
                        </a:spcAft>
                      </a:pPr>
                      <a:r>
                        <a:rPr lang="en-US" sz="1000">
                          <a:effectLst/>
                        </a:rPr>
                        <a:t>low (equal)</a:t>
                      </a:r>
                      <a:endParaRPr lang="it-IT" sz="900">
                        <a:effectLst/>
                        <a:latin typeface="Times New Roman" panose="02020603050405020304" pitchFamily="18" charset="0"/>
                        <a:ea typeface="Times New Roman" panose="02020603050405020304" pitchFamily="18" charset="0"/>
                      </a:endParaRPr>
                    </a:p>
                  </a:txBody>
                  <a:tcPr marL="68577" marR="68577" marT="0" marB="0" anchor="ctr"/>
                </a:tc>
                <a:tc>
                  <a:txBody>
                    <a:bodyPr/>
                    <a:lstStyle/>
                    <a:p>
                      <a:pPr algn="ctr">
                        <a:spcAft>
                          <a:spcPts val="0"/>
                        </a:spcAft>
                      </a:pPr>
                      <a:r>
                        <a:rPr lang="en-US" sz="1000">
                          <a:effectLst/>
                        </a:rPr>
                        <a:t>high</a:t>
                      </a:r>
                      <a:endParaRPr lang="it-IT" sz="900">
                        <a:effectLst/>
                        <a:latin typeface="Times New Roman" panose="02020603050405020304" pitchFamily="18" charset="0"/>
                        <a:ea typeface="Times New Roman" panose="02020603050405020304" pitchFamily="18" charset="0"/>
                      </a:endParaRPr>
                    </a:p>
                  </a:txBody>
                  <a:tcPr marL="68577" marR="68577" marT="0" marB="0" anchor="ctr"/>
                </a:tc>
                <a:tc>
                  <a:txBody>
                    <a:bodyPr/>
                    <a:lstStyle/>
                    <a:p>
                      <a:pPr algn="ctr">
                        <a:spcAft>
                          <a:spcPts val="0"/>
                        </a:spcAft>
                      </a:pPr>
                      <a:r>
                        <a:rPr lang="en-US" sz="1000" dirty="0">
                          <a:effectLst/>
                        </a:rPr>
                        <a:t>2</a:t>
                      </a:r>
                      <a:endParaRPr lang="it-IT" sz="900" dirty="0">
                        <a:effectLst/>
                        <a:latin typeface="Times New Roman" panose="02020603050405020304" pitchFamily="18" charset="0"/>
                        <a:ea typeface="Times New Roman" panose="02020603050405020304" pitchFamily="18" charset="0"/>
                      </a:endParaRPr>
                    </a:p>
                  </a:txBody>
                  <a:tcPr marL="68577" marR="68577" marT="0" marB="0" anchor="ctr"/>
                </a:tc>
              </a:tr>
            </a:tbl>
          </a:graphicData>
        </a:graphic>
      </p:graphicFrame>
      <p:sp>
        <p:nvSpPr>
          <p:cNvPr id="9282" name="Rectangle 3"/>
          <p:cNvSpPr>
            <a:spLocks noChangeArrowheads="1"/>
          </p:cNvSpPr>
          <p:nvPr/>
        </p:nvSpPr>
        <p:spPr bwMode="auto">
          <a:xfrm>
            <a:off x="2268538" y="547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it-IT" altLang="it-IT" smtClean="0">
              <a:solidFill>
                <a:prstClr val="black"/>
              </a:solidFill>
            </a:endParaRPr>
          </a:p>
        </p:txBody>
      </p:sp>
      <p:sp>
        <p:nvSpPr>
          <p:cNvPr id="5" name="Rettangolo 4"/>
          <p:cNvSpPr/>
          <p:nvPr/>
        </p:nvSpPr>
        <p:spPr>
          <a:xfrm>
            <a:off x="395288" y="-100013"/>
            <a:ext cx="8291512" cy="922338"/>
          </a:xfrm>
          <a:prstGeom prst="rect">
            <a:avLst/>
          </a:prstGeom>
        </p:spPr>
        <p:txBody>
          <a:bodyPr>
            <a:spAutoFit/>
          </a:bodyPr>
          <a:lstStyle/>
          <a:p>
            <a:pPr eaLnBrk="0" fontAlgn="base" hangingPunct="0">
              <a:lnSpc>
                <a:spcPct val="150000"/>
              </a:lnSpc>
              <a:spcBef>
                <a:spcPct val="0"/>
              </a:spcBef>
              <a:spcAft>
                <a:spcPts val="300"/>
              </a:spcAft>
              <a:defRPr/>
            </a:pPr>
            <a:r>
              <a:rPr lang="en-GB" dirty="0">
                <a:solidFill>
                  <a:prstClr val="black"/>
                </a:solidFill>
                <a:latin typeface="Times New Roman" panose="02020603050405020304" pitchFamily="18" charset="0"/>
                <a:ea typeface="Times New Roman" panose="02020603050405020304" pitchFamily="18" charset="0"/>
              </a:rPr>
              <a:t>Categorization of National Economies through the input-state-output scheme. "low" indicates below-median values; "high" indicates above-median values.  </a:t>
            </a:r>
            <a:endParaRPr lang="it-IT" sz="105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52686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0"/>
            <a:ext cx="8712968" cy="980728"/>
          </a:xfrm>
        </p:spPr>
        <p:txBody>
          <a:bodyPr>
            <a:normAutofit/>
          </a:bodyPr>
          <a:lstStyle/>
          <a:p>
            <a:r>
              <a:rPr lang="it-IT" dirty="0" smtClean="0">
                <a:latin typeface="Garamond" panose="02020404030301010803" pitchFamily="18" charset="0"/>
              </a:rPr>
              <a:t>Just </a:t>
            </a:r>
            <a:r>
              <a:rPr lang="it-IT" b="1" dirty="0" err="1" smtClean="0">
                <a:solidFill>
                  <a:srgbClr val="FF0000"/>
                </a:solidFill>
                <a:latin typeface="Garamond" panose="02020404030301010803" pitchFamily="18" charset="0"/>
              </a:rPr>
              <a:t>Low</a:t>
            </a:r>
            <a:r>
              <a:rPr lang="it-IT" dirty="0" smtClean="0">
                <a:latin typeface="Garamond" panose="02020404030301010803" pitchFamily="18" charset="0"/>
              </a:rPr>
              <a:t> or </a:t>
            </a:r>
            <a:r>
              <a:rPr lang="it-IT" b="1" dirty="0" smtClean="0">
                <a:solidFill>
                  <a:srgbClr val="0070C0"/>
                </a:solidFill>
                <a:latin typeface="Garamond" panose="02020404030301010803" pitchFamily="18" charset="0"/>
              </a:rPr>
              <a:t>High</a:t>
            </a:r>
            <a:r>
              <a:rPr lang="it-IT" dirty="0" smtClean="0">
                <a:latin typeface="Garamond" panose="02020404030301010803" pitchFamily="18" charset="0"/>
              </a:rPr>
              <a:t>!</a:t>
            </a:r>
            <a:endParaRPr lang="it-IT" dirty="0">
              <a:latin typeface="Garamond" panose="02020404030301010803" pitchFamily="18" charset="0"/>
            </a:endParaRPr>
          </a:p>
        </p:txBody>
      </p:sp>
      <p:graphicFrame>
        <p:nvGraphicFramePr>
          <p:cNvPr id="9" name="Segnaposto contenuto 8"/>
          <p:cNvGraphicFramePr>
            <a:graphicFrameLocks noGrp="1"/>
          </p:cNvGraphicFramePr>
          <p:nvPr>
            <p:ph idx="1"/>
            <p:extLst>
              <p:ext uri="{D42A27DB-BD31-4B8C-83A1-F6EECF244321}">
                <p14:modId xmlns:p14="http://schemas.microsoft.com/office/powerpoint/2010/main" val="790001733"/>
              </p:ext>
            </p:extLst>
          </p:nvPr>
        </p:nvGraphicFramePr>
        <p:xfrm>
          <a:off x="251520" y="4653136"/>
          <a:ext cx="1475656" cy="9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AD1D03B8-EB5A-4C4B-99DC-BC17BA809A69}" type="slidenum">
              <a:rPr lang="it-IT" smtClean="0"/>
              <a:pPr/>
              <a:t>9</a:t>
            </a:fld>
            <a:endParaRPr lang="it-IT"/>
          </a:p>
        </p:txBody>
      </p:sp>
      <p:pic>
        <p:nvPicPr>
          <p:cNvPr id="10" name="Immagine 9"/>
          <p:cNvPicPr>
            <a:picLocks noChangeAspect="1"/>
          </p:cNvPicPr>
          <p:nvPr/>
        </p:nvPicPr>
        <p:blipFill>
          <a:blip r:embed="rId7"/>
          <a:stretch>
            <a:fillRect/>
          </a:stretch>
        </p:blipFill>
        <p:spPr>
          <a:xfrm>
            <a:off x="-100840" y="620688"/>
            <a:ext cx="4737003" cy="5072312"/>
          </a:xfrm>
          <a:prstGeom prst="rect">
            <a:avLst/>
          </a:prstGeom>
        </p:spPr>
      </p:pic>
      <p:sp>
        <p:nvSpPr>
          <p:cNvPr id="13" name="Fumetto 2 12"/>
          <p:cNvSpPr/>
          <p:nvPr/>
        </p:nvSpPr>
        <p:spPr>
          <a:xfrm flipV="1">
            <a:off x="467544" y="5693000"/>
            <a:ext cx="1419339" cy="663350"/>
          </a:xfrm>
          <a:prstGeom prst="wedgeRoundRectCallout">
            <a:avLst>
              <a:gd name="adj1" fmla="val -17332"/>
              <a:gd name="adj2" fmla="val 12002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00B050"/>
              </a:solidFill>
            </a:endParaRPr>
          </a:p>
        </p:txBody>
      </p:sp>
      <p:sp>
        <p:nvSpPr>
          <p:cNvPr id="14" name="CasellaDiTesto 13"/>
          <p:cNvSpPr txBox="1"/>
          <p:nvPr/>
        </p:nvSpPr>
        <p:spPr>
          <a:xfrm>
            <a:off x="518730" y="5840009"/>
            <a:ext cx="1368153" cy="369332"/>
          </a:xfrm>
          <a:prstGeom prst="rect">
            <a:avLst/>
          </a:prstGeom>
          <a:noFill/>
        </p:spPr>
        <p:txBody>
          <a:bodyPr wrap="square" rtlCol="0">
            <a:spAutoFit/>
          </a:bodyPr>
          <a:lstStyle/>
          <a:p>
            <a:r>
              <a:rPr lang="it-IT" b="1" dirty="0" smtClean="0">
                <a:solidFill>
                  <a:srgbClr val="00B050"/>
                </a:solidFill>
              </a:rPr>
              <a:t>High </a:t>
            </a:r>
            <a:r>
              <a:rPr lang="it-IT" b="1" dirty="0" err="1" smtClean="0">
                <a:solidFill>
                  <a:srgbClr val="00B050"/>
                </a:solidFill>
              </a:rPr>
              <a:t>density</a:t>
            </a:r>
            <a:endParaRPr lang="it-IT" b="1" dirty="0">
              <a:solidFill>
                <a:srgbClr val="00B050"/>
              </a:solidFill>
            </a:endParaRPr>
          </a:p>
        </p:txBody>
      </p:sp>
      <p:sp>
        <p:nvSpPr>
          <p:cNvPr id="3" name="Rettangolo 2"/>
          <p:cNvSpPr/>
          <p:nvPr/>
        </p:nvSpPr>
        <p:spPr>
          <a:xfrm>
            <a:off x="4860032" y="1524270"/>
            <a:ext cx="4104456" cy="3108543"/>
          </a:xfrm>
          <a:prstGeom prst="rect">
            <a:avLst/>
          </a:prstGeom>
        </p:spPr>
        <p:txBody>
          <a:bodyPr wrap="square">
            <a:spAutoFit/>
          </a:bodyPr>
          <a:lstStyle/>
          <a:p>
            <a:pPr algn="just">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smtClean="0">
                <a:latin typeface="Garamond" panose="02020404030301010803" pitchFamily="18" charset="0"/>
                <a:ea typeface="+mj-ea"/>
                <a:cs typeface="+mj-cs"/>
              </a:rPr>
              <a:t>A </a:t>
            </a:r>
            <a:r>
              <a:rPr lang="en-US" sz="2800" dirty="0">
                <a:latin typeface="Garamond" panose="02020404030301010803" pitchFamily="18" charset="0"/>
                <a:ea typeface="+mj-ea"/>
                <a:cs typeface="+mj-cs"/>
              </a:rPr>
              <a:t>more statistically relevant approach based on the concept of dissimilarity among </a:t>
            </a:r>
            <a:r>
              <a:rPr lang="en-US" sz="2800" dirty="0" smtClean="0">
                <a:latin typeface="Garamond" panose="02020404030301010803" pitchFamily="18" charset="0"/>
                <a:ea typeface="+mj-ea"/>
                <a:cs typeface="+mj-cs"/>
              </a:rPr>
              <a:t>units </a:t>
            </a:r>
            <a:r>
              <a:rPr lang="en-US" sz="2800" dirty="0">
                <a:latin typeface="Garamond" panose="02020404030301010803" pitchFamily="18" charset="0"/>
                <a:ea typeface="+mj-ea"/>
                <a:cs typeface="+mj-cs"/>
              </a:rPr>
              <a:t>instead of using a threshold in order to discriminate between high and low domains.</a:t>
            </a:r>
            <a:endParaRPr lang="it-IT" sz="2800" dirty="0">
              <a:latin typeface="Garamond" panose="02020404030301010803" pitchFamily="18" charset="0"/>
              <a:ea typeface="+mj-ea"/>
              <a:cs typeface="+mj-cs"/>
            </a:endParaRPr>
          </a:p>
        </p:txBody>
      </p:sp>
    </p:spTree>
    <p:extLst>
      <p:ext uri="{BB962C8B-B14F-4D97-AF65-F5344CB8AC3E}">
        <p14:creationId xmlns:p14="http://schemas.microsoft.com/office/powerpoint/2010/main" val="99201724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3032</TotalTime>
  <Words>2159</Words>
  <Application>Microsoft Macintosh PowerPoint</Application>
  <PresentationFormat>Presentazione su schermo (4:3)</PresentationFormat>
  <Paragraphs>291</Paragraphs>
  <Slides>33</Slides>
  <Notes>4</Notes>
  <HiddenSlides>0</HiddenSlides>
  <MMClips>0</MMClips>
  <ScaleCrop>false</ScaleCrop>
  <HeadingPairs>
    <vt:vector size="4" baseType="variant">
      <vt:variant>
        <vt:lpstr>Tema</vt:lpstr>
      </vt:variant>
      <vt:variant>
        <vt:i4>4</vt:i4>
      </vt:variant>
      <vt:variant>
        <vt:lpstr>Titoli diapositive</vt:lpstr>
      </vt:variant>
      <vt:variant>
        <vt:i4>33</vt:i4>
      </vt:variant>
    </vt:vector>
  </HeadingPairs>
  <TitlesOfParts>
    <vt:vector size="37" baseType="lpstr">
      <vt:lpstr>Tema di Office</vt:lpstr>
      <vt:lpstr>3_Tema di Office</vt:lpstr>
      <vt:lpstr>2_Tema di Office</vt:lpstr>
      <vt:lpstr>4_Tema di Office</vt:lpstr>
      <vt:lpstr>Presentazione di PowerPoint</vt:lpstr>
      <vt:lpstr>Presentazione di PowerPoint</vt:lpstr>
      <vt:lpstr>State of art</vt:lpstr>
      <vt:lpstr>The input-state-output indicator framework</vt:lpstr>
      <vt:lpstr>Presentazione di PowerPoint</vt:lpstr>
      <vt:lpstr>Just one indicator for each state</vt:lpstr>
      <vt:lpstr>Presentazione di PowerPoint</vt:lpstr>
      <vt:lpstr>Presentazione di PowerPoint</vt:lpstr>
      <vt:lpstr>Just Low or High!</vt:lpstr>
      <vt:lpstr>Overcoming the drawback of using a crisp threshold like the median </vt:lpstr>
      <vt:lpstr>Presentazione di PowerPoint</vt:lpstr>
      <vt:lpstr>Presentazione di PowerPoint</vt:lpstr>
      <vt:lpstr>Cluster 1 the “environmentally, socially and economically medium group of economies” </vt:lpstr>
      <vt:lpstr>Cluster 2 the “strong natural resource dependent with high economic development” </vt:lpstr>
      <vt:lpstr>Cluster 3 “the unequal” </vt:lpstr>
      <vt:lpstr>Cluster 4 “lack of resources and the lowest economic output” </vt:lpstr>
      <vt:lpstr>Consistency  between cubes and clusters</vt:lpstr>
      <vt:lpstr>Ecological Indicators   journal homepage: www.elsevier.com/locate/ecolind</vt:lpstr>
      <vt:lpstr>The Italian provinces</vt:lpstr>
      <vt:lpstr>Our goal</vt:lpstr>
      <vt:lpstr>Overcoming the drawback of using a crisp threshold for clustering definition</vt:lpstr>
      <vt:lpstr>Principal component plot</vt:lpstr>
      <vt:lpstr>Fuzzy Cluster Analysis</vt:lpstr>
      <vt:lpstr>Fuzzy Cluster Analysis</vt:lpstr>
      <vt:lpstr>Fuzzy Cluster Analysis</vt:lpstr>
      <vt:lpstr>Presentazione di PowerPoint</vt:lpstr>
      <vt:lpstr>Average values by cluster</vt:lpstr>
      <vt:lpstr>Presentazione di PowerPoint</vt:lpstr>
      <vt:lpstr>Presentazione di PowerPoint</vt:lpstr>
      <vt:lpstr>…cluster characterization</vt:lpstr>
      <vt:lpstr>…cluster characterization</vt:lpstr>
      <vt:lpstr>Presentazione di PowerPoint</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Pulderico</dc:creator>
  <cp:lastModifiedBy>lemmi</cp:lastModifiedBy>
  <cp:revision>166</cp:revision>
  <dcterms:created xsi:type="dcterms:W3CDTF">2015-04-08T08:27:28Z</dcterms:created>
  <dcterms:modified xsi:type="dcterms:W3CDTF">2018-06-06T09:19:33Z</dcterms:modified>
</cp:coreProperties>
</file>