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66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3DA09-13A2-B34E-B6F8-A0261E1F742B}" type="datetimeFigureOut">
              <a:rPr lang="it-IT" smtClean="0"/>
              <a:t>08/05/18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2FE6C-DF25-A047-BA6B-D5EA85FDB2ED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53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38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01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13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94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84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37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48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46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6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53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57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5F7A-E302-4834-A08C-BF82B797EA4A}" type="datetimeFigureOut">
              <a:rPr lang="it-IT" smtClean="0"/>
              <a:t>07/05/18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2C4F-7BA3-47FE-9E1E-23818E6EF4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6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4" y="-1"/>
            <a:ext cx="9504218" cy="14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413164" y="1660019"/>
            <a:ext cx="9504218" cy="2681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rgbClr val="1B7B99"/>
                </a:solidFill>
                <a:effectLst/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PISA, 8-10 MAY 2018</a:t>
            </a:r>
          </a:p>
          <a:p>
            <a:pPr algn="ctr"/>
            <a:r>
              <a:rPr lang="en-US" sz="24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WORKSHOP </a:t>
            </a:r>
            <a:r>
              <a:rPr lang="en-US" sz="24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“SMALL AREA METHODS AND LIVING CONDITIONS INDICATORS IN EUROPEAN POVERTY STUDIES IN THE ERA OF DATA DELUGE AND BIG DATA” </a:t>
            </a:r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/>
            <a:endParaRPr lang="en-US" sz="24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rgbClr val="1B7B99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FINAL EVENT OF THE JEAN MONNET CHAIR SAMPLEU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0026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Sottotitolo 2"/>
          <p:cNvSpPr txBox="1">
            <a:spLocks/>
          </p:cNvSpPr>
          <p:nvPr/>
        </p:nvSpPr>
        <p:spPr>
          <a:xfrm>
            <a:off x="1533235" y="628075"/>
            <a:ext cx="9144000" cy="5135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800" b="1" dirty="0" smtClean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Table </a:t>
            </a:r>
            <a:r>
              <a:rPr lang="en-US" sz="3800" b="1" dirty="0" smtClean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1. </a:t>
            </a:r>
          </a:p>
          <a:p>
            <a:pPr marL="0" indent="0" algn="ctr">
              <a:buNone/>
            </a:pPr>
            <a:endParaRPr lang="en-US" sz="3800" b="1" dirty="0">
              <a:solidFill>
                <a:srgbClr val="9900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800" b="1" dirty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Monitoring poverty at a local </a:t>
            </a:r>
            <a:r>
              <a:rPr lang="en-US" sz="3800" b="1" dirty="0" smtClean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level:  </a:t>
            </a:r>
            <a:r>
              <a:rPr lang="en-US" sz="3800" b="1" dirty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why is it important?</a:t>
            </a:r>
            <a:endParaRPr lang="en-US" b="1" dirty="0" smtClean="0">
              <a:solidFill>
                <a:srgbClr val="9900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  <a:p>
            <a:endParaRPr lang="en-US" altLang="it-IT" b="1" dirty="0" smtClean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774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Monitoring poverty at a local </a:t>
            </a:r>
            <a:r>
              <a:rPr lang="en-US" sz="3200" b="1" dirty="0" smtClean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level - 1</a:t>
            </a:r>
            <a:endParaRPr lang="it-IT" sz="3200" dirty="0">
              <a:latin typeface="Century Gothic" panose="020B0502020202020204" pitchFamily="34" charset="0"/>
            </a:endParaRPr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The tension between local, regional, national and EU levels remains a </a:t>
            </a:r>
            <a:r>
              <a:rPr lang="en-US" b="1" dirty="0"/>
              <a:t>major challenge </a:t>
            </a:r>
            <a:r>
              <a:rPr lang="en-US" dirty="0"/>
              <a:t>for </a:t>
            </a:r>
            <a:r>
              <a:rPr lang="en-US" dirty="0" smtClean="0"/>
              <a:t>many indicator </a:t>
            </a:r>
            <a:r>
              <a:rPr lang="en-US" dirty="0"/>
              <a:t>sets used at an international level.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b="1" dirty="0"/>
              <a:t>relevance</a:t>
            </a:r>
            <a:r>
              <a:rPr lang="en-US" dirty="0"/>
              <a:t> of indicators will vary at different levels </a:t>
            </a:r>
            <a:r>
              <a:rPr lang="en-US" dirty="0" smtClean="0"/>
              <a:t>and also </a:t>
            </a:r>
            <a:r>
              <a:rPr lang="en-US" dirty="0"/>
              <a:t>for different regions or countries on the same level.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need for international </a:t>
            </a:r>
            <a:r>
              <a:rPr lang="en-US" b="1" dirty="0"/>
              <a:t>comparability</a:t>
            </a:r>
            <a:r>
              <a:rPr lang="en-US" dirty="0"/>
              <a:t> </a:t>
            </a:r>
            <a:r>
              <a:rPr lang="en-US" dirty="0" smtClean="0"/>
              <a:t>is often </a:t>
            </a:r>
            <a:r>
              <a:rPr lang="en-US" dirty="0"/>
              <a:t>an obstacle to </a:t>
            </a:r>
            <a:r>
              <a:rPr lang="en-US" dirty="0" smtClean="0"/>
              <a:t>maximize </a:t>
            </a:r>
            <a:r>
              <a:rPr lang="en-US" dirty="0"/>
              <a:t>the relevance of indicators for policy actors at the national and </a:t>
            </a:r>
            <a:r>
              <a:rPr lang="en-US" dirty="0" smtClean="0"/>
              <a:t>even more </a:t>
            </a:r>
            <a:r>
              <a:rPr lang="en-US" dirty="0"/>
              <a:t>so at the sub-national level. </a:t>
            </a:r>
            <a:endParaRPr lang="en-US" dirty="0" smtClean="0"/>
          </a:p>
          <a:p>
            <a:pPr marL="0" indent="0" algn="r">
              <a:buNone/>
            </a:pPr>
            <a:r>
              <a:rPr lang="en-US" sz="2400" i="1" dirty="0" smtClean="0"/>
              <a:t>Towards </a:t>
            </a:r>
            <a:r>
              <a:rPr lang="en-US" sz="2400" i="1" dirty="0"/>
              <a:t>a </a:t>
            </a:r>
            <a:r>
              <a:rPr lang="en-US" sz="2400" i="1" dirty="0" smtClean="0"/>
              <a:t>harmonized methodology for statistical indicators,</a:t>
            </a:r>
          </a:p>
          <a:p>
            <a:pPr marL="0" indent="0" algn="r">
              <a:buNone/>
            </a:pPr>
            <a:r>
              <a:rPr lang="en-US" sz="2400" i="1" dirty="0" smtClean="0"/>
              <a:t> Eurostat, 2017</a:t>
            </a:r>
            <a:endParaRPr lang="en-US" sz="2400" i="1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127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Monitoring poverty at a local </a:t>
            </a:r>
            <a:r>
              <a:rPr lang="en-US" sz="3200" b="1" dirty="0" smtClean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level - 2</a:t>
            </a:r>
            <a:endParaRPr lang="it-IT" sz="3200" dirty="0">
              <a:latin typeface="Century Gothic" panose="020B0502020202020204" pitchFamily="34" charset="0"/>
            </a:endParaRPr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Societal </a:t>
            </a:r>
            <a:r>
              <a:rPr lang="en-US" sz="3200" b="1" dirty="0"/>
              <a:t>poverty and relevant measures of </a:t>
            </a:r>
            <a:r>
              <a:rPr lang="en-US" sz="3200" b="1" dirty="0" smtClean="0"/>
              <a:t>it</a:t>
            </a:r>
          </a:p>
          <a:p>
            <a:pPr marL="0" indent="0" algn="ctr">
              <a:buNone/>
            </a:pPr>
            <a:r>
              <a:rPr lang="en-US" sz="3200" dirty="0" err="1" smtClean="0"/>
              <a:t>Espen</a:t>
            </a:r>
            <a:r>
              <a:rPr lang="en-US" sz="3200" dirty="0" smtClean="0"/>
              <a:t> </a:t>
            </a:r>
            <a:r>
              <a:rPr lang="en-US" sz="3200" dirty="0"/>
              <a:t>Beer </a:t>
            </a:r>
            <a:r>
              <a:rPr lang="en-US" sz="3200" dirty="0" err="1"/>
              <a:t>Prydz</a:t>
            </a:r>
            <a:r>
              <a:rPr lang="en-US" sz="3200" dirty="0"/>
              <a:t> (World Bank</a:t>
            </a:r>
            <a:r>
              <a:rPr lang="en-US" sz="3200" dirty="0" smtClean="0"/>
              <a:t>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4707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Monitoring poverty at a local </a:t>
            </a:r>
            <a:r>
              <a:rPr lang="en-US" sz="3200" b="1" dirty="0" smtClean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level - 3</a:t>
            </a:r>
            <a:endParaRPr lang="it-IT" sz="3200" dirty="0">
              <a:latin typeface="Century Gothic" panose="020B0502020202020204" pitchFamily="34" charset="0"/>
            </a:endParaRPr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Monitoring </a:t>
            </a:r>
            <a:r>
              <a:rPr lang="en-US" sz="3200" b="1" dirty="0"/>
              <a:t>of poverty at local level, </a:t>
            </a: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the </a:t>
            </a:r>
            <a:r>
              <a:rPr lang="en-US" sz="3200" b="1" dirty="0"/>
              <a:t>issue of poverty lines and the use of </a:t>
            </a:r>
            <a:r>
              <a:rPr lang="en-US" sz="3200" b="1" dirty="0" smtClean="0"/>
              <a:t>SAE</a:t>
            </a:r>
          </a:p>
          <a:p>
            <a:pPr marL="0" indent="0" algn="ctr">
              <a:buNone/>
            </a:pPr>
            <a:r>
              <a:rPr lang="en-US" sz="3200" dirty="0" smtClean="0"/>
              <a:t>Monica </a:t>
            </a:r>
            <a:r>
              <a:rPr lang="en-US" sz="3200" dirty="0" err="1" smtClean="0"/>
              <a:t>Pratesi</a:t>
            </a:r>
            <a:r>
              <a:rPr lang="en-US" sz="3200" dirty="0" smtClean="0"/>
              <a:t> (University of Pisa)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4738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Monitoring poverty at a local </a:t>
            </a:r>
            <a:r>
              <a:rPr lang="en-US" sz="3200" b="1" dirty="0" smtClean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level - 4</a:t>
            </a:r>
            <a:endParaRPr lang="it-IT" sz="3200" dirty="0">
              <a:latin typeface="Century Gothic" panose="020B0502020202020204" pitchFamily="34" charset="0"/>
            </a:endParaRPr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The </a:t>
            </a:r>
            <a:r>
              <a:rPr lang="en-US" sz="3200" b="1" dirty="0"/>
              <a:t>estimation of regional prices </a:t>
            </a:r>
            <a:r>
              <a:rPr lang="en-US" sz="3200" b="1" dirty="0" smtClean="0"/>
              <a:t>level: </a:t>
            </a:r>
          </a:p>
          <a:p>
            <a:pPr marL="0" indent="0" algn="ctr">
              <a:buNone/>
            </a:pPr>
            <a:r>
              <a:rPr lang="en-US" sz="3200" b="1" dirty="0" smtClean="0"/>
              <a:t>need </a:t>
            </a:r>
            <a:r>
              <a:rPr lang="en-US" sz="3200" b="1" dirty="0"/>
              <a:t>for comparison and the situation in Italy</a:t>
            </a:r>
          </a:p>
          <a:p>
            <a:pPr marL="0" indent="0" algn="ctr">
              <a:buNone/>
            </a:pPr>
            <a:r>
              <a:rPr lang="en-US" sz="3200" dirty="0" err="1"/>
              <a:t>Tiziana</a:t>
            </a:r>
            <a:r>
              <a:rPr lang="en-US" sz="3200" dirty="0"/>
              <a:t> </a:t>
            </a:r>
            <a:r>
              <a:rPr lang="en-US" sz="3200" dirty="0" err="1"/>
              <a:t>Laureti</a:t>
            </a:r>
            <a:r>
              <a:rPr lang="en-US" sz="3200" dirty="0"/>
              <a:t> (University of </a:t>
            </a:r>
            <a:r>
              <a:rPr lang="en-US" sz="3200" dirty="0" err="1"/>
              <a:t>Tuscia</a:t>
            </a:r>
            <a:r>
              <a:rPr lang="en-US" sz="3200" dirty="0"/>
              <a:t>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9684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Monitoring poverty at a local </a:t>
            </a:r>
            <a:r>
              <a:rPr lang="en-US" sz="3200" b="1" dirty="0" smtClean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level - 5</a:t>
            </a:r>
            <a:br>
              <a:rPr lang="en-US" sz="3200" b="1" dirty="0" smtClean="0">
                <a:solidFill>
                  <a:srgbClr val="99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</a:br>
            <a:endParaRPr lang="it-IT" sz="3200" dirty="0">
              <a:latin typeface="Century Gothic" panose="020B0502020202020204" pitchFamily="34" charset="0"/>
            </a:endParaRPr>
          </a:p>
        </p:txBody>
      </p:sp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990600" y="1615440"/>
            <a:ext cx="10515600" cy="4713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/>
              <a:t>Discussion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 smtClean="0"/>
              <a:t>Questions </a:t>
            </a:r>
            <a:r>
              <a:rPr lang="en-US" sz="3200" b="1" smtClean="0"/>
              <a:t>&amp; Comments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628111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248</Words>
  <Application>Microsoft Macintosh PowerPoint</Application>
  <PresentationFormat>Personalizzato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di PowerPoint</vt:lpstr>
      <vt:lpstr>Presentazione di PowerPoint</vt:lpstr>
      <vt:lpstr>Monitoring poverty at a local level - 1</vt:lpstr>
      <vt:lpstr>Monitoring poverty at a local level - 2</vt:lpstr>
      <vt:lpstr>Monitoring poverty at a local level - 3</vt:lpstr>
      <vt:lpstr>Monitoring poverty at a local level - 4</vt:lpstr>
      <vt:lpstr>Monitoring poverty at a local level - 5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 Italiano</dc:creator>
  <cp:lastModifiedBy>_ _</cp:lastModifiedBy>
  <cp:revision>13</cp:revision>
  <dcterms:created xsi:type="dcterms:W3CDTF">2018-05-03T09:36:58Z</dcterms:created>
  <dcterms:modified xsi:type="dcterms:W3CDTF">2018-05-08T07:11:49Z</dcterms:modified>
</cp:coreProperties>
</file>