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1664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3DA09-13A2-B34E-B6F8-A0261E1F742B}" type="datetimeFigureOut">
              <a:rPr lang="it-IT" smtClean="0"/>
              <a:t>08/05/18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2FE6C-DF25-A047-BA6B-D5EA85FDB2ED}" type="slidenum">
              <a:rPr lang="en-GB" smtClean="0"/>
              <a:t>‹n.›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539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738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1012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132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942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3843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3377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9488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46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767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4532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957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85F7A-E302-4834-A08C-BF82B797EA4A}" type="datetimeFigureOut">
              <a:rPr lang="it-IT" smtClean="0"/>
              <a:t>07/05/18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B2C4F-7BA3-47FE-9E1E-23818E6EF40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866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9000"/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magin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164" y="-1"/>
            <a:ext cx="9504218" cy="1468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tangolo 6"/>
          <p:cNvSpPr/>
          <p:nvPr/>
        </p:nvSpPr>
        <p:spPr>
          <a:xfrm>
            <a:off x="1413164" y="1660019"/>
            <a:ext cx="9504218" cy="2681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800"/>
              </a:spcAft>
            </a:pPr>
            <a:r>
              <a:rPr lang="en-US" sz="3200" b="1" dirty="0" smtClean="0">
                <a:solidFill>
                  <a:srgbClr val="1B7B99"/>
                </a:solidFill>
                <a:effectLst/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PISA, 8-10 MAY 2018</a:t>
            </a:r>
          </a:p>
          <a:p>
            <a:pPr algn="ctr"/>
            <a:r>
              <a:rPr lang="en-US" sz="24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WORKSHOP </a:t>
            </a:r>
            <a:r>
              <a:rPr lang="en-US" sz="2400" b="1" dirty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“SMALL AREA METHODS AND LIVING CONDITIONS INDICATORS IN EUROPEAN POVERTY STUDIES IN THE ERA OF DATA DELUGE AND BIG DATA” </a:t>
            </a:r>
            <a:endParaRPr lang="en-US" sz="2400" b="1" dirty="0" smtClean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algn="ctr"/>
            <a:endParaRPr lang="en-US" sz="2400" b="1" dirty="0">
              <a:solidFill>
                <a:srgbClr val="272CC7"/>
              </a:solidFill>
              <a:latin typeface="Century Gothic" panose="020B0502020202020204" pitchFamily="34" charset="0"/>
              <a:ea typeface="Yu Gothic UI" panose="020B0500000000000000" pitchFamily="34" charset="-128"/>
              <a:cs typeface="Tahoma" panose="020B0604030504040204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272CC7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 </a:t>
            </a:r>
            <a:r>
              <a:rPr lang="en-US" sz="2400" dirty="0">
                <a:solidFill>
                  <a:srgbClr val="1B7B99"/>
                </a:solidFill>
                <a:latin typeface="Century Gothic" panose="020B0502020202020204" pitchFamily="34" charset="0"/>
                <a:ea typeface="Yu Gothic UI" panose="020B0500000000000000" pitchFamily="34" charset="-128"/>
                <a:cs typeface="Tahoma" panose="020B0604030504040204" pitchFamily="34" charset="0"/>
              </a:rPr>
              <a:t>FINAL EVENT OF THE JEAN MONNET CHAIR SAMPLEU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400267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Sottotitolo 2"/>
          <p:cNvSpPr txBox="1">
            <a:spLocks/>
          </p:cNvSpPr>
          <p:nvPr/>
        </p:nvSpPr>
        <p:spPr>
          <a:xfrm>
            <a:off x="1533235" y="628075"/>
            <a:ext cx="9144000" cy="5135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800" b="1" dirty="0" smtClean="0">
                <a:solidFill>
                  <a:srgbClr val="9900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Table </a:t>
            </a:r>
            <a:r>
              <a:rPr lang="en-US" sz="3800" b="1" dirty="0" smtClean="0">
                <a:solidFill>
                  <a:srgbClr val="9900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1. </a:t>
            </a:r>
          </a:p>
          <a:p>
            <a:pPr marL="0" indent="0" algn="ctr">
              <a:buNone/>
            </a:pPr>
            <a:endParaRPr lang="en-US" sz="3800" b="1" dirty="0">
              <a:solidFill>
                <a:srgbClr val="990000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3800" b="1" dirty="0">
                <a:solidFill>
                  <a:srgbClr val="9900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Monitoring poverty at a local </a:t>
            </a:r>
            <a:r>
              <a:rPr lang="en-US" sz="3800" b="1" dirty="0" smtClean="0">
                <a:solidFill>
                  <a:srgbClr val="9900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level:  </a:t>
            </a:r>
            <a:r>
              <a:rPr lang="en-US" sz="3800" b="1" dirty="0">
                <a:solidFill>
                  <a:srgbClr val="9900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why is it important?</a:t>
            </a:r>
            <a:endParaRPr lang="en-US" b="1" dirty="0" smtClean="0">
              <a:solidFill>
                <a:srgbClr val="990000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endParaRPr lang="en-US" altLang="it-IT" b="1" dirty="0" smtClean="0">
              <a:solidFill>
                <a:srgbClr val="99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7749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9900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Monitoring poverty at a local </a:t>
            </a:r>
            <a:r>
              <a:rPr lang="en-US" sz="3200" b="1" dirty="0" smtClean="0">
                <a:solidFill>
                  <a:srgbClr val="9900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level - 1</a:t>
            </a:r>
            <a:endParaRPr lang="it-IT" sz="3200" dirty="0">
              <a:latin typeface="Century Gothic" panose="020B0502020202020204" pitchFamily="34" charset="0"/>
            </a:endParaRPr>
          </a:p>
        </p:txBody>
      </p:sp>
      <p:sp>
        <p:nvSpPr>
          <p:cNvPr id="9" name="Segnaposto contenuto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The tension between local, regional, national and EU levels remains a </a:t>
            </a:r>
            <a:r>
              <a:rPr lang="en-US" b="1" dirty="0"/>
              <a:t>major challenge </a:t>
            </a:r>
            <a:r>
              <a:rPr lang="en-US" dirty="0"/>
              <a:t>for </a:t>
            </a:r>
            <a:r>
              <a:rPr lang="en-US" dirty="0" smtClean="0"/>
              <a:t>many indicator </a:t>
            </a:r>
            <a:r>
              <a:rPr lang="en-US" dirty="0"/>
              <a:t>sets used at an international level.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b="1" dirty="0"/>
              <a:t>relevance</a:t>
            </a:r>
            <a:r>
              <a:rPr lang="en-US" dirty="0"/>
              <a:t> of indicators will vary at different levels </a:t>
            </a:r>
            <a:r>
              <a:rPr lang="en-US" dirty="0" smtClean="0"/>
              <a:t>and also </a:t>
            </a:r>
            <a:r>
              <a:rPr lang="en-US" dirty="0"/>
              <a:t>for different regions or countries on the same level.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The </a:t>
            </a:r>
            <a:r>
              <a:rPr lang="en-US" dirty="0"/>
              <a:t>need for international </a:t>
            </a:r>
            <a:r>
              <a:rPr lang="en-US" b="1" dirty="0"/>
              <a:t>comparability</a:t>
            </a:r>
            <a:r>
              <a:rPr lang="en-US" dirty="0"/>
              <a:t> </a:t>
            </a:r>
            <a:r>
              <a:rPr lang="en-US" dirty="0" smtClean="0"/>
              <a:t>is often </a:t>
            </a:r>
            <a:r>
              <a:rPr lang="en-US" dirty="0"/>
              <a:t>an obstacle to </a:t>
            </a:r>
            <a:r>
              <a:rPr lang="en-US" dirty="0" smtClean="0"/>
              <a:t>maximize </a:t>
            </a:r>
            <a:r>
              <a:rPr lang="en-US" dirty="0"/>
              <a:t>the relevance of indicators for policy actors at the national and </a:t>
            </a:r>
            <a:r>
              <a:rPr lang="en-US" dirty="0" smtClean="0"/>
              <a:t>even more </a:t>
            </a:r>
            <a:r>
              <a:rPr lang="en-US" dirty="0"/>
              <a:t>so at the sub-national level. </a:t>
            </a:r>
            <a:endParaRPr lang="en-US" dirty="0" smtClean="0"/>
          </a:p>
          <a:p>
            <a:pPr marL="0" indent="0" algn="r">
              <a:buNone/>
            </a:pPr>
            <a:r>
              <a:rPr lang="en-US" sz="2400" i="1" dirty="0" smtClean="0"/>
              <a:t>Towards </a:t>
            </a:r>
            <a:r>
              <a:rPr lang="en-US" sz="2400" i="1" dirty="0"/>
              <a:t>a </a:t>
            </a:r>
            <a:r>
              <a:rPr lang="en-US" sz="2400" i="1" dirty="0" smtClean="0"/>
              <a:t>harmonized methodology for statistical indicators,</a:t>
            </a:r>
          </a:p>
          <a:p>
            <a:pPr marL="0" indent="0" algn="r">
              <a:buNone/>
            </a:pPr>
            <a:r>
              <a:rPr lang="en-US" sz="2400" i="1" dirty="0" smtClean="0"/>
              <a:t> Eurostat, 2017</a:t>
            </a:r>
            <a:endParaRPr lang="en-US" sz="2400" i="1" dirty="0"/>
          </a:p>
          <a:p>
            <a:pPr marL="0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1272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9900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Monitoring poverty at a local </a:t>
            </a:r>
            <a:r>
              <a:rPr lang="en-US" sz="3200" b="1" dirty="0" smtClean="0">
                <a:solidFill>
                  <a:srgbClr val="9900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level - 2</a:t>
            </a:r>
            <a:endParaRPr lang="it-IT" sz="3200" dirty="0">
              <a:latin typeface="Century Gothic" panose="020B0502020202020204" pitchFamily="34" charset="0"/>
            </a:endParaRPr>
          </a:p>
        </p:txBody>
      </p:sp>
      <p:sp>
        <p:nvSpPr>
          <p:cNvPr id="9" name="Segnaposto contenuto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b="1" dirty="0" smtClean="0"/>
          </a:p>
          <a:p>
            <a:pPr marL="0" indent="0" algn="ctr">
              <a:buNone/>
            </a:pPr>
            <a:r>
              <a:rPr lang="en-US" sz="3200" b="1" dirty="0" smtClean="0"/>
              <a:t>Societal </a:t>
            </a:r>
            <a:r>
              <a:rPr lang="en-US" sz="3200" b="1" dirty="0"/>
              <a:t>poverty and relevant measures of </a:t>
            </a:r>
            <a:r>
              <a:rPr lang="en-US" sz="3200" b="1" dirty="0" smtClean="0"/>
              <a:t>it</a:t>
            </a:r>
          </a:p>
          <a:p>
            <a:pPr marL="0" indent="0" algn="ctr">
              <a:buNone/>
            </a:pPr>
            <a:r>
              <a:rPr lang="en-US" sz="3200" dirty="0" err="1" smtClean="0"/>
              <a:t>Espen</a:t>
            </a:r>
            <a:r>
              <a:rPr lang="en-US" sz="3200" dirty="0" smtClean="0"/>
              <a:t> </a:t>
            </a:r>
            <a:r>
              <a:rPr lang="en-US" sz="3200" dirty="0"/>
              <a:t>Beer </a:t>
            </a:r>
            <a:r>
              <a:rPr lang="en-US" sz="3200" dirty="0" err="1"/>
              <a:t>Prydz</a:t>
            </a:r>
            <a:r>
              <a:rPr lang="en-US" sz="3200" dirty="0"/>
              <a:t> (World Bank</a:t>
            </a:r>
            <a:r>
              <a:rPr lang="en-US" sz="3200" dirty="0" smtClean="0"/>
              <a:t>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147079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9900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Monitoring poverty at a local </a:t>
            </a:r>
            <a:r>
              <a:rPr lang="en-US" sz="3200" b="1" dirty="0" smtClean="0">
                <a:solidFill>
                  <a:srgbClr val="9900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level - 3</a:t>
            </a:r>
            <a:endParaRPr lang="it-IT" sz="3200" dirty="0">
              <a:latin typeface="Century Gothic" panose="020B0502020202020204" pitchFamily="34" charset="0"/>
            </a:endParaRPr>
          </a:p>
        </p:txBody>
      </p:sp>
      <p:sp>
        <p:nvSpPr>
          <p:cNvPr id="9" name="Segnaposto contenuto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b="1" dirty="0" smtClean="0"/>
          </a:p>
          <a:p>
            <a:pPr marL="0" indent="0" algn="ctr">
              <a:buNone/>
            </a:pPr>
            <a:r>
              <a:rPr lang="en-US" sz="3200" b="1" dirty="0" smtClean="0"/>
              <a:t>Monitoring </a:t>
            </a:r>
            <a:r>
              <a:rPr lang="en-US" sz="3200" b="1" dirty="0"/>
              <a:t>of poverty at local level, </a:t>
            </a:r>
            <a:endParaRPr lang="en-US" sz="3200" b="1" dirty="0" smtClean="0"/>
          </a:p>
          <a:p>
            <a:pPr marL="0" indent="0" algn="ctr">
              <a:buNone/>
            </a:pPr>
            <a:r>
              <a:rPr lang="en-US" sz="3200" b="1" dirty="0" smtClean="0"/>
              <a:t>the </a:t>
            </a:r>
            <a:r>
              <a:rPr lang="en-US" sz="3200" b="1" dirty="0"/>
              <a:t>issue of poverty lines and the use of </a:t>
            </a:r>
            <a:r>
              <a:rPr lang="en-US" sz="3200" b="1" dirty="0" smtClean="0"/>
              <a:t>SAE</a:t>
            </a:r>
          </a:p>
          <a:p>
            <a:pPr marL="0" indent="0" algn="ctr">
              <a:buNone/>
            </a:pPr>
            <a:r>
              <a:rPr lang="en-US" sz="3200" dirty="0" smtClean="0"/>
              <a:t>Monica </a:t>
            </a:r>
            <a:r>
              <a:rPr lang="en-US" sz="3200" dirty="0" err="1" smtClean="0"/>
              <a:t>Pratesi</a:t>
            </a:r>
            <a:r>
              <a:rPr lang="en-US" sz="3200" dirty="0" smtClean="0"/>
              <a:t> (University of Pisa)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47388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9900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Monitoring poverty at a local </a:t>
            </a:r>
            <a:r>
              <a:rPr lang="en-US" sz="3200" b="1" dirty="0" smtClean="0">
                <a:solidFill>
                  <a:srgbClr val="9900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level - 4</a:t>
            </a:r>
            <a:endParaRPr lang="it-IT" sz="3200" dirty="0">
              <a:latin typeface="Century Gothic" panose="020B0502020202020204" pitchFamily="34" charset="0"/>
            </a:endParaRPr>
          </a:p>
        </p:txBody>
      </p:sp>
      <p:sp>
        <p:nvSpPr>
          <p:cNvPr id="9" name="Segnaposto contenuto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b="1" dirty="0" smtClean="0"/>
          </a:p>
          <a:p>
            <a:pPr marL="0" indent="0" algn="ctr">
              <a:buNone/>
            </a:pPr>
            <a:r>
              <a:rPr lang="en-US" sz="3200" b="1" dirty="0" smtClean="0"/>
              <a:t>The </a:t>
            </a:r>
            <a:r>
              <a:rPr lang="en-US" sz="3200" b="1" dirty="0"/>
              <a:t>estimation of regional prices </a:t>
            </a:r>
            <a:r>
              <a:rPr lang="en-US" sz="3200" b="1" dirty="0" smtClean="0"/>
              <a:t>level: </a:t>
            </a:r>
          </a:p>
          <a:p>
            <a:pPr marL="0" indent="0" algn="ctr">
              <a:buNone/>
            </a:pPr>
            <a:r>
              <a:rPr lang="en-US" sz="3200" b="1" dirty="0" smtClean="0"/>
              <a:t>need </a:t>
            </a:r>
            <a:r>
              <a:rPr lang="en-US" sz="3200" b="1" dirty="0"/>
              <a:t>for comparison and the situation in Italy</a:t>
            </a:r>
          </a:p>
          <a:p>
            <a:pPr marL="0" indent="0" algn="ctr">
              <a:buNone/>
            </a:pPr>
            <a:r>
              <a:rPr lang="en-US" sz="3200" dirty="0" err="1"/>
              <a:t>Tiziana</a:t>
            </a:r>
            <a:r>
              <a:rPr lang="en-US" sz="3200" dirty="0"/>
              <a:t> </a:t>
            </a:r>
            <a:r>
              <a:rPr lang="en-US" sz="3200" dirty="0" err="1"/>
              <a:t>Laureti</a:t>
            </a:r>
            <a:r>
              <a:rPr lang="en-US" sz="3200" dirty="0"/>
              <a:t> (University of </a:t>
            </a:r>
            <a:r>
              <a:rPr lang="en-US" sz="3200" dirty="0" err="1"/>
              <a:t>Tuscia</a:t>
            </a:r>
            <a:r>
              <a:rPr lang="en-US" sz="3200" dirty="0"/>
              <a:t>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96840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7000">
              <a:schemeClr val="bg1"/>
            </a:gs>
            <a:gs pos="0">
              <a:schemeClr val="bg1"/>
            </a:gs>
            <a:gs pos="45000">
              <a:schemeClr val="bg1">
                <a:lumMod val="95000"/>
              </a:schemeClr>
            </a:gs>
            <a:gs pos="100000">
              <a:schemeClr val="accent1">
                <a:lumMod val="40000"/>
                <a:lumOff val="60000"/>
              </a:schemeClr>
            </a:gs>
            <a:gs pos="81000">
              <a:schemeClr val="accent1">
                <a:lumMod val="40000"/>
                <a:lumOff val="60000"/>
              </a:schemeClr>
            </a:gs>
            <a:gs pos="92000">
              <a:schemeClr val="accent1">
                <a:lumMod val="40000"/>
                <a:lumOff val="60000"/>
              </a:schemeClr>
            </a:gs>
            <a:gs pos="100000">
              <a:schemeClr val="bg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309" y="6049096"/>
            <a:ext cx="2124362" cy="787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189" y="5118820"/>
            <a:ext cx="1717964" cy="1717964"/>
          </a:xfrm>
          <a:prstGeom prst="rect">
            <a:avLst/>
          </a:prstGeom>
        </p:spPr>
      </p:pic>
      <p:pic>
        <p:nvPicPr>
          <p:cNvPr id="5" name="Immagin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255" y="5966691"/>
            <a:ext cx="1767967" cy="891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54" y="5421745"/>
            <a:ext cx="1408581" cy="1415039"/>
          </a:xfrm>
          <a:prstGeom prst="rect">
            <a:avLst/>
          </a:prstGeom>
        </p:spPr>
      </p:pic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9900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Monitoring poverty at a local </a:t>
            </a:r>
            <a:r>
              <a:rPr lang="en-US" sz="3200" b="1" dirty="0" smtClean="0">
                <a:solidFill>
                  <a:srgbClr val="9900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level - 5</a:t>
            </a:r>
            <a:br>
              <a:rPr lang="en-US" sz="3200" b="1" dirty="0" smtClean="0">
                <a:solidFill>
                  <a:srgbClr val="990000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</a:br>
            <a:endParaRPr lang="it-IT" sz="3200" dirty="0">
              <a:latin typeface="Century Gothic" panose="020B0502020202020204" pitchFamily="34" charset="0"/>
            </a:endParaRPr>
          </a:p>
        </p:txBody>
      </p:sp>
      <p:sp>
        <p:nvSpPr>
          <p:cNvPr id="9" name="Segnaposto contenuto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b="1" dirty="0" smtClean="0"/>
          </a:p>
          <a:p>
            <a:pPr marL="0" indent="0" algn="ctr">
              <a:buNone/>
            </a:pPr>
            <a:endParaRPr lang="en-US" sz="3200" b="1" dirty="0"/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990600" y="1615440"/>
            <a:ext cx="10515600" cy="47139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 smtClean="0"/>
          </a:p>
          <a:p>
            <a:pPr marL="0" indent="0" algn="ctr">
              <a:buNone/>
            </a:pPr>
            <a:r>
              <a:rPr lang="en-US" sz="3200" b="1" dirty="0"/>
              <a:t>Discussion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 smtClean="0"/>
              <a:t>Questions </a:t>
            </a:r>
            <a:r>
              <a:rPr lang="en-US" sz="3200" b="1" smtClean="0"/>
              <a:t>&amp; Comments</a:t>
            </a: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6281113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248</Words>
  <Application>Microsoft Macintosh PowerPoint</Application>
  <PresentationFormat>Personalizzato</PresentationFormat>
  <Paragraphs>31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Presentazione di PowerPoint</vt:lpstr>
      <vt:lpstr>Presentazione di PowerPoint</vt:lpstr>
      <vt:lpstr>Monitoring poverty at a local level - 1</vt:lpstr>
      <vt:lpstr>Monitoring poverty at a local level - 2</vt:lpstr>
      <vt:lpstr>Monitoring poverty at a local level - 3</vt:lpstr>
      <vt:lpstr>Monitoring poverty at a local level - 4</vt:lpstr>
      <vt:lpstr>Monitoring poverty at a local level - 5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Simona Italiano</dc:creator>
  <cp:lastModifiedBy>_ _</cp:lastModifiedBy>
  <cp:revision>13</cp:revision>
  <dcterms:created xsi:type="dcterms:W3CDTF">2018-05-03T09:36:58Z</dcterms:created>
  <dcterms:modified xsi:type="dcterms:W3CDTF">2018-05-08T07:11:49Z</dcterms:modified>
</cp:coreProperties>
</file>