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59"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896" y="-1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F685F7A-E302-4834-A08C-BF82B797EA4A}" type="datetimeFigureOut">
              <a:rPr lang="it-IT" smtClean="0"/>
              <a:t>07/05/18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2817385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F685F7A-E302-4834-A08C-BF82B797EA4A}" type="datetimeFigureOut">
              <a:rPr lang="it-IT" smtClean="0"/>
              <a:t>07/05/18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429101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F685F7A-E302-4834-A08C-BF82B797EA4A}" type="datetimeFigureOut">
              <a:rPr lang="it-IT" smtClean="0"/>
              <a:t>07/05/18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298513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F685F7A-E302-4834-A08C-BF82B797EA4A}" type="datetimeFigureOut">
              <a:rPr lang="it-IT" smtClean="0"/>
              <a:t>07/05/18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467942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8F685F7A-E302-4834-A08C-BF82B797EA4A}" type="datetimeFigureOut">
              <a:rPr lang="it-IT" smtClean="0"/>
              <a:t>07/05/18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673843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F685F7A-E302-4834-A08C-BF82B797EA4A}" type="datetimeFigureOut">
              <a:rPr lang="it-IT" smtClean="0"/>
              <a:t>07/05/18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3273377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F685F7A-E302-4834-A08C-BF82B797EA4A}" type="datetimeFigureOut">
              <a:rPr lang="it-IT" smtClean="0"/>
              <a:t>07/05/18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1919488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F685F7A-E302-4834-A08C-BF82B797EA4A}" type="datetimeFigureOut">
              <a:rPr lang="it-IT" smtClean="0"/>
              <a:t>07/05/18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1350462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F685F7A-E302-4834-A08C-BF82B797EA4A}" type="datetimeFigureOut">
              <a:rPr lang="it-IT" smtClean="0"/>
              <a:t>07/05/18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202767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8F685F7A-E302-4834-A08C-BF82B797EA4A}" type="datetimeFigureOut">
              <a:rPr lang="it-IT" smtClean="0"/>
              <a:t>07/05/18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3744532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8F685F7A-E302-4834-A08C-BF82B797EA4A}" type="datetimeFigureOut">
              <a:rPr lang="it-IT" smtClean="0"/>
              <a:t>07/05/18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161957327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685F7A-E302-4834-A08C-BF82B797EA4A}" type="datetimeFigureOut">
              <a:rPr lang="it-IT" smtClean="0"/>
              <a:t>07/05/18</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1B2C4F-7BA3-47FE-9E1E-23818E6EF406}" type="slidenum">
              <a:rPr lang="it-IT" smtClean="0"/>
              <a:t>‹n.›</a:t>
            </a:fld>
            <a:endParaRPr lang="it-IT"/>
          </a:p>
        </p:txBody>
      </p:sp>
    </p:spTree>
    <p:extLst>
      <p:ext uri="{BB962C8B-B14F-4D97-AF65-F5344CB8AC3E}">
        <p14:creationId xmlns:p14="http://schemas.microsoft.com/office/powerpoint/2010/main" val="448663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9000"/>
            <a:lum/>
          </a:blip>
          <a:srcRect/>
          <a:stretch>
            <a:fillRect t="-8000" b="-8000"/>
          </a:stretch>
        </a:blipFill>
        <a:effectLst/>
      </p:bgPr>
    </p:bg>
    <p:spTree>
      <p:nvGrpSpPr>
        <p:cNvPr id="1" name=""/>
        <p:cNvGrpSpPr/>
        <p:nvPr/>
      </p:nvGrpSpPr>
      <p:grpSpPr>
        <a:xfrm>
          <a:off x="0" y="0"/>
          <a:ext cx="0" cy="0"/>
          <a:chOff x="0" y="0"/>
          <a:chExt cx="0" cy="0"/>
        </a:xfrm>
      </p:grpSpPr>
      <p:pic>
        <p:nvPicPr>
          <p:cNvPr id="1026" name="Immagin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3164" y="-1"/>
            <a:ext cx="9504218" cy="1468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ttangolo 6"/>
          <p:cNvSpPr/>
          <p:nvPr/>
        </p:nvSpPr>
        <p:spPr>
          <a:xfrm>
            <a:off x="1413164" y="1660019"/>
            <a:ext cx="9504218" cy="2681760"/>
          </a:xfrm>
          <a:prstGeom prst="rect">
            <a:avLst/>
          </a:prstGeom>
        </p:spPr>
        <p:txBody>
          <a:bodyPr wrap="square">
            <a:spAutoFit/>
          </a:bodyPr>
          <a:lstStyle/>
          <a:p>
            <a:pPr algn="ctr">
              <a:lnSpc>
                <a:spcPct val="130000"/>
              </a:lnSpc>
              <a:spcAft>
                <a:spcPts val="800"/>
              </a:spcAft>
            </a:pPr>
            <a:r>
              <a:rPr lang="en-US" sz="3200" b="1" dirty="0" smtClean="0">
                <a:solidFill>
                  <a:srgbClr val="1B7B99"/>
                </a:solidFill>
                <a:effectLst/>
                <a:latin typeface="Century Gothic" panose="020B0502020202020204" pitchFamily="34" charset="0"/>
                <a:ea typeface="Yu Gothic UI" panose="020B0500000000000000" pitchFamily="34" charset="-128"/>
                <a:cs typeface="Tahoma" panose="020B0604030504040204" pitchFamily="34" charset="0"/>
              </a:rPr>
              <a:t>PISA, 8-10 MAY 2018</a:t>
            </a:r>
          </a:p>
          <a:p>
            <a:pPr algn="ctr"/>
            <a:r>
              <a:rPr lang="en-US" sz="2400" b="1" dirty="0" smtClean="0">
                <a:solidFill>
                  <a:srgbClr val="272CC7"/>
                </a:solidFill>
                <a:latin typeface="Century Gothic" panose="020B0502020202020204" pitchFamily="34" charset="0"/>
                <a:ea typeface="Yu Gothic UI" panose="020B0500000000000000" pitchFamily="34" charset="-128"/>
                <a:cs typeface="Tahoma" panose="020B0604030504040204" pitchFamily="34" charset="0"/>
              </a:rPr>
              <a:t>WORKSHOP </a:t>
            </a:r>
            <a:r>
              <a:rPr lang="en-US" sz="2400" b="1" dirty="0">
                <a:solidFill>
                  <a:srgbClr val="272CC7"/>
                </a:solidFill>
                <a:latin typeface="Century Gothic" panose="020B0502020202020204" pitchFamily="34" charset="0"/>
                <a:ea typeface="Yu Gothic UI" panose="020B0500000000000000" pitchFamily="34" charset="-128"/>
                <a:cs typeface="Tahoma" panose="020B0604030504040204" pitchFamily="34" charset="0"/>
              </a:rPr>
              <a:t>“SMALL AREA METHODS AND LIVING CONDITIONS INDICATORS IN EUROPEAN POVERTY STUDIES IN THE ERA OF DATA DELUGE AND BIG DATA” </a:t>
            </a:r>
            <a:endParaRPr lang="en-US" sz="2400" b="1" dirty="0" smtClean="0">
              <a:solidFill>
                <a:srgbClr val="272CC7"/>
              </a:solidFill>
              <a:latin typeface="Century Gothic" panose="020B0502020202020204" pitchFamily="34" charset="0"/>
              <a:ea typeface="Yu Gothic UI" panose="020B0500000000000000" pitchFamily="34" charset="-128"/>
              <a:cs typeface="Tahoma" panose="020B0604030504040204" pitchFamily="34" charset="0"/>
            </a:endParaRPr>
          </a:p>
          <a:p>
            <a:pPr algn="ctr"/>
            <a:endParaRPr lang="en-US" sz="2400" b="1" dirty="0">
              <a:solidFill>
                <a:srgbClr val="272CC7"/>
              </a:solidFill>
              <a:latin typeface="Century Gothic" panose="020B0502020202020204" pitchFamily="34" charset="0"/>
              <a:ea typeface="Yu Gothic UI" panose="020B0500000000000000" pitchFamily="34" charset="-128"/>
              <a:cs typeface="Tahoma" panose="020B0604030504040204" pitchFamily="34" charset="0"/>
            </a:endParaRPr>
          </a:p>
          <a:p>
            <a:pPr algn="ctr"/>
            <a:r>
              <a:rPr lang="en-US" sz="2400" b="1" dirty="0" smtClean="0">
                <a:solidFill>
                  <a:srgbClr val="272CC7"/>
                </a:solidFill>
                <a:latin typeface="Century Gothic" panose="020B0502020202020204" pitchFamily="34" charset="0"/>
                <a:ea typeface="Yu Gothic UI" panose="020B0500000000000000" pitchFamily="34" charset="-128"/>
                <a:cs typeface="Tahoma" panose="020B0604030504040204" pitchFamily="34" charset="0"/>
              </a:rPr>
              <a:t> </a:t>
            </a:r>
            <a:r>
              <a:rPr lang="en-US" sz="2400" dirty="0">
                <a:solidFill>
                  <a:srgbClr val="1B7B99"/>
                </a:solidFill>
                <a:latin typeface="Century Gothic" panose="020B0502020202020204" pitchFamily="34" charset="0"/>
                <a:ea typeface="Yu Gothic UI" panose="020B0500000000000000" pitchFamily="34" charset="-128"/>
                <a:cs typeface="Tahoma" panose="020B0604030504040204" pitchFamily="34" charset="0"/>
              </a:rPr>
              <a:t>FINAL EVENT OF THE JEAN MONNET CHAIR SAMPLEU</a:t>
            </a:r>
            <a:endParaRPr lang="it-IT" sz="2400" dirty="0"/>
          </a:p>
        </p:txBody>
      </p:sp>
    </p:spTree>
    <p:extLst>
      <p:ext uri="{BB962C8B-B14F-4D97-AF65-F5344CB8AC3E}">
        <p14:creationId xmlns:p14="http://schemas.microsoft.com/office/powerpoint/2010/main" val="1400267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7000">
              <a:schemeClr val="bg1"/>
            </a:gs>
            <a:gs pos="0">
              <a:schemeClr val="bg1"/>
            </a:gs>
            <a:gs pos="45000">
              <a:schemeClr val="bg1">
                <a:lumMod val="95000"/>
              </a:schemeClr>
            </a:gs>
            <a:gs pos="100000">
              <a:schemeClr val="accent1">
                <a:lumMod val="40000"/>
                <a:lumOff val="60000"/>
              </a:schemeClr>
            </a:gs>
            <a:gs pos="81000">
              <a:schemeClr val="accent1">
                <a:lumMod val="40000"/>
                <a:lumOff val="60000"/>
              </a:schemeClr>
            </a:gs>
            <a:gs pos="92000">
              <a:schemeClr val="accent1">
                <a:lumMod val="40000"/>
                <a:lumOff val="60000"/>
              </a:schemeClr>
            </a:gs>
            <a:gs pos="100000">
              <a:schemeClr val="bg2"/>
            </a:gs>
          </a:gsLst>
          <a:lin ang="16200000" scaled="1"/>
          <a:tileRect/>
        </a:gradFill>
        <a:effectLst/>
      </p:bgPr>
    </p:bg>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3177309" y="6049096"/>
            <a:ext cx="2124362" cy="787688"/>
          </a:xfrm>
          <a:prstGeom prst="rect">
            <a:avLst/>
          </a:prstGeom>
          <a:noFill/>
          <a:ln>
            <a:noFill/>
          </a:ln>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5189" y="5118820"/>
            <a:ext cx="1717964" cy="1717964"/>
          </a:xfrm>
          <a:prstGeom prst="rect">
            <a:avLst/>
          </a:prstGeom>
        </p:spPr>
      </p:pic>
      <p:pic>
        <p:nvPicPr>
          <p:cNvPr id="5" name="Immagine 4"/>
          <p:cNvPicPr/>
          <p:nvPr/>
        </p:nvPicPr>
        <p:blipFill>
          <a:blip r:embed="rId4">
            <a:extLst>
              <a:ext uri="{28A0092B-C50C-407E-A947-70E740481C1C}">
                <a14:useLocalDpi xmlns:a14="http://schemas.microsoft.com/office/drawing/2010/main" val="0"/>
              </a:ext>
            </a:extLst>
          </a:blip>
          <a:srcRect/>
          <a:stretch>
            <a:fillRect/>
          </a:stretch>
        </p:blipFill>
        <p:spPr bwMode="auto">
          <a:xfrm>
            <a:off x="7278255" y="5966691"/>
            <a:ext cx="1767967" cy="891309"/>
          </a:xfrm>
          <a:prstGeom prst="rect">
            <a:avLst/>
          </a:prstGeom>
          <a:noFill/>
          <a:ln>
            <a:noFill/>
          </a:ln>
        </p:spPr>
      </p:pic>
      <p:pic>
        <p:nvPicPr>
          <p:cNvPr id="6" name="Immagine 5"/>
          <p:cNvPicPr/>
          <p:nvPr/>
        </p:nvPicPr>
        <p:blipFill>
          <a:blip r:embed="rId5">
            <a:extLst>
              <a:ext uri="{28A0092B-C50C-407E-A947-70E740481C1C}">
                <a14:useLocalDpi xmlns:a14="http://schemas.microsoft.com/office/drawing/2010/main" val="0"/>
              </a:ext>
            </a:extLst>
          </a:blip>
          <a:stretch>
            <a:fillRect/>
          </a:stretch>
        </p:blipFill>
        <p:spPr>
          <a:xfrm>
            <a:off x="124654" y="5421745"/>
            <a:ext cx="1408581" cy="1415039"/>
          </a:xfrm>
          <a:prstGeom prst="rect">
            <a:avLst/>
          </a:prstGeom>
        </p:spPr>
      </p:pic>
      <p:sp>
        <p:nvSpPr>
          <p:cNvPr id="7" name="Sottotitolo 2"/>
          <p:cNvSpPr txBox="1">
            <a:spLocks/>
          </p:cNvSpPr>
          <p:nvPr/>
        </p:nvSpPr>
        <p:spPr>
          <a:xfrm>
            <a:off x="1533235" y="628075"/>
            <a:ext cx="9144000" cy="5135416"/>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800" b="1" dirty="0" smtClean="0">
                <a:solidFill>
                  <a:srgbClr val="990000"/>
                </a:solidFill>
                <a:latin typeface="Century Gothic" panose="020B0502020202020204" pitchFamily="34" charset="0"/>
                <a:cs typeface="Calibri" panose="020F0502020204030204" pitchFamily="34" charset="0"/>
              </a:rPr>
              <a:t>Table 2. Multidimensional poverty at a local level – how to synthetize the dimensions?</a:t>
            </a:r>
          </a:p>
          <a:p>
            <a:pPr algn="ctr"/>
            <a:endParaRPr lang="en-US" b="1" dirty="0" smtClean="0">
              <a:solidFill>
                <a:srgbClr val="990000"/>
              </a:solidFill>
              <a:latin typeface="Century Gothic" panose="020B0502020202020204" pitchFamily="34" charset="0"/>
              <a:cs typeface="Calibri" panose="020F0502020204030204" pitchFamily="34" charset="0"/>
            </a:endParaRPr>
          </a:p>
          <a:p>
            <a:pPr marL="0" indent="0" algn="ctr">
              <a:lnSpc>
                <a:spcPct val="80000"/>
              </a:lnSpc>
              <a:buClr>
                <a:srgbClr val="800000"/>
              </a:buClr>
              <a:buSzPct val="80000"/>
              <a:buNone/>
            </a:pPr>
            <a:r>
              <a:rPr lang="en-GB" altLang="it-IT" sz="4000" dirty="0">
                <a:latin typeface="Century Gothic" panose="020B0502020202020204" pitchFamily="34" charset="0"/>
                <a:cs typeface="Calibri" panose="020F0502020204030204" pitchFamily="34" charset="0"/>
              </a:rPr>
              <a:t>Pisa, May the 8</a:t>
            </a:r>
            <a:r>
              <a:rPr lang="en-GB" altLang="it-IT" sz="4000" baseline="30000" dirty="0">
                <a:latin typeface="Century Gothic" panose="020B0502020202020204" pitchFamily="34" charset="0"/>
                <a:cs typeface="Calibri" panose="020F0502020204030204" pitchFamily="34" charset="0"/>
              </a:rPr>
              <a:t>th</a:t>
            </a:r>
            <a:r>
              <a:rPr lang="en-GB" altLang="it-IT" sz="4000" dirty="0">
                <a:latin typeface="Century Gothic" panose="020B0502020202020204" pitchFamily="34" charset="0"/>
                <a:cs typeface="Calibri" panose="020F0502020204030204" pitchFamily="34" charset="0"/>
              </a:rPr>
              <a:t> 2018</a:t>
            </a:r>
          </a:p>
          <a:p>
            <a:pPr marL="0" indent="0" algn="ctr">
              <a:lnSpc>
                <a:spcPct val="80000"/>
              </a:lnSpc>
              <a:buClr>
                <a:srgbClr val="800000"/>
              </a:buClr>
              <a:buSzPct val="80000"/>
              <a:buNone/>
            </a:pPr>
            <a:endParaRPr lang="en-GB" altLang="it-IT" sz="4000" dirty="0" smtClean="0">
              <a:latin typeface="Century Gothic" panose="020B0502020202020204" pitchFamily="34" charset="0"/>
              <a:cs typeface="Calibri" panose="020F0502020204030204" pitchFamily="34" charset="0"/>
            </a:endParaRPr>
          </a:p>
          <a:p>
            <a:pPr marL="0" indent="0" algn="ctr">
              <a:lnSpc>
                <a:spcPct val="80000"/>
              </a:lnSpc>
              <a:buClr>
                <a:srgbClr val="800000"/>
              </a:buClr>
              <a:buSzPct val="80000"/>
              <a:buNone/>
            </a:pPr>
            <a:r>
              <a:rPr lang="en-GB" altLang="it-IT" sz="4000" dirty="0" smtClean="0">
                <a:latin typeface="Century Gothic" panose="020B0502020202020204" pitchFamily="34" charset="0"/>
                <a:cs typeface="Calibri" panose="020F0502020204030204" pitchFamily="34" charset="0"/>
              </a:rPr>
              <a:t>Coordinator:</a:t>
            </a:r>
          </a:p>
          <a:p>
            <a:pPr marL="0" indent="0" algn="ctr">
              <a:lnSpc>
                <a:spcPct val="80000"/>
              </a:lnSpc>
              <a:buClr>
                <a:srgbClr val="800000"/>
              </a:buClr>
              <a:buSzPct val="80000"/>
              <a:buNone/>
            </a:pPr>
            <a:endParaRPr lang="en-GB" altLang="it-IT" sz="4000" dirty="0" smtClean="0">
              <a:latin typeface="Century Gothic" panose="020B0502020202020204" pitchFamily="34" charset="0"/>
              <a:cs typeface="Calibri" panose="020F0502020204030204" pitchFamily="34" charset="0"/>
            </a:endParaRPr>
          </a:p>
          <a:p>
            <a:pPr marL="0" indent="0" algn="ctr">
              <a:lnSpc>
                <a:spcPct val="80000"/>
              </a:lnSpc>
              <a:buClr>
                <a:srgbClr val="800000"/>
              </a:buClr>
              <a:buSzPct val="80000"/>
              <a:buNone/>
            </a:pPr>
            <a:r>
              <a:rPr lang="en-GB" altLang="it-IT" sz="4000" dirty="0" err="1" smtClean="0">
                <a:latin typeface="Century Gothic" panose="020B0502020202020204" pitchFamily="34" charset="0"/>
                <a:cs typeface="Calibri" panose="020F0502020204030204" pitchFamily="34" charset="0"/>
              </a:rPr>
              <a:t>Achille</a:t>
            </a:r>
            <a:r>
              <a:rPr lang="en-GB" altLang="it-IT" sz="4000" dirty="0" smtClean="0">
                <a:latin typeface="Century Gothic" panose="020B0502020202020204" pitchFamily="34" charset="0"/>
                <a:cs typeface="Calibri" panose="020F0502020204030204" pitchFamily="34" charset="0"/>
              </a:rPr>
              <a:t> </a:t>
            </a:r>
            <a:r>
              <a:rPr lang="en-GB" altLang="it-IT" sz="4000" dirty="0" err="1" smtClean="0">
                <a:latin typeface="Century Gothic" panose="020B0502020202020204" pitchFamily="34" charset="0"/>
                <a:cs typeface="Calibri" panose="020F0502020204030204" pitchFamily="34" charset="0"/>
              </a:rPr>
              <a:t>Lemmi</a:t>
            </a:r>
            <a:endParaRPr lang="en-GB" altLang="it-IT" sz="4000" dirty="0" smtClean="0">
              <a:latin typeface="Century Gothic" panose="020B0502020202020204" pitchFamily="34" charset="0"/>
              <a:cs typeface="Calibri" panose="020F0502020204030204" pitchFamily="34" charset="0"/>
            </a:endParaRPr>
          </a:p>
          <a:p>
            <a:pPr marL="0" indent="0" algn="ctr">
              <a:lnSpc>
                <a:spcPct val="80000"/>
              </a:lnSpc>
              <a:buClr>
                <a:srgbClr val="800000"/>
              </a:buClr>
              <a:buSzPct val="80000"/>
              <a:buNone/>
            </a:pPr>
            <a:r>
              <a:rPr lang="en-GB" altLang="it-IT" sz="3200" dirty="0" smtClean="0">
                <a:latin typeface="Century Gothic" panose="020B0502020202020204" pitchFamily="34" charset="0"/>
                <a:cs typeface="Calibri" panose="020F0502020204030204" pitchFamily="34" charset="0"/>
              </a:rPr>
              <a:t>Centro Camilo </a:t>
            </a:r>
            <a:r>
              <a:rPr lang="en-GB" altLang="it-IT" sz="3200" dirty="0" err="1" smtClean="0">
                <a:latin typeface="Century Gothic" panose="020B0502020202020204" pitchFamily="34" charset="0"/>
                <a:cs typeface="Calibri" panose="020F0502020204030204" pitchFamily="34" charset="0"/>
              </a:rPr>
              <a:t>Dagum</a:t>
            </a:r>
            <a:endParaRPr lang="en-GB" altLang="it-IT" sz="3200" dirty="0" smtClean="0">
              <a:latin typeface="Century Gothic" panose="020B0502020202020204" pitchFamily="34" charset="0"/>
              <a:cs typeface="Calibri" panose="020F0502020204030204" pitchFamily="34" charset="0"/>
            </a:endParaRPr>
          </a:p>
          <a:p>
            <a:endParaRPr lang="en-US" altLang="it-IT" b="1" dirty="0" smtClean="0">
              <a:solidFill>
                <a:srgbClr val="990000"/>
              </a:solidFill>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1527749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7000">
              <a:schemeClr val="bg1"/>
            </a:gs>
            <a:gs pos="0">
              <a:schemeClr val="bg1"/>
            </a:gs>
            <a:gs pos="45000">
              <a:schemeClr val="bg1">
                <a:lumMod val="95000"/>
              </a:schemeClr>
            </a:gs>
            <a:gs pos="100000">
              <a:schemeClr val="accent1">
                <a:lumMod val="40000"/>
                <a:lumOff val="60000"/>
              </a:schemeClr>
            </a:gs>
            <a:gs pos="81000">
              <a:schemeClr val="accent1">
                <a:lumMod val="40000"/>
                <a:lumOff val="60000"/>
              </a:schemeClr>
            </a:gs>
            <a:gs pos="92000">
              <a:schemeClr val="accent1">
                <a:lumMod val="40000"/>
                <a:lumOff val="60000"/>
              </a:schemeClr>
            </a:gs>
            <a:gs pos="100000">
              <a:schemeClr val="bg2"/>
            </a:gs>
          </a:gsLst>
          <a:lin ang="16200000" scaled="1"/>
          <a:tileRect/>
        </a:gradFill>
        <a:effectLst/>
      </p:bgPr>
    </p:bg>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3177309" y="6049096"/>
            <a:ext cx="2124362" cy="787688"/>
          </a:xfrm>
          <a:prstGeom prst="rect">
            <a:avLst/>
          </a:prstGeom>
          <a:noFill/>
          <a:ln>
            <a:noFill/>
          </a:ln>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5189" y="5118820"/>
            <a:ext cx="1717964" cy="1717964"/>
          </a:xfrm>
          <a:prstGeom prst="rect">
            <a:avLst/>
          </a:prstGeom>
        </p:spPr>
      </p:pic>
      <p:pic>
        <p:nvPicPr>
          <p:cNvPr id="5" name="Immagine 4"/>
          <p:cNvPicPr/>
          <p:nvPr/>
        </p:nvPicPr>
        <p:blipFill>
          <a:blip r:embed="rId4">
            <a:extLst>
              <a:ext uri="{28A0092B-C50C-407E-A947-70E740481C1C}">
                <a14:useLocalDpi xmlns:a14="http://schemas.microsoft.com/office/drawing/2010/main" val="0"/>
              </a:ext>
            </a:extLst>
          </a:blip>
          <a:srcRect/>
          <a:stretch>
            <a:fillRect/>
          </a:stretch>
        </p:blipFill>
        <p:spPr bwMode="auto">
          <a:xfrm>
            <a:off x="7278255" y="5966691"/>
            <a:ext cx="1767967" cy="891309"/>
          </a:xfrm>
          <a:prstGeom prst="rect">
            <a:avLst/>
          </a:prstGeom>
          <a:noFill/>
          <a:ln>
            <a:noFill/>
          </a:ln>
        </p:spPr>
      </p:pic>
      <p:pic>
        <p:nvPicPr>
          <p:cNvPr id="6" name="Immagine 5"/>
          <p:cNvPicPr/>
          <p:nvPr/>
        </p:nvPicPr>
        <p:blipFill>
          <a:blip r:embed="rId5">
            <a:extLst>
              <a:ext uri="{28A0092B-C50C-407E-A947-70E740481C1C}">
                <a14:useLocalDpi xmlns:a14="http://schemas.microsoft.com/office/drawing/2010/main" val="0"/>
              </a:ext>
            </a:extLst>
          </a:blip>
          <a:stretch>
            <a:fillRect/>
          </a:stretch>
        </p:blipFill>
        <p:spPr>
          <a:xfrm>
            <a:off x="124654" y="5421745"/>
            <a:ext cx="1408581" cy="1415039"/>
          </a:xfrm>
          <a:prstGeom prst="rect">
            <a:avLst/>
          </a:prstGeom>
        </p:spPr>
      </p:pic>
      <p:sp>
        <p:nvSpPr>
          <p:cNvPr id="7" name="Titolo 1"/>
          <p:cNvSpPr>
            <a:spLocks noGrp="1"/>
          </p:cNvSpPr>
          <p:nvPr>
            <p:ph type="title"/>
          </p:nvPr>
        </p:nvSpPr>
        <p:spPr>
          <a:xfrm>
            <a:off x="838200" y="365125"/>
            <a:ext cx="10515600" cy="1325563"/>
          </a:xfrm>
        </p:spPr>
        <p:txBody>
          <a:bodyPr>
            <a:normAutofit/>
          </a:bodyPr>
          <a:lstStyle/>
          <a:p>
            <a:r>
              <a:rPr lang="en-US" sz="3200" b="1" dirty="0">
                <a:solidFill>
                  <a:srgbClr val="990000"/>
                </a:solidFill>
                <a:latin typeface="Century Gothic" panose="020B0502020202020204" pitchFamily="34" charset="0"/>
                <a:cs typeface="Calibri" panose="020F0502020204030204" pitchFamily="34" charset="0"/>
              </a:rPr>
              <a:t>Multidimensional </a:t>
            </a:r>
            <a:r>
              <a:rPr lang="en-US" sz="3200" b="1" dirty="0" smtClean="0">
                <a:solidFill>
                  <a:srgbClr val="990000"/>
                </a:solidFill>
                <a:latin typeface="Century Gothic" panose="020B0502020202020204" pitchFamily="34" charset="0"/>
                <a:cs typeface="Calibri" panose="020F0502020204030204" pitchFamily="34" charset="0"/>
              </a:rPr>
              <a:t>poverty: from Townsend to Sen - 1</a:t>
            </a:r>
            <a:endParaRPr lang="it-IT" sz="3200" dirty="0">
              <a:latin typeface="Century Gothic" panose="020B0502020202020204" pitchFamily="34" charset="0"/>
            </a:endParaRPr>
          </a:p>
        </p:txBody>
      </p:sp>
      <p:sp>
        <p:nvSpPr>
          <p:cNvPr id="9" name="Segnaposto contenuto 2"/>
          <p:cNvSpPr>
            <a:spLocks noGrp="1"/>
          </p:cNvSpPr>
          <p:nvPr>
            <p:ph idx="1"/>
          </p:nvPr>
        </p:nvSpPr>
        <p:spPr>
          <a:xfrm>
            <a:off x="838200" y="1463040"/>
            <a:ext cx="10515600" cy="4713923"/>
          </a:xfrm>
        </p:spPr>
        <p:txBody>
          <a:bodyPr>
            <a:normAutofit/>
          </a:bodyPr>
          <a:lstStyle/>
          <a:p>
            <a:endParaRPr lang="en-US" i="1" dirty="0" smtClean="0"/>
          </a:p>
          <a:p>
            <a:r>
              <a:rPr lang="en-US" sz="3200" i="1" dirty="0">
                <a:latin typeface="Century Gothic" panose="020B0502020202020204" pitchFamily="34" charset="0"/>
              </a:rPr>
              <a:t>The debate concerning the need of adopting a multidimensional approach to measuring poverty has initiated by Townsend (1979) </a:t>
            </a:r>
            <a:endParaRPr lang="en-US" sz="3200" i="1" dirty="0" smtClean="0">
              <a:latin typeface="Century Gothic" panose="020B0502020202020204" pitchFamily="34" charset="0"/>
            </a:endParaRPr>
          </a:p>
          <a:p>
            <a:endParaRPr lang="en-US" sz="3200" i="1" dirty="0">
              <a:latin typeface="Century Gothic" panose="020B0502020202020204" pitchFamily="34" charset="0"/>
            </a:endParaRPr>
          </a:p>
          <a:p>
            <a:r>
              <a:rPr lang="en-US" sz="3200" dirty="0" smtClean="0">
                <a:latin typeface="Century Gothic" panose="020B0502020202020204" pitchFamily="34" charset="0"/>
              </a:rPr>
              <a:t>Peter Townsend’s idea consisted that poverty is less about shortage of income and more about the inability of people on low incomes to participate actively in society</a:t>
            </a:r>
            <a:endParaRPr lang="it-IT" sz="3200" dirty="0">
              <a:latin typeface="Century Gothic" panose="020B0502020202020204" pitchFamily="34" charset="0"/>
            </a:endParaRPr>
          </a:p>
        </p:txBody>
      </p:sp>
    </p:spTree>
    <p:extLst>
      <p:ext uri="{BB962C8B-B14F-4D97-AF65-F5344CB8AC3E}">
        <p14:creationId xmlns:p14="http://schemas.microsoft.com/office/powerpoint/2010/main" val="3681272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7000">
              <a:schemeClr val="bg1"/>
            </a:gs>
            <a:gs pos="0">
              <a:schemeClr val="bg1"/>
            </a:gs>
            <a:gs pos="45000">
              <a:schemeClr val="bg1">
                <a:lumMod val="95000"/>
              </a:schemeClr>
            </a:gs>
            <a:gs pos="100000">
              <a:schemeClr val="accent1">
                <a:lumMod val="40000"/>
                <a:lumOff val="60000"/>
              </a:schemeClr>
            </a:gs>
            <a:gs pos="81000">
              <a:schemeClr val="accent1">
                <a:lumMod val="40000"/>
                <a:lumOff val="60000"/>
              </a:schemeClr>
            </a:gs>
            <a:gs pos="92000">
              <a:schemeClr val="accent1">
                <a:lumMod val="40000"/>
                <a:lumOff val="60000"/>
              </a:schemeClr>
            </a:gs>
            <a:gs pos="100000">
              <a:schemeClr val="bg2"/>
            </a:gs>
          </a:gsLst>
          <a:lin ang="16200000" scaled="1"/>
          <a:tileRect/>
        </a:gradFill>
        <a:effectLst/>
      </p:bgPr>
    </p:bg>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3177309" y="6049096"/>
            <a:ext cx="2124362" cy="787688"/>
          </a:xfrm>
          <a:prstGeom prst="rect">
            <a:avLst/>
          </a:prstGeom>
          <a:noFill/>
          <a:ln>
            <a:noFill/>
          </a:ln>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5189" y="5118820"/>
            <a:ext cx="1717964" cy="1717964"/>
          </a:xfrm>
          <a:prstGeom prst="rect">
            <a:avLst/>
          </a:prstGeom>
        </p:spPr>
      </p:pic>
      <p:pic>
        <p:nvPicPr>
          <p:cNvPr id="5" name="Immagine 4"/>
          <p:cNvPicPr/>
          <p:nvPr/>
        </p:nvPicPr>
        <p:blipFill>
          <a:blip r:embed="rId4">
            <a:extLst>
              <a:ext uri="{28A0092B-C50C-407E-A947-70E740481C1C}">
                <a14:useLocalDpi xmlns:a14="http://schemas.microsoft.com/office/drawing/2010/main" val="0"/>
              </a:ext>
            </a:extLst>
          </a:blip>
          <a:srcRect/>
          <a:stretch>
            <a:fillRect/>
          </a:stretch>
        </p:blipFill>
        <p:spPr bwMode="auto">
          <a:xfrm>
            <a:off x="7278255" y="5966691"/>
            <a:ext cx="1767967" cy="891309"/>
          </a:xfrm>
          <a:prstGeom prst="rect">
            <a:avLst/>
          </a:prstGeom>
          <a:noFill/>
          <a:ln>
            <a:noFill/>
          </a:ln>
        </p:spPr>
      </p:pic>
      <p:pic>
        <p:nvPicPr>
          <p:cNvPr id="6" name="Immagine 5"/>
          <p:cNvPicPr/>
          <p:nvPr/>
        </p:nvPicPr>
        <p:blipFill>
          <a:blip r:embed="rId5">
            <a:extLst>
              <a:ext uri="{28A0092B-C50C-407E-A947-70E740481C1C}">
                <a14:useLocalDpi xmlns:a14="http://schemas.microsoft.com/office/drawing/2010/main" val="0"/>
              </a:ext>
            </a:extLst>
          </a:blip>
          <a:stretch>
            <a:fillRect/>
          </a:stretch>
        </p:blipFill>
        <p:spPr>
          <a:xfrm>
            <a:off x="124654" y="5421745"/>
            <a:ext cx="1408581" cy="1415039"/>
          </a:xfrm>
          <a:prstGeom prst="rect">
            <a:avLst/>
          </a:prstGeom>
        </p:spPr>
      </p:pic>
      <p:sp>
        <p:nvSpPr>
          <p:cNvPr id="7" name="Titolo 1"/>
          <p:cNvSpPr>
            <a:spLocks noGrp="1"/>
          </p:cNvSpPr>
          <p:nvPr>
            <p:ph type="title"/>
          </p:nvPr>
        </p:nvSpPr>
        <p:spPr>
          <a:xfrm>
            <a:off x="838200" y="365125"/>
            <a:ext cx="10515600" cy="1325563"/>
          </a:xfrm>
        </p:spPr>
        <p:txBody>
          <a:bodyPr>
            <a:normAutofit/>
          </a:bodyPr>
          <a:lstStyle/>
          <a:p>
            <a:r>
              <a:rPr lang="en-US" sz="3200" b="1" dirty="0">
                <a:solidFill>
                  <a:srgbClr val="990000"/>
                </a:solidFill>
                <a:latin typeface="Century Gothic" panose="020B0502020202020204" pitchFamily="34" charset="0"/>
                <a:cs typeface="Calibri" panose="020F0502020204030204" pitchFamily="34" charset="0"/>
              </a:rPr>
              <a:t>Multidimensional </a:t>
            </a:r>
            <a:r>
              <a:rPr lang="en-US" sz="3200" b="1" dirty="0" smtClean="0">
                <a:solidFill>
                  <a:srgbClr val="990000"/>
                </a:solidFill>
                <a:latin typeface="Century Gothic" panose="020B0502020202020204" pitchFamily="34" charset="0"/>
                <a:cs typeface="Calibri" panose="020F0502020204030204" pitchFamily="34" charset="0"/>
              </a:rPr>
              <a:t>poverty: from Townsend to Sen - 2</a:t>
            </a:r>
            <a:endParaRPr lang="it-IT" sz="3200" dirty="0">
              <a:latin typeface="Century Gothic" panose="020B0502020202020204" pitchFamily="34" charset="0"/>
            </a:endParaRPr>
          </a:p>
        </p:txBody>
      </p:sp>
      <p:sp>
        <p:nvSpPr>
          <p:cNvPr id="9" name="Segnaposto contenuto 2"/>
          <p:cNvSpPr>
            <a:spLocks noGrp="1"/>
          </p:cNvSpPr>
          <p:nvPr>
            <p:ph idx="1"/>
          </p:nvPr>
        </p:nvSpPr>
        <p:spPr>
          <a:xfrm>
            <a:off x="838200" y="1199255"/>
            <a:ext cx="10515600" cy="4713923"/>
          </a:xfrm>
        </p:spPr>
        <p:txBody>
          <a:bodyPr>
            <a:normAutofit/>
          </a:bodyPr>
          <a:lstStyle/>
          <a:p>
            <a:endParaRPr lang="en-US" i="1" dirty="0" smtClean="0"/>
          </a:p>
          <a:p>
            <a:r>
              <a:rPr lang="en-US" sz="3200" i="1" dirty="0" smtClean="0">
                <a:latin typeface="Century Gothic" panose="020B0502020202020204" pitchFamily="34" charset="0"/>
              </a:rPr>
              <a:t>Following the words of Amartya Sen (1999):</a:t>
            </a:r>
          </a:p>
          <a:p>
            <a:r>
              <a:rPr lang="en-US" sz="3200" i="1" dirty="0" smtClean="0">
                <a:latin typeface="Century Gothic" panose="020B0502020202020204" pitchFamily="34" charset="0"/>
              </a:rPr>
              <a:t>«</a:t>
            </a:r>
            <a:r>
              <a:rPr lang="en-US" sz="3200" i="1" dirty="0">
                <a:latin typeface="Century Gothic" panose="020B0502020202020204" pitchFamily="34" charset="0"/>
              </a:rPr>
              <a:t> Policy debates have indeed been distorted by overemphasis on income poverty and income inequality, to the neglect of deprivation that relates to other variables, such as unemployment, ill health, lack of education, and social exclusion </a:t>
            </a:r>
            <a:r>
              <a:rPr lang="en-US" sz="3200" i="1" dirty="0" smtClean="0">
                <a:latin typeface="Century Gothic" panose="020B0502020202020204" pitchFamily="34" charset="0"/>
              </a:rPr>
              <a:t>» </a:t>
            </a:r>
          </a:p>
          <a:p>
            <a:r>
              <a:rPr lang="en-US" sz="3200" i="1" dirty="0" smtClean="0">
                <a:latin typeface="Century Gothic" panose="020B0502020202020204" pitchFamily="34" charset="0"/>
              </a:rPr>
              <a:t>The debate has reached its peak in Brasilia, 29-31 August 2005, The Many Dimensions of Poverty</a:t>
            </a:r>
          </a:p>
          <a:p>
            <a:endParaRPr lang="en-US" dirty="0" smtClean="0"/>
          </a:p>
          <a:p>
            <a:endParaRPr lang="en-US" dirty="0"/>
          </a:p>
          <a:p>
            <a:endParaRPr lang="it-IT" dirty="0"/>
          </a:p>
        </p:txBody>
      </p:sp>
    </p:spTree>
    <p:extLst>
      <p:ext uri="{BB962C8B-B14F-4D97-AF65-F5344CB8AC3E}">
        <p14:creationId xmlns:p14="http://schemas.microsoft.com/office/powerpoint/2010/main" val="234283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7000">
              <a:schemeClr val="bg1"/>
            </a:gs>
            <a:gs pos="0">
              <a:schemeClr val="bg1"/>
            </a:gs>
            <a:gs pos="45000">
              <a:schemeClr val="bg1">
                <a:lumMod val="95000"/>
              </a:schemeClr>
            </a:gs>
            <a:gs pos="100000">
              <a:schemeClr val="accent1">
                <a:lumMod val="40000"/>
                <a:lumOff val="60000"/>
              </a:schemeClr>
            </a:gs>
            <a:gs pos="81000">
              <a:schemeClr val="accent1">
                <a:lumMod val="40000"/>
                <a:lumOff val="60000"/>
              </a:schemeClr>
            </a:gs>
            <a:gs pos="92000">
              <a:schemeClr val="accent1">
                <a:lumMod val="40000"/>
                <a:lumOff val="60000"/>
              </a:schemeClr>
            </a:gs>
            <a:gs pos="100000">
              <a:schemeClr val="bg2"/>
            </a:gs>
          </a:gsLst>
          <a:lin ang="16200000" scaled="1"/>
          <a:tileRect/>
        </a:gradFill>
        <a:effectLst/>
      </p:bgPr>
    </p:bg>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3177309" y="6049096"/>
            <a:ext cx="2124362" cy="787688"/>
          </a:xfrm>
          <a:prstGeom prst="rect">
            <a:avLst/>
          </a:prstGeom>
          <a:noFill/>
          <a:ln>
            <a:noFill/>
          </a:ln>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5189" y="5118820"/>
            <a:ext cx="1717964" cy="1717964"/>
          </a:xfrm>
          <a:prstGeom prst="rect">
            <a:avLst/>
          </a:prstGeom>
        </p:spPr>
      </p:pic>
      <p:pic>
        <p:nvPicPr>
          <p:cNvPr id="5" name="Immagine 4"/>
          <p:cNvPicPr/>
          <p:nvPr/>
        </p:nvPicPr>
        <p:blipFill>
          <a:blip r:embed="rId4">
            <a:extLst>
              <a:ext uri="{28A0092B-C50C-407E-A947-70E740481C1C}">
                <a14:useLocalDpi xmlns:a14="http://schemas.microsoft.com/office/drawing/2010/main" val="0"/>
              </a:ext>
            </a:extLst>
          </a:blip>
          <a:srcRect/>
          <a:stretch>
            <a:fillRect/>
          </a:stretch>
        </p:blipFill>
        <p:spPr bwMode="auto">
          <a:xfrm>
            <a:off x="7278255" y="5966691"/>
            <a:ext cx="1767967" cy="891309"/>
          </a:xfrm>
          <a:prstGeom prst="rect">
            <a:avLst/>
          </a:prstGeom>
          <a:noFill/>
          <a:ln>
            <a:noFill/>
          </a:ln>
        </p:spPr>
      </p:pic>
      <p:pic>
        <p:nvPicPr>
          <p:cNvPr id="6" name="Immagine 5"/>
          <p:cNvPicPr/>
          <p:nvPr/>
        </p:nvPicPr>
        <p:blipFill>
          <a:blip r:embed="rId5">
            <a:extLst>
              <a:ext uri="{28A0092B-C50C-407E-A947-70E740481C1C}">
                <a14:useLocalDpi xmlns:a14="http://schemas.microsoft.com/office/drawing/2010/main" val="0"/>
              </a:ext>
            </a:extLst>
          </a:blip>
          <a:stretch>
            <a:fillRect/>
          </a:stretch>
        </p:blipFill>
        <p:spPr>
          <a:xfrm>
            <a:off x="124654" y="5421745"/>
            <a:ext cx="1408581" cy="1415039"/>
          </a:xfrm>
          <a:prstGeom prst="rect">
            <a:avLst/>
          </a:prstGeom>
        </p:spPr>
      </p:pic>
      <p:sp>
        <p:nvSpPr>
          <p:cNvPr id="7" name="Titolo 1"/>
          <p:cNvSpPr>
            <a:spLocks noGrp="1"/>
          </p:cNvSpPr>
          <p:nvPr>
            <p:ph type="title"/>
          </p:nvPr>
        </p:nvSpPr>
        <p:spPr>
          <a:xfrm>
            <a:off x="838200" y="365125"/>
            <a:ext cx="10515600" cy="1325563"/>
          </a:xfrm>
        </p:spPr>
        <p:txBody>
          <a:bodyPr>
            <a:normAutofit/>
          </a:bodyPr>
          <a:lstStyle/>
          <a:p>
            <a:r>
              <a:rPr lang="en-US" sz="3600" b="1" dirty="0">
                <a:solidFill>
                  <a:srgbClr val="990000"/>
                </a:solidFill>
                <a:latin typeface="Century Gothic" panose="020B0502020202020204" pitchFamily="34" charset="0"/>
                <a:cs typeface="Calibri" panose="020F0502020204030204" pitchFamily="34" charset="0"/>
              </a:rPr>
              <a:t>Multidimensional </a:t>
            </a:r>
            <a:r>
              <a:rPr lang="en-US" sz="3600" b="1" dirty="0" smtClean="0">
                <a:solidFill>
                  <a:srgbClr val="990000"/>
                </a:solidFill>
                <a:latin typeface="Century Gothic" panose="020B0502020202020204" pitchFamily="34" charset="0"/>
                <a:cs typeface="Calibri" panose="020F0502020204030204" pitchFamily="34" charset="0"/>
              </a:rPr>
              <a:t>poverty: </a:t>
            </a:r>
            <a:r>
              <a:rPr lang="en-US" sz="3600" b="1" dirty="0" err="1" smtClean="0">
                <a:solidFill>
                  <a:srgbClr val="990000"/>
                </a:solidFill>
                <a:latin typeface="Century Gothic" panose="020B0502020202020204" pitchFamily="34" charset="0"/>
                <a:cs typeface="Calibri" panose="020F0502020204030204" pitchFamily="34" charset="0"/>
              </a:rPr>
              <a:t>i</a:t>
            </a:r>
            <a:r>
              <a:rPr lang="it-IT" sz="3600" b="1" dirty="0" err="1" smtClean="0">
                <a:solidFill>
                  <a:srgbClr val="990000"/>
                </a:solidFill>
                <a:latin typeface="Century Gothic" panose="020B0502020202020204" pitchFamily="34" charset="0"/>
                <a:cs typeface="Calibri" panose="020F0502020204030204" pitchFamily="34" charset="0"/>
              </a:rPr>
              <a:t>mportant</a:t>
            </a:r>
            <a:r>
              <a:rPr lang="it-IT" sz="3600" b="1" dirty="0" smtClean="0">
                <a:solidFill>
                  <a:srgbClr val="990000"/>
                </a:solidFill>
                <a:latin typeface="Century Gothic" panose="020B0502020202020204" pitchFamily="34" charset="0"/>
                <a:cs typeface="Calibri" panose="020F0502020204030204" pitchFamily="34" charset="0"/>
              </a:rPr>
              <a:t> </a:t>
            </a:r>
            <a:r>
              <a:rPr lang="it-IT" sz="3600" b="1" dirty="0" err="1">
                <a:solidFill>
                  <a:srgbClr val="990000"/>
                </a:solidFill>
                <a:latin typeface="Century Gothic" panose="020B0502020202020204" pitchFamily="34" charset="0"/>
                <a:cs typeface="Calibri" panose="020F0502020204030204" pitchFamily="34" charset="0"/>
              </a:rPr>
              <a:t>caveat</a:t>
            </a:r>
            <a:endParaRPr lang="it-IT" sz="3600" b="1" dirty="0">
              <a:solidFill>
                <a:srgbClr val="990000"/>
              </a:solidFill>
              <a:latin typeface="Century Gothic" panose="020B0502020202020204" pitchFamily="34" charset="0"/>
              <a:cs typeface="Calibri" panose="020F0502020204030204" pitchFamily="34" charset="0"/>
            </a:endParaRPr>
          </a:p>
        </p:txBody>
      </p:sp>
      <p:sp>
        <p:nvSpPr>
          <p:cNvPr id="9" name="Segnaposto contenuto 2"/>
          <p:cNvSpPr>
            <a:spLocks noGrp="1"/>
          </p:cNvSpPr>
          <p:nvPr>
            <p:ph idx="1"/>
          </p:nvPr>
        </p:nvSpPr>
        <p:spPr>
          <a:xfrm>
            <a:off x="838200" y="1380548"/>
            <a:ext cx="10515600" cy="4351338"/>
          </a:xfrm>
        </p:spPr>
        <p:txBody>
          <a:bodyPr>
            <a:normAutofit lnSpcReduction="10000"/>
          </a:bodyPr>
          <a:lstStyle/>
          <a:p>
            <a:r>
              <a:rPr lang="it-IT" sz="3200" dirty="0" err="1" smtClean="0">
                <a:latin typeface="Century Gothic" panose="020B0502020202020204" pitchFamily="34" charset="0"/>
              </a:rPr>
              <a:t>Many</a:t>
            </a:r>
            <a:r>
              <a:rPr lang="it-IT" sz="3200" dirty="0" smtClean="0">
                <a:latin typeface="Century Gothic" panose="020B0502020202020204" pitchFamily="34" charset="0"/>
              </a:rPr>
              <a:t> </a:t>
            </a:r>
            <a:r>
              <a:rPr lang="it-IT" sz="3200" dirty="0" err="1" smtClean="0">
                <a:latin typeface="Century Gothic" panose="020B0502020202020204" pitchFamily="34" charset="0"/>
              </a:rPr>
              <a:t>dimension</a:t>
            </a:r>
            <a:r>
              <a:rPr lang="it-IT" sz="3200" dirty="0" smtClean="0">
                <a:latin typeface="Century Gothic" panose="020B0502020202020204" pitchFamily="34" charset="0"/>
              </a:rPr>
              <a:t>, </a:t>
            </a:r>
            <a:r>
              <a:rPr lang="it-IT" sz="3200" dirty="0" err="1" smtClean="0">
                <a:latin typeface="Century Gothic" panose="020B0502020202020204" pitchFamily="34" charset="0"/>
              </a:rPr>
              <a:t>but</a:t>
            </a:r>
            <a:r>
              <a:rPr lang="it-IT" sz="3200" dirty="0" smtClean="0">
                <a:latin typeface="Century Gothic" panose="020B0502020202020204" pitchFamily="34" charset="0"/>
              </a:rPr>
              <a:t> </a:t>
            </a:r>
            <a:r>
              <a:rPr lang="it-IT" sz="3200" dirty="0" err="1" smtClean="0">
                <a:latin typeface="Century Gothic" panose="020B0502020202020204" pitchFamily="34" charset="0"/>
              </a:rPr>
              <a:t>not</a:t>
            </a:r>
            <a:r>
              <a:rPr lang="it-IT" sz="3200" dirty="0" smtClean="0">
                <a:latin typeface="Century Gothic" panose="020B0502020202020204" pitchFamily="34" charset="0"/>
              </a:rPr>
              <a:t> ALL </a:t>
            </a:r>
            <a:r>
              <a:rPr lang="it-IT" sz="3200" dirty="0" err="1" smtClean="0">
                <a:latin typeface="Century Gothic" panose="020B0502020202020204" pitchFamily="34" charset="0"/>
              </a:rPr>
              <a:t>dimensions</a:t>
            </a:r>
            <a:r>
              <a:rPr lang="it-IT" sz="3200" dirty="0" smtClean="0">
                <a:latin typeface="Century Gothic" panose="020B0502020202020204" pitchFamily="34" charset="0"/>
              </a:rPr>
              <a:t> </a:t>
            </a:r>
          </a:p>
          <a:p>
            <a:r>
              <a:rPr lang="it-IT" sz="3200" dirty="0" err="1" smtClean="0">
                <a:latin typeface="Century Gothic" panose="020B0502020202020204" pitchFamily="34" charset="0"/>
              </a:rPr>
              <a:t>It</a:t>
            </a:r>
            <a:r>
              <a:rPr lang="it-IT" sz="3200" dirty="0" smtClean="0">
                <a:latin typeface="Century Gothic" panose="020B0502020202020204" pitchFamily="34" charset="0"/>
              </a:rPr>
              <a:t> </a:t>
            </a:r>
            <a:r>
              <a:rPr lang="it-IT" sz="3200" dirty="0" err="1" smtClean="0">
                <a:latin typeface="Century Gothic" panose="020B0502020202020204" pitchFamily="34" charset="0"/>
              </a:rPr>
              <a:t>is</a:t>
            </a:r>
            <a:r>
              <a:rPr lang="it-IT" sz="3200" dirty="0" smtClean="0">
                <a:latin typeface="Century Gothic" panose="020B0502020202020204" pitchFamily="34" charset="0"/>
              </a:rPr>
              <a:t> </a:t>
            </a:r>
            <a:r>
              <a:rPr lang="it-IT" sz="3200" dirty="0" err="1" smtClean="0">
                <a:latin typeface="Century Gothic" panose="020B0502020202020204" pitchFamily="34" charset="0"/>
              </a:rPr>
              <a:t>necessary</a:t>
            </a:r>
            <a:r>
              <a:rPr lang="it-IT" sz="3200" dirty="0" smtClean="0">
                <a:latin typeface="Century Gothic" panose="020B0502020202020204" pitchFamily="34" charset="0"/>
              </a:rPr>
              <a:t> to </a:t>
            </a:r>
            <a:r>
              <a:rPr lang="it-IT" sz="3200" dirty="0" err="1" smtClean="0">
                <a:latin typeface="Century Gothic" panose="020B0502020202020204" pitchFamily="34" charset="0"/>
              </a:rPr>
              <a:t>define</a:t>
            </a:r>
            <a:r>
              <a:rPr lang="it-IT" sz="3200" dirty="0" smtClean="0">
                <a:latin typeface="Century Gothic" panose="020B0502020202020204" pitchFamily="34" charset="0"/>
              </a:rPr>
              <a:t> </a:t>
            </a:r>
            <a:r>
              <a:rPr lang="it-IT" sz="3200" dirty="0" err="1" smtClean="0">
                <a:latin typeface="Century Gothic" panose="020B0502020202020204" pitchFamily="34" charset="0"/>
              </a:rPr>
              <a:t>dimensions</a:t>
            </a:r>
            <a:r>
              <a:rPr lang="it-IT" sz="3200" dirty="0" smtClean="0">
                <a:latin typeface="Century Gothic" panose="020B0502020202020204" pitchFamily="34" charset="0"/>
              </a:rPr>
              <a:t> </a:t>
            </a:r>
            <a:r>
              <a:rPr lang="it-IT" sz="3200" i="1" dirty="0" smtClean="0">
                <a:latin typeface="Century Gothic" panose="020B0502020202020204" pitchFamily="34" charset="0"/>
              </a:rPr>
              <a:t>a priori </a:t>
            </a:r>
            <a:r>
              <a:rPr lang="it-IT" sz="3200" dirty="0" err="1" smtClean="0">
                <a:latin typeface="Century Gothic" panose="020B0502020202020204" pitchFamily="34" charset="0"/>
              </a:rPr>
              <a:t>maybe</a:t>
            </a:r>
            <a:r>
              <a:rPr lang="it-IT" sz="3200" dirty="0" smtClean="0">
                <a:latin typeface="Century Gothic" panose="020B0502020202020204" pitchFamily="34" charset="0"/>
              </a:rPr>
              <a:t> </a:t>
            </a:r>
            <a:r>
              <a:rPr lang="it-IT" sz="3200" dirty="0" err="1" smtClean="0">
                <a:latin typeface="Century Gothic" panose="020B0502020202020204" pitchFamily="34" charset="0"/>
              </a:rPr>
              <a:t>following</a:t>
            </a:r>
            <a:r>
              <a:rPr lang="it-IT" sz="3200" dirty="0" smtClean="0">
                <a:latin typeface="Century Gothic" panose="020B0502020202020204" pitchFamily="34" charset="0"/>
              </a:rPr>
              <a:t> </a:t>
            </a:r>
            <a:r>
              <a:rPr lang="it-IT" sz="3200" dirty="0" err="1" smtClean="0">
                <a:latin typeface="Century Gothic" panose="020B0502020202020204" pitchFamily="34" charset="0"/>
              </a:rPr>
              <a:t>socio-economic</a:t>
            </a:r>
            <a:r>
              <a:rPr lang="it-IT" sz="3200" dirty="0" smtClean="0">
                <a:latin typeface="Century Gothic" panose="020B0502020202020204" pitchFamily="34" charset="0"/>
              </a:rPr>
              <a:t> </a:t>
            </a:r>
            <a:r>
              <a:rPr lang="it-IT" sz="3200" dirty="0" err="1" smtClean="0">
                <a:latin typeface="Century Gothic" panose="020B0502020202020204" pitchFamily="34" charset="0"/>
              </a:rPr>
              <a:t>theories</a:t>
            </a:r>
            <a:endParaRPr lang="it-IT" sz="3200" dirty="0" smtClean="0">
              <a:latin typeface="Century Gothic" panose="020B0502020202020204" pitchFamily="34" charset="0"/>
            </a:endParaRPr>
          </a:p>
          <a:p>
            <a:r>
              <a:rPr lang="it-IT" sz="3200" i="1" dirty="0" smtClean="0">
                <a:latin typeface="Century Gothic" panose="020B0502020202020204" pitchFamily="34" charset="0"/>
              </a:rPr>
              <a:t>Data </a:t>
            </a:r>
            <a:r>
              <a:rPr lang="it-IT" sz="3200" dirty="0" err="1" smtClean="0">
                <a:latin typeface="Century Gothic" panose="020B0502020202020204" pitchFamily="34" charset="0"/>
              </a:rPr>
              <a:t>should</a:t>
            </a:r>
            <a:r>
              <a:rPr lang="it-IT" sz="3200" dirty="0" smtClean="0">
                <a:latin typeface="Century Gothic" panose="020B0502020202020204" pitchFamily="34" charset="0"/>
              </a:rPr>
              <a:t> </a:t>
            </a:r>
            <a:r>
              <a:rPr lang="it-IT" sz="3200" dirty="0" err="1" smtClean="0">
                <a:latin typeface="Century Gothic" panose="020B0502020202020204" pitchFamily="34" charset="0"/>
              </a:rPr>
              <a:t>confirm</a:t>
            </a:r>
            <a:r>
              <a:rPr lang="it-IT" sz="3200" dirty="0" smtClean="0">
                <a:latin typeface="Century Gothic" panose="020B0502020202020204" pitchFamily="34" charset="0"/>
              </a:rPr>
              <a:t> </a:t>
            </a:r>
            <a:r>
              <a:rPr lang="it-IT" sz="3200" dirty="0" err="1" smtClean="0">
                <a:latin typeface="Century Gothic" panose="020B0502020202020204" pitchFamily="34" charset="0"/>
              </a:rPr>
              <a:t>such</a:t>
            </a:r>
            <a:r>
              <a:rPr lang="it-IT" sz="3200" dirty="0" smtClean="0">
                <a:latin typeface="Century Gothic" panose="020B0502020202020204" pitchFamily="34" charset="0"/>
              </a:rPr>
              <a:t> </a:t>
            </a:r>
            <a:r>
              <a:rPr lang="it-IT" sz="3200" dirty="0" err="1" smtClean="0">
                <a:latin typeface="Century Gothic" panose="020B0502020202020204" pitchFamily="34" charset="0"/>
              </a:rPr>
              <a:t>theories</a:t>
            </a:r>
            <a:r>
              <a:rPr lang="it-IT" sz="3200" dirty="0" smtClean="0">
                <a:latin typeface="Century Gothic" panose="020B0502020202020204" pitchFamily="34" charset="0"/>
              </a:rPr>
              <a:t> (</a:t>
            </a:r>
            <a:r>
              <a:rPr lang="it-IT" sz="3200" i="1" dirty="0" smtClean="0">
                <a:latin typeface="Century Gothic" panose="020B0502020202020204" pitchFamily="34" charset="0"/>
              </a:rPr>
              <a:t>a là </a:t>
            </a:r>
            <a:r>
              <a:rPr lang="it-IT" sz="3200" dirty="0" smtClean="0">
                <a:latin typeface="Century Gothic" panose="020B0502020202020204" pitchFamily="34" charset="0"/>
              </a:rPr>
              <a:t>Popper)</a:t>
            </a:r>
          </a:p>
          <a:p>
            <a:r>
              <a:rPr lang="it-IT" sz="3200" dirty="0" err="1" smtClean="0">
                <a:latin typeface="Century Gothic" panose="020B0502020202020204" pitchFamily="34" charset="0"/>
              </a:rPr>
              <a:t>Such</a:t>
            </a:r>
            <a:r>
              <a:rPr lang="it-IT" sz="3200" dirty="0" smtClean="0">
                <a:latin typeface="Century Gothic" panose="020B0502020202020204" pitchFamily="34" charset="0"/>
              </a:rPr>
              <a:t> </a:t>
            </a:r>
            <a:r>
              <a:rPr lang="it-IT" sz="3200" dirty="0" err="1" smtClean="0">
                <a:latin typeface="Century Gothic" panose="020B0502020202020204" pitchFamily="34" charset="0"/>
              </a:rPr>
              <a:t>dimensions</a:t>
            </a:r>
            <a:r>
              <a:rPr lang="it-IT" sz="3200" dirty="0" smtClean="0">
                <a:latin typeface="Century Gothic" panose="020B0502020202020204" pitchFamily="34" charset="0"/>
              </a:rPr>
              <a:t> </a:t>
            </a:r>
            <a:r>
              <a:rPr lang="it-IT" sz="3200" dirty="0" err="1" smtClean="0">
                <a:latin typeface="Century Gothic" panose="020B0502020202020204" pitchFamily="34" charset="0"/>
              </a:rPr>
              <a:t>should</a:t>
            </a:r>
            <a:r>
              <a:rPr lang="it-IT" sz="3200" dirty="0" smtClean="0">
                <a:latin typeface="Century Gothic" panose="020B0502020202020204" pitchFamily="34" charset="0"/>
              </a:rPr>
              <a:t> be </a:t>
            </a:r>
            <a:r>
              <a:rPr lang="it-IT" sz="3200" dirty="0" err="1" smtClean="0">
                <a:latin typeface="Century Gothic" panose="020B0502020202020204" pitchFamily="34" charset="0"/>
              </a:rPr>
              <a:t>relevant</a:t>
            </a:r>
            <a:r>
              <a:rPr lang="it-IT" sz="3200" dirty="0" smtClean="0">
                <a:latin typeface="Century Gothic" panose="020B0502020202020204" pitchFamily="34" charset="0"/>
              </a:rPr>
              <a:t> and appropriate </a:t>
            </a:r>
            <a:r>
              <a:rPr lang="it-IT" sz="3200" dirty="0" err="1" smtClean="0">
                <a:latin typeface="Century Gothic" panose="020B0502020202020204" pitchFamily="34" charset="0"/>
              </a:rPr>
              <a:t>when</a:t>
            </a:r>
            <a:r>
              <a:rPr lang="it-IT" sz="3200" dirty="0" smtClean="0">
                <a:latin typeface="Century Gothic" panose="020B0502020202020204" pitchFamily="34" charset="0"/>
              </a:rPr>
              <a:t> </a:t>
            </a:r>
            <a:r>
              <a:rPr lang="it-IT" sz="3200" dirty="0" err="1" smtClean="0">
                <a:latin typeface="Century Gothic" panose="020B0502020202020204" pitchFamily="34" charset="0"/>
              </a:rPr>
              <a:t>measuring</a:t>
            </a:r>
            <a:r>
              <a:rPr lang="it-IT" sz="3200" dirty="0" smtClean="0">
                <a:latin typeface="Century Gothic" panose="020B0502020202020204" pitchFamily="34" charset="0"/>
              </a:rPr>
              <a:t> </a:t>
            </a:r>
            <a:r>
              <a:rPr lang="it-IT" sz="3200" dirty="0" err="1" smtClean="0">
                <a:latin typeface="Century Gothic" panose="020B0502020202020204" pitchFamily="34" charset="0"/>
              </a:rPr>
              <a:t>poverty</a:t>
            </a:r>
            <a:r>
              <a:rPr lang="it-IT" sz="3200" dirty="0" smtClean="0">
                <a:latin typeface="Century Gothic" panose="020B0502020202020204" pitchFamily="34" charset="0"/>
              </a:rPr>
              <a:t> </a:t>
            </a:r>
            <a:r>
              <a:rPr lang="it-IT" sz="3200" dirty="0" err="1" smtClean="0">
                <a:latin typeface="Century Gothic" panose="020B0502020202020204" pitchFamily="34" charset="0"/>
              </a:rPr>
              <a:t>at</a:t>
            </a:r>
            <a:r>
              <a:rPr lang="it-IT" sz="3200" dirty="0" smtClean="0">
                <a:latin typeface="Century Gothic" panose="020B0502020202020204" pitchFamily="34" charset="0"/>
              </a:rPr>
              <a:t> a </a:t>
            </a:r>
            <a:r>
              <a:rPr lang="it-IT" sz="3200" dirty="0" err="1" smtClean="0">
                <a:latin typeface="Century Gothic" panose="020B0502020202020204" pitchFamily="34" charset="0"/>
              </a:rPr>
              <a:t>local</a:t>
            </a:r>
            <a:r>
              <a:rPr lang="it-IT" sz="3200" dirty="0" smtClean="0">
                <a:latin typeface="Century Gothic" panose="020B0502020202020204" pitchFamily="34" charset="0"/>
              </a:rPr>
              <a:t> </a:t>
            </a:r>
            <a:r>
              <a:rPr lang="it-IT" sz="3200" dirty="0" err="1" smtClean="0">
                <a:latin typeface="Century Gothic" panose="020B0502020202020204" pitchFamily="34" charset="0"/>
              </a:rPr>
              <a:t>level</a:t>
            </a:r>
            <a:r>
              <a:rPr lang="it-IT" sz="3200" dirty="0" smtClean="0">
                <a:latin typeface="Century Gothic" panose="020B0502020202020204" pitchFamily="34" charset="0"/>
              </a:rPr>
              <a:t> (</a:t>
            </a:r>
            <a:r>
              <a:rPr lang="it-IT" sz="3200" dirty="0" err="1" smtClean="0">
                <a:latin typeface="Century Gothic" panose="020B0502020202020204" pitchFamily="34" charset="0"/>
              </a:rPr>
              <a:t>Eurostat</a:t>
            </a:r>
            <a:r>
              <a:rPr lang="it-IT" sz="3200" dirty="0" smtClean="0">
                <a:latin typeface="Century Gothic" panose="020B0502020202020204" pitchFamily="34" charset="0"/>
              </a:rPr>
              <a:t>, 2002; </a:t>
            </a:r>
            <a:r>
              <a:rPr lang="it-IT" sz="3200" dirty="0" err="1" smtClean="0">
                <a:latin typeface="Century Gothic" panose="020B0502020202020204" pitchFamily="34" charset="0"/>
              </a:rPr>
              <a:t>European</a:t>
            </a:r>
            <a:r>
              <a:rPr lang="it-IT" sz="3200" dirty="0" smtClean="0">
                <a:latin typeface="Century Gothic" panose="020B0502020202020204" pitchFamily="34" charset="0"/>
              </a:rPr>
              <a:t> Social </a:t>
            </a:r>
            <a:r>
              <a:rPr lang="it-IT" sz="3200" dirty="0" err="1" smtClean="0">
                <a:latin typeface="Century Gothic" panose="020B0502020202020204" pitchFamily="34" charset="0"/>
              </a:rPr>
              <a:t>Statistics</a:t>
            </a:r>
            <a:r>
              <a:rPr lang="it-IT" sz="3200" dirty="0" smtClean="0">
                <a:latin typeface="Century Gothic" panose="020B0502020202020204" pitchFamily="34" charset="0"/>
              </a:rPr>
              <a:t>, Second Report on </a:t>
            </a:r>
            <a:r>
              <a:rPr lang="it-IT" sz="3200" dirty="0" err="1" smtClean="0">
                <a:latin typeface="Century Gothic" panose="020B0502020202020204" pitchFamily="34" charset="0"/>
              </a:rPr>
              <a:t>Income</a:t>
            </a:r>
            <a:r>
              <a:rPr lang="it-IT" sz="3200" dirty="0" smtClean="0">
                <a:latin typeface="Century Gothic" panose="020B0502020202020204" pitchFamily="34" charset="0"/>
              </a:rPr>
              <a:t>, </a:t>
            </a:r>
            <a:r>
              <a:rPr lang="it-IT" sz="3200" dirty="0" err="1" smtClean="0">
                <a:latin typeface="Century Gothic" panose="020B0502020202020204" pitchFamily="34" charset="0"/>
              </a:rPr>
              <a:t>Poverty</a:t>
            </a:r>
            <a:r>
              <a:rPr lang="it-IT" sz="3200" dirty="0" smtClean="0">
                <a:latin typeface="Century Gothic" panose="020B0502020202020204" pitchFamily="34" charset="0"/>
              </a:rPr>
              <a:t> and Social </a:t>
            </a:r>
            <a:r>
              <a:rPr lang="it-IT" sz="3200" dirty="0" err="1" smtClean="0">
                <a:latin typeface="Century Gothic" panose="020B0502020202020204" pitchFamily="34" charset="0"/>
              </a:rPr>
              <a:t>Exclusion</a:t>
            </a:r>
            <a:r>
              <a:rPr lang="it-IT" sz="3200" dirty="0" smtClean="0">
                <a:latin typeface="Century Gothic" panose="020B0502020202020204" pitchFamily="34" charset="0"/>
              </a:rPr>
              <a:t>)</a:t>
            </a:r>
            <a:endParaRPr lang="it-IT" sz="3200" dirty="0">
              <a:latin typeface="Century Gothic" panose="020B0502020202020204" pitchFamily="34" charset="0"/>
            </a:endParaRPr>
          </a:p>
        </p:txBody>
      </p:sp>
    </p:spTree>
    <p:extLst>
      <p:ext uri="{BB962C8B-B14F-4D97-AF65-F5344CB8AC3E}">
        <p14:creationId xmlns:p14="http://schemas.microsoft.com/office/powerpoint/2010/main" val="118203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7000">
              <a:schemeClr val="bg1"/>
            </a:gs>
            <a:gs pos="0">
              <a:schemeClr val="bg1"/>
            </a:gs>
            <a:gs pos="45000">
              <a:schemeClr val="bg1">
                <a:lumMod val="95000"/>
              </a:schemeClr>
            </a:gs>
            <a:gs pos="100000">
              <a:schemeClr val="accent1">
                <a:lumMod val="40000"/>
                <a:lumOff val="60000"/>
              </a:schemeClr>
            </a:gs>
            <a:gs pos="81000">
              <a:schemeClr val="accent1">
                <a:lumMod val="40000"/>
                <a:lumOff val="60000"/>
              </a:schemeClr>
            </a:gs>
            <a:gs pos="92000">
              <a:schemeClr val="accent1">
                <a:lumMod val="40000"/>
                <a:lumOff val="60000"/>
              </a:schemeClr>
            </a:gs>
            <a:gs pos="100000">
              <a:schemeClr val="bg2"/>
            </a:gs>
          </a:gsLst>
          <a:lin ang="16200000" scaled="1"/>
          <a:tileRect/>
        </a:gradFill>
        <a:effectLst/>
      </p:bgPr>
    </p:bg>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3177309" y="6049096"/>
            <a:ext cx="2124362" cy="787688"/>
          </a:xfrm>
          <a:prstGeom prst="rect">
            <a:avLst/>
          </a:prstGeom>
          <a:noFill/>
          <a:ln>
            <a:noFill/>
          </a:ln>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5189" y="5118820"/>
            <a:ext cx="1717964" cy="1717964"/>
          </a:xfrm>
          <a:prstGeom prst="rect">
            <a:avLst/>
          </a:prstGeom>
        </p:spPr>
      </p:pic>
      <p:pic>
        <p:nvPicPr>
          <p:cNvPr id="5" name="Immagine 4"/>
          <p:cNvPicPr/>
          <p:nvPr/>
        </p:nvPicPr>
        <p:blipFill>
          <a:blip r:embed="rId4">
            <a:extLst>
              <a:ext uri="{28A0092B-C50C-407E-A947-70E740481C1C}">
                <a14:useLocalDpi xmlns:a14="http://schemas.microsoft.com/office/drawing/2010/main" val="0"/>
              </a:ext>
            </a:extLst>
          </a:blip>
          <a:srcRect/>
          <a:stretch>
            <a:fillRect/>
          </a:stretch>
        </p:blipFill>
        <p:spPr bwMode="auto">
          <a:xfrm>
            <a:off x="7278255" y="5966691"/>
            <a:ext cx="1767967" cy="891309"/>
          </a:xfrm>
          <a:prstGeom prst="rect">
            <a:avLst/>
          </a:prstGeom>
          <a:noFill/>
          <a:ln>
            <a:noFill/>
          </a:ln>
        </p:spPr>
      </p:pic>
      <p:pic>
        <p:nvPicPr>
          <p:cNvPr id="6" name="Immagine 5"/>
          <p:cNvPicPr/>
          <p:nvPr/>
        </p:nvPicPr>
        <p:blipFill>
          <a:blip r:embed="rId5">
            <a:extLst>
              <a:ext uri="{28A0092B-C50C-407E-A947-70E740481C1C}">
                <a14:useLocalDpi xmlns:a14="http://schemas.microsoft.com/office/drawing/2010/main" val="0"/>
              </a:ext>
            </a:extLst>
          </a:blip>
          <a:stretch>
            <a:fillRect/>
          </a:stretch>
        </p:blipFill>
        <p:spPr>
          <a:xfrm>
            <a:off x="124654" y="5421745"/>
            <a:ext cx="1408581" cy="1415039"/>
          </a:xfrm>
          <a:prstGeom prst="rect">
            <a:avLst/>
          </a:prstGeom>
        </p:spPr>
      </p:pic>
      <p:sp>
        <p:nvSpPr>
          <p:cNvPr id="7" name="Titolo 1"/>
          <p:cNvSpPr>
            <a:spLocks noGrp="1"/>
          </p:cNvSpPr>
          <p:nvPr>
            <p:ph type="title"/>
          </p:nvPr>
        </p:nvSpPr>
        <p:spPr>
          <a:xfrm>
            <a:off x="838200" y="365125"/>
            <a:ext cx="10515600" cy="1325563"/>
          </a:xfrm>
        </p:spPr>
        <p:txBody>
          <a:bodyPr>
            <a:normAutofit/>
          </a:bodyPr>
          <a:lstStyle/>
          <a:p>
            <a:r>
              <a:rPr lang="en-US" sz="4000" b="1" dirty="0">
                <a:solidFill>
                  <a:srgbClr val="990000"/>
                </a:solidFill>
                <a:latin typeface="Century Gothic" panose="020B0502020202020204" pitchFamily="34" charset="0"/>
                <a:cs typeface="Calibri" panose="020F0502020204030204" pitchFamily="34" charset="0"/>
              </a:rPr>
              <a:t>Multidimensional poverty at a local level</a:t>
            </a:r>
            <a:endParaRPr lang="it-IT" sz="4000" dirty="0">
              <a:latin typeface="Century Gothic" panose="020B0502020202020204" pitchFamily="34" charset="0"/>
            </a:endParaRPr>
          </a:p>
        </p:txBody>
      </p:sp>
      <p:sp>
        <p:nvSpPr>
          <p:cNvPr id="9" name="Segnaposto contenuto 2"/>
          <p:cNvSpPr>
            <a:spLocks noGrp="1"/>
          </p:cNvSpPr>
          <p:nvPr>
            <p:ph idx="1"/>
          </p:nvPr>
        </p:nvSpPr>
        <p:spPr>
          <a:xfrm>
            <a:off x="838200" y="1502352"/>
            <a:ext cx="10515600" cy="4351338"/>
          </a:xfrm>
        </p:spPr>
        <p:txBody>
          <a:bodyPr>
            <a:normAutofit lnSpcReduction="10000"/>
          </a:bodyPr>
          <a:lstStyle/>
          <a:p>
            <a:r>
              <a:rPr lang="it-IT" sz="3200" dirty="0" smtClean="0">
                <a:latin typeface="Century Gothic" panose="020B0502020202020204" pitchFamily="34" charset="0"/>
              </a:rPr>
              <a:t>First of </a:t>
            </a:r>
            <a:r>
              <a:rPr lang="it-IT" sz="3200" dirty="0" err="1" smtClean="0">
                <a:latin typeface="Century Gothic" panose="020B0502020202020204" pitchFamily="34" charset="0"/>
              </a:rPr>
              <a:t>all</a:t>
            </a:r>
            <a:r>
              <a:rPr lang="it-IT" sz="3200" dirty="0" smtClean="0">
                <a:latin typeface="Century Gothic" panose="020B0502020202020204" pitchFamily="34" charset="0"/>
              </a:rPr>
              <a:t>, data </a:t>
            </a:r>
            <a:r>
              <a:rPr lang="it-IT" sz="3200" dirty="0" err="1" smtClean="0">
                <a:latin typeface="Century Gothic" panose="020B0502020202020204" pitchFamily="34" charset="0"/>
              </a:rPr>
              <a:t>availability</a:t>
            </a:r>
            <a:r>
              <a:rPr lang="it-IT" sz="3200" dirty="0" smtClean="0">
                <a:latin typeface="Century Gothic" panose="020B0502020202020204" pitchFamily="34" charset="0"/>
              </a:rPr>
              <a:t> </a:t>
            </a:r>
            <a:r>
              <a:rPr lang="it-IT" sz="3200" dirty="0" err="1" smtClean="0">
                <a:latin typeface="Century Gothic" panose="020B0502020202020204" pitchFamily="34" charset="0"/>
              </a:rPr>
              <a:t>is</a:t>
            </a:r>
            <a:r>
              <a:rPr lang="it-IT" sz="3200" dirty="0" smtClean="0">
                <a:latin typeface="Century Gothic" panose="020B0502020202020204" pitchFamily="34" charset="0"/>
              </a:rPr>
              <a:t> </a:t>
            </a:r>
            <a:r>
              <a:rPr lang="it-IT" sz="3200" dirty="0" err="1" smtClean="0">
                <a:latin typeface="Century Gothic" panose="020B0502020202020204" pitchFamily="34" charset="0"/>
              </a:rPr>
              <a:t>fundamental</a:t>
            </a:r>
            <a:endParaRPr lang="it-IT" sz="3200" dirty="0" smtClean="0">
              <a:latin typeface="Century Gothic" panose="020B0502020202020204" pitchFamily="34" charset="0"/>
            </a:endParaRPr>
          </a:p>
          <a:p>
            <a:r>
              <a:rPr lang="it-IT" sz="3200" dirty="0" err="1" smtClean="0">
                <a:latin typeface="Century Gothic" panose="020B0502020202020204" pitchFamily="34" charset="0"/>
              </a:rPr>
              <a:t>Then</a:t>
            </a:r>
            <a:r>
              <a:rPr lang="it-IT" sz="3200" dirty="0" smtClean="0">
                <a:latin typeface="Century Gothic" panose="020B0502020202020204" pitchFamily="34" charset="0"/>
              </a:rPr>
              <a:t>, take care of «</a:t>
            </a:r>
            <a:r>
              <a:rPr lang="it-IT" sz="3200" dirty="0" err="1" smtClean="0">
                <a:latin typeface="Century Gothic" panose="020B0502020202020204" pitchFamily="34" charset="0"/>
              </a:rPr>
              <a:t>subjective</a:t>
            </a:r>
            <a:r>
              <a:rPr lang="it-IT" sz="3200" dirty="0" smtClean="0">
                <a:latin typeface="Century Gothic" panose="020B0502020202020204" pitchFamily="34" charset="0"/>
              </a:rPr>
              <a:t>» data</a:t>
            </a:r>
          </a:p>
          <a:p>
            <a:r>
              <a:rPr lang="it-IT" sz="3200" dirty="0" smtClean="0">
                <a:latin typeface="Century Gothic" panose="020B0502020202020204" pitchFamily="34" charset="0"/>
              </a:rPr>
              <a:t> </a:t>
            </a:r>
            <a:r>
              <a:rPr lang="it-IT" sz="3200" dirty="0" err="1" smtClean="0">
                <a:latin typeface="Century Gothic" panose="020B0502020202020204" pitchFamily="34" charset="0"/>
              </a:rPr>
              <a:t>According</a:t>
            </a:r>
            <a:r>
              <a:rPr lang="it-IT" sz="3200" dirty="0" smtClean="0">
                <a:latin typeface="Century Gothic" panose="020B0502020202020204" pitchFamily="34" charset="0"/>
              </a:rPr>
              <a:t> to </a:t>
            </a:r>
            <a:r>
              <a:rPr lang="it-IT" sz="3200" dirty="0" err="1" smtClean="0">
                <a:latin typeface="Century Gothic" panose="020B0502020202020204" pitchFamily="34" charset="0"/>
              </a:rPr>
              <a:t>type</a:t>
            </a:r>
            <a:r>
              <a:rPr lang="it-IT" sz="3200" dirty="0" smtClean="0">
                <a:latin typeface="Century Gothic" panose="020B0502020202020204" pitchFamily="34" charset="0"/>
              </a:rPr>
              <a:t> and </a:t>
            </a:r>
            <a:r>
              <a:rPr lang="it-IT" sz="3200" dirty="0" err="1" smtClean="0">
                <a:latin typeface="Century Gothic" panose="020B0502020202020204" pitchFamily="34" charset="0"/>
              </a:rPr>
              <a:t>disaggregation</a:t>
            </a:r>
            <a:r>
              <a:rPr lang="it-IT" sz="3200" dirty="0" smtClean="0">
                <a:latin typeface="Century Gothic" panose="020B0502020202020204" pitchFamily="34" charset="0"/>
              </a:rPr>
              <a:t> of data, do </a:t>
            </a:r>
            <a:r>
              <a:rPr lang="it-IT" sz="3200" dirty="0" err="1" smtClean="0">
                <a:latin typeface="Century Gothic" panose="020B0502020202020204" pitchFamily="34" charset="0"/>
              </a:rPr>
              <a:t>select</a:t>
            </a:r>
            <a:r>
              <a:rPr lang="it-IT" sz="3200" dirty="0" smtClean="0">
                <a:latin typeface="Century Gothic" panose="020B0502020202020204" pitchFamily="34" charset="0"/>
              </a:rPr>
              <a:t> the best </a:t>
            </a:r>
            <a:r>
              <a:rPr lang="it-IT" sz="3200" dirty="0" err="1" smtClean="0">
                <a:latin typeface="Century Gothic" panose="020B0502020202020204" pitchFamily="34" charset="0"/>
              </a:rPr>
              <a:t>method</a:t>
            </a:r>
            <a:r>
              <a:rPr lang="it-IT" sz="3200" dirty="0" smtClean="0">
                <a:latin typeface="Century Gothic" panose="020B0502020202020204" pitchFamily="34" charset="0"/>
              </a:rPr>
              <a:t> of Small Area </a:t>
            </a:r>
            <a:r>
              <a:rPr lang="it-IT" sz="3200" dirty="0" err="1" smtClean="0">
                <a:latin typeface="Century Gothic" panose="020B0502020202020204" pitchFamily="34" charset="0"/>
              </a:rPr>
              <a:t>Estimation</a:t>
            </a:r>
            <a:r>
              <a:rPr lang="it-IT" sz="3200" dirty="0" smtClean="0">
                <a:latin typeface="Century Gothic" panose="020B0502020202020204" pitchFamily="34" charset="0"/>
              </a:rPr>
              <a:t> (SAE)</a:t>
            </a:r>
          </a:p>
          <a:p>
            <a:r>
              <a:rPr lang="it-IT" sz="3200" dirty="0" err="1" smtClean="0">
                <a:latin typeface="Century Gothic" panose="020B0502020202020204" pitchFamily="34" charset="0"/>
              </a:rPr>
              <a:t>Then</a:t>
            </a:r>
            <a:r>
              <a:rPr lang="it-IT" sz="3200" dirty="0">
                <a:latin typeface="Century Gothic" panose="020B0502020202020204" pitchFamily="34" charset="0"/>
              </a:rPr>
              <a:t> </a:t>
            </a:r>
            <a:r>
              <a:rPr lang="it-IT" sz="3200" dirty="0" smtClean="0">
                <a:latin typeface="Century Gothic" panose="020B0502020202020204" pitchFamily="34" charset="0"/>
              </a:rPr>
              <a:t>the </a:t>
            </a:r>
            <a:r>
              <a:rPr lang="it-IT" sz="3200" dirty="0" err="1" smtClean="0">
                <a:latin typeface="Century Gothic" panose="020B0502020202020204" pitchFamily="34" charset="0"/>
              </a:rPr>
              <a:t>question</a:t>
            </a:r>
            <a:r>
              <a:rPr lang="it-IT" sz="3200" dirty="0" smtClean="0">
                <a:latin typeface="Century Gothic" panose="020B0502020202020204" pitchFamily="34" charset="0"/>
              </a:rPr>
              <a:t> </a:t>
            </a:r>
            <a:r>
              <a:rPr lang="it-IT" sz="3200" dirty="0" err="1" smtClean="0">
                <a:latin typeface="Century Gothic" panose="020B0502020202020204" pitchFamily="34" charset="0"/>
              </a:rPr>
              <a:t>is</a:t>
            </a:r>
            <a:r>
              <a:rPr lang="it-IT" sz="3200" dirty="0" smtClean="0">
                <a:latin typeface="Century Gothic" panose="020B0502020202020204" pitchFamily="34" charset="0"/>
              </a:rPr>
              <a:t>: </a:t>
            </a:r>
            <a:r>
              <a:rPr lang="en-US" sz="3200" b="1" dirty="0">
                <a:solidFill>
                  <a:srgbClr val="990000"/>
                </a:solidFill>
                <a:latin typeface="Century Gothic" panose="020B0502020202020204" pitchFamily="34" charset="0"/>
                <a:cs typeface="Calibri" panose="020F0502020204030204" pitchFamily="34" charset="0"/>
              </a:rPr>
              <a:t>how to </a:t>
            </a:r>
            <a:r>
              <a:rPr lang="en-US" sz="3200" b="1" dirty="0" smtClean="0">
                <a:solidFill>
                  <a:srgbClr val="990000"/>
                </a:solidFill>
                <a:latin typeface="Century Gothic" panose="020B0502020202020204" pitchFamily="34" charset="0"/>
                <a:cs typeface="Calibri" panose="020F0502020204030204" pitchFamily="34" charset="0"/>
              </a:rPr>
              <a:t>better synthetize </a:t>
            </a:r>
            <a:r>
              <a:rPr lang="en-US" sz="3200" b="1" dirty="0">
                <a:solidFill>
                  <a:srgbClr val="990000"/>
                </a:solidFill>
                <a:latin typeface="Century Gothic" panose="020B0502020202020204" pitchFamily="34" charset="0"/>
                <a:cs typeface="Calibri" panose="020F0502020204030204" pitchFamily="34" charset="0"/>
              </a:rPr>
              <a:t>the dimensions</a:t>
            </a:r>
            <a:r>
              <a:rPr lang="en-US" sz="3200" b="1" dirty="0" smtClean="0">
                <a:solidFill>
                  <a:srgbClr val="990000"/>
                </a:solidFill>
                <a:latin typeface="Century Gothic" panose="020B0502020202020204" pitchFamily="34" charset="0"/>
                <a:cs typeface="Calibri" panose="020F0502020204030204" pitchFamily="34" charset="0"/>
              </a:rPr>
              <a:t>?</a:t>
            </a:r>
          </a:p>
          <a:p>
            <a:r>
              <a:rPr lang="en-US" sz="3200" dirty="0">
                <a:latin typeface="Century Gothic" panose="020B0502020202020204" pitchFamily="34" charset="0"/>
              </a:rPr>
              <a:t>In the present Table </a:t>
            </a:r>
            <a:r>
              <a:rPr lang="en-US" sz="3200" dirty="0" smtClean="0">
                <a:latin typeface="Century Gothic" panose="020B0502020202020204" pitchFamily="34" charset="0"/>
              </a:rPr>
              <a:t>2 we will </a:t>
            </a:r>
            <a:r>
              <a:rPr lang="en-US" sz="3200" dirty="0">
                <a:latin typeface="Century Gothic" panose="020B0502020202020204" pitchFamily="34" charset="0"/>
              </a:rPr>
              <a:t>try </a:t>
            </a:r>
            <a:r>
              <a:rPr lang="en-US" sz="3200" dirty="0" smtClean="0">
                <a:latin typeface="Century Gothic" panose="020B0502020202020204" pitchFamily="34" charset="0"/>
              </a:rPr>
              <a:t>to answer </a:t>
            </a:r>
            <a:r>
              <a:rPr lang="en-US" sz="3200" dirty="0">
                <a:latin typeface="Century Gothic" panose="020B0502020202020204" pitchFamily="34" charset="0"/>
              </a:rPr>
              <a:t>to this question</a:t>
            </a:r>
          </a:p>
          <a:p>
            <a:endParaRPr lang="it-IT" dirty="0"/>
          </a:p>
        </p:txBody>
      </p:sp>
    </p:spTree>
    <p:extLst>
      <p:ext uri="{BB962C8B-B14F-4D97-AF65-F5344CB8AC3E}">
        <p14:creationId xmlns:p14="http://schemas.microsoft.com/office/powerpoint/2010/main" val="3033039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7000">
              <a:schemeClr val="bg1"/>
            </a:gs>
            <a:gs pos="0">
              <a:schemeClr val="bg1"/>
            </a:gs>
            <a:gs pos="45000">
              <a:schemeClr val="bg1">
                <a:lumMod val="95000"/>
              </a:schemeClr>
            </a:gs>
            <a:gs pos="100000">
              <a:schemeClr val="accent1">
                <a:lumMod val="40000"/>
                <a:lumOff val="60000"/>
              </a:schemeClr>
            </a:gs>
            <a:gs pos="81000">
              <a:schemeClr val="accent1">
                <a:lumMod val="40000"/>
                <a:lumOff val="60000"/>
              </a:schemeClr>
            </a:gs>
            <a:gs pos="92000">
              <a:schemeClr val="accent1">
                <a:lumMod val="40000"/>
                <a:lumOff val="60000"/>
              </a:schemeClr>
            </a:gs>
            <a:gs pos="100000">
              <a:schemeClr val="bg2"/>
            </a:gs>
          </a:gsLst>
          <a:lin ang="16200000" scaled="1"/>
          <a:tileRect/>
        </a:gradFill>
        <a:effectLst/>
      </p:bgPr>
    </p:bg>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3177309" y="6049096"/>
            <a:ext cx="2124362" cy="787688"/>
          </a:xfrm>
          <a:prstGeom prst="rect">
            <a:avLst/>
          </a:prstGeom>
          <a:noFill/>
          <a:ln>
            <a:noFill/>
          </a:ln>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5189" y="5118820"/>
            <a:ext cx="1717964" cy="1717964"/>
          </a:xfrm>
          <a:prstGeom prst="rect">
            <a:avLst/>
          </a:prstGeom>
        </p:spPr>
      </p:pic>
      <p:pic>
        <p:nvPicPr>
          <p:cNvPr id="5" name="Immagine 4"/>
          <p:cNvPicPr/>
          <p:nvPr/>
        </p:nvPicPr>
        <p:blipFill>
          <a:blip r:embed="rId4">
            <a:extLst>
              <a:ext uri="{28A0092B-C50C-407E-A947-70E740481C1C}">
                <a14:useLocalDpi xmlns:a14="http://schemas.microsoft.com/office/drawing/2010/main" val="0"/>
              </a:ext>
            </a:extLst>
          </a:blip>
          <a:srcRect/>
          <a:stretch>
            <a:fillRect/>
          </a:stretch>
        </p:blipFill>
        <p:spPr bwMode="auto">
          <a:xfrm>
            <a:off x="7278255" y="5966691"/>
            <a:ext cx="1767967" cy="891309"/>
          </a:xfrm>
          <a:prstGeom prst="rect">
            <a:avLst/>
          </a:prstGeom>
          <a:noFill/>
          <a:ln>
            <a:noFill/>
          </a:ln>
        </p:spPr>
      </p:pic>
      <p:pic>
        <p:nvPicPr>
          <p:cNvPr id="6" name="Immagine 5"/>
          <p:cNvPicPr/>
          <p:nvPr/>
        </p:nvPicPr>
        <p:blipFill>
          <a:blip r:embed="rId5">
            <a:extLst>
              <a:ext uri="{28A0092B-C50C-407E-A947-70E740481C1C}">
                <a14:useLocalDpi xmlns:a14="http://schemas.microsoft.com/office/drawing/2010/main" val="0"/>
              </a:ext>
            </a:extLst>
          </a:blip>
          <a:stretch>
            <a:fillRect/>
          </a:stretch>
        </p:blipFill>
        <p:spPr>
          <a:xfrm>
            <a:off x="124654" y="5421745"/>
            <a:ext cx="1408581" cy="1415039"/>
          </a:xfrm>
          <a:prstGeom prst="rect">
            <a:avLst/>
          </a:prstGeom>
        </p:spPr>
      </p:pic>
      <p:sp>
        <p:nvSpPr>
          <p:cNvPr id="7" name="Titolo 1"/>
          <p:cNvSpPr>
            <a:spLocks noGrp="1"/>
          </p:cNvSpPr>
          <p:nvPr>
            <p:ph type="title"/>
          </p:nvPr>
        </p:nvSpPr>
        <p:spPr>
          <a:xfrm>
            <a:off x="838200" y="365125"/>
            <a:ext cx="10515600" cy="1325563"/>
          </a:xfrm>
        </p:spPr>
        <p:txBody>
          <a:bodyPr/>
          <a:lstStyle/>
          <a:p>
            <a:r>
              <a:rPr lang="en-US" b="1" dirty="0" smtClean="0">
                <a:solidFill>
                  <a:srgbClr val="990000"/>
                </a:solidFill>
                <a:latin typeface="Century Gothic" panose="020B0502020202020204" pitchFamily="34" charset="0"/>
                <a:cs typeface="Calibri" panose="020F0502020204030204" pitchFamily="34" charset="0"/>
              </a:rPr>
              <a:t>Multidimensional poverty: </a:t>
            </a:r>
            <a:r>
              <a:rPr lang="it-IT" b="1" dirty="0" err="1" smtClean="0">
                <a:solidFill>
                  <a:srgbClr val="990000"/>
                </a:solidFill>
                <a:latin typeface="Century Gothic" panose="020B0502020202020204" pitchFamily="34" charset="0"/>
                <a:cs typeface="Calibri" panose="020F0502020204030204" pitchFamily="34" charset="0"/>
              </a:rPr>
              <a:t>references</a:t>
            </a:r>
            <a:endParaRPr lang="it-IT" dirty="0">
              <a:latin typeface="Century Gothic" panose="020B0502020202020204" pitchFamily="34" charset="0"/>
            </a:endParaRPr>
          </a:p>
        </p:txBody>
      </p:sp>
      <p:sp>
        <p:nvSpPr>
          <p:cNvPr id="9" name="Segnaposto contenuto 2"/>
          <p:cNvSpPr>
            <a:spLocks noGrp="1"/>
          </p:cNvSpPr>
          <p:nvPr>
            <p:ph idx="1"/>
          </p:nvPr>
        </p:nvSpPr>
        <p:spPr>
          <a:xfrm>
            <a:off x="1161473" y="1502352"/>
            <a:ext cx="10515600" cy="4351338"/>
          </a:xfrm>
        </p:spPr>
        <p:txBody>
          <a:bodyPr>
            <a:normAutofit lnSpcReduction="10000"/>
          </a:bodyPr>
          <a:lstStyle/>
          <a:p>
            <a:r>
              <a:rPr lang="it-IT" dirty="0" smtClean="0">
                <a:latin typeface="Century Gothic" panose="020B0502020202020204" pitchFamily="34" charset="0"/>
              </a:rPr>
              <a:t>OPHI: </a:t>
            </a:r>
            <a:r>
              <a:rPr lang="en-US" dirty="0" err="1">
                <a:latin typeface="Century Gothic" panose="020B0502020202020204" pitchFamily="34" charset="0"/>
              </a:rPr>
              <a:t>Alkire</a:t>
            </a:r>
            <a:r>
              <a:rPr lang="en-US" dirty="0">
                <a:latin typeface="Century Gothic" panose="020B0502020202020204" pitchFamily="34" charset="0"/>
              </a:rPr>
              <a:t>, S. Foster, J. (2011) Counting and </a:t>
            </a:r>
            <a:r>
              <a:rPr lang="en-US" dirty="0" smtClean="0">
                <a:latin typeface="Century Gothic" panose="020B0502020202020204" pitchFamily="34" charset="0"/>
              </a:rPr>
              <a:t>multidimensional poverty </a:t>
            </a:r>
            <a:r>
              <a:rPr lang="en-US" dirty="0">
                <a:latin typeface="Century Gothic" panose="020B0502020202020204" pitchFamily="34" charset="0"/>
              </a:rPr>
              <a:t>measurement. Journal of </a:t>
            </a:r>
            <a:r>
              <a:rPr lang="en-US" dirty="0" smtClean="0">
                <a:latin typeface="Century Gothic" panose="020B0502020202020204" pitchFamily="34" charset="0"/>
              </a:rPr>
              <a:t>Public </a:t>
            </a:r>
            <a:r>
              <a:rPr lang="it-IT" dirty="0" err="1" smtClean="0">
                <a:latin typeface="Century Gothic" panose="020B0502020202020204" pitchFamily="34" charset="0"/>
              </a:rPr>
              <a:t>Economics</a:t>
            </a:r>
            <a:r>
              <a:rPr lang="it-IT" dirty="0">
                <a:latin typeface="Century Gothic" panose="020B0502020202020204" pitchFamily="34" charset="0"/>
              </a:rPr>
              <a:t>, 95: 476–487</a:t>
            </a:r>
            <a:r>
              <a:rPr lang="it-IT" dirty="0" smtClean="0">
                <a:latin typeface="Century Gothic" panose="020B0502020202020204" pitchFamily="34" charset="0"/>
              </a:rPr>
              <a:t>.</a:t>
            </a:r>
          </a:p>
          <a:p>
            <a:r>
              <a:rPr lang="it-IT" dirty="0" err="1" smtClean="0">
                <a:latin typeface="Century Gothic" panose="020B0502020202020204" pitchFamily="34" charset="0"/>
              </a:rPr>
              <a:t>Eurostat</a:t>
            </a:r>
            <a:r>
              <a:rPr lang="it-IT" dirty="0" smtClean="0">
                <a:latin typeface="Century Gothic" panose="020B0502020202020204" pitchFamily="34" charset="0"/>
              </a:rPr>
              <a:t> (2002), </a:t>
            </a:r>
            <a:r>
              <a:rPr lang="it-IT" dirty="0" err="1" smtClean="0">
                <a:latin typeface="Century Gothic" panose="020B0502020202020204" pitchFamily="34" charset="0"/>
              </a:rPr>
              <a:t>European</a:t>
            </a:r>
            <a:r>
              <a:rPr lang="it-IT" dirty="0" smtClean="0">
                <a:latin typeface="Century Gothic" panose="020B0502020202020204" pitchFamily="34" charset="0"/>
              </a:rPr>
              <a:t> </a:t>
            </a:r>
            <a:r>
              <a:rPr lang="it-IT" dirty="0">
                <a:latin typeface="Century Gothic" panose="020B0502020202020204" pitchFamily="34" charset="0"/>
              </a:rPr>
              <a:t>Social </a:t>
            </a:r>
            <a:r>
              <a:rPr lang="it-IT" dirty="0" err="1">
                <a:latin typeface="Century Gothic" panose="020B0502020202020204" pitchFamily="34" charset="0"/>
              </a:rPr>
              <a:t>Statistics</a:t>
            </a:r>
            <a:r>
              <a:rPr lang="it-IT" dirty="0">
                <a:latin typeface="Century Gothic" panose="020B0502020202020204" pitchFamily="34" charset="0"/>
              </a:rPr>
              <a:t>, Second Report on </a:t>
            </a:r>
            <a:r>
              <a:rPr lang="it-IT" dirty="0" err="1">
                <a:latin typeface="Century Gothic" panose="020B0502020202020204" pitchFamily="34" charset="0"/>
              </a:rPr>
              <a:t>Income</a:t>
            </a:r>
            <a:r>
              <a:rPr lang="it-IT" dirty="0">
                <a:latin typeface="Century Gothic" panose="020B0502020202020204" pitchFamily="34" charset="0"/>
              </a:rPr>
              <a:t>, </a:t>
            </a:r>
            <a:r>
              <a:rPr lang="it-IT" dirty="0" err="1">
                <a:latin typeface="Century Gothic" panose="020B0502020202020204" pitchFamily="34" charset="0"/>
              </a:rPr>
              <a:t>Poverty</a:t>
            </a:r>
            <a:r>
              <a:rPr lang="it-IT" dirty="0">
                <a:latin typeface="Century Gothic" panose="020B0502020202020204" pitchFamily="34" charset="0"/>
              </a:rPr>
              <a:t> and Social </a:t>
            </a:r>
            <a:r>
              <a:rPr lang="it-IT" dirty="0" err="1" smtClean="0">
                <a:latin typeface="Century Gothic" panose="020B0502020202020204" pitchFamily="34" charset="0"/>
              </a:rPr>
              <a:t>Exclusion</a:t>
            </a:r>
            <a:r>
              <a:rPr lang="it-IT" dirty="0" smtClean="0">
                <a:latin typeface="Century Gothic" panose="020B0502020202020204" pitchFamily="34" charset="0"/>
              </a:rPr>
              <a:t>. </a:t>
            </a:r>
            <a:r>
              <a:rPr lang="en-US" dirty="0" smtClean="0">
                <a:latin typeface="Century Gothic" panose="020B0502020202020204" pitchFamily="34" charset="0"/>
              </a:rPr>
              <a:t>Luxembourg</a:t>
            </a:r>
            <a:r>
              <a:rPr lang="en-US" dirty="0">
                <a:latin typeface="Century Gothic" panose="020B0502020202020204" pitchFamily="34" charset="0"/>
              </a:rPr>
              <a:t>: Office for Official Publications of the European Communities, 2002</a:t>
            </a:r>
            <a:endParaRPr lang="it-IT" dirty="0" smtClean="0">
              <a:latin typeface="Century Gothic" panose="020B0502020202020204" pitchFamily="34" charset="0"/>
            </a:endParaRPr>
          </a:p>
          <a:p>
            <a:r>
              <a:rPr lang="en-US" dirty="0" smtClean="0">
                <a:latin typeface="Century Gothic" panose="020B0502020202020204" pitchFamily="34" charset="0"/>
              </a:rPr>
              <a:t>Sen, A. (1999), Development and Freedom, Oxford University Press, 1999</a:t>
            </a:r>
          </a:p>
          <a:p>
            <a:r>
              <a:rPr lang="en-US" dirty="0" smtClean="0">
                <a:latin typeface="Century Gothic" panose="020B0502020202020204" pitchFamily="34" charset="0"/>
              </a:rPr>
              <a:t>Townsend, P. (1979) Poverty in the United Kingdom. </a:t>
            </a:r>
            <a:r>
              <a:rPr lang="en-US" dirty="0" err="1" smtClean="0">
                <a:latin typeface="Century Gothic" panose="020B0502020202020204" pitchFamily="34" charset="0"/>
              </a:rPr>
              <a:t>Harmondsworth</a:t>
            </a:r>
            <a:r>
              <a:rPr lang="en-US" dirty="0" smtClean="0">
                <a:latin typeface="Century Gothic" panose="020B0502020202020204" pitchFamily="34" charset="0"/>
              </a:rPr>
              <a:t>: Penguin</a:t>
            </a:r>
            <a:endParaRPr lang="it-IT" dirty="0">
              <a:latin typeface="Century Gothic" panose="020B0502020202020204" pitchFamily="34" charset="0"/>
            </a:endParaRPr>
          </a:p>
        </p:txBody>
      </p:sp>
    </p:spTree>
    <p:extLst>
      <p:ext uri="{BB962C8B-B14F-4D97-AF65-F5344CB8AC3E}">
        <p14:creationId xmlns:p14="http://schemas.microsoft.com/office/powerpoint/2010/main" val="3815369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7000">
              <a:schemeClr val="bg1"/>
            </a:gs>
            <a:gs pos="0">
              <a:schemeClr val="bg1"/>
            </a:gs>
            <a:gs pos="45000">
              <a:schemeClr val="bg1">
                <a:lumMod val="95000"/>
              </a:schemeClr>
            </a:gs>
            <a:gs pos="100000">
              <a:schemeClr val="accent1">
                <a:lumMod val="40000"/>
                <a:lumOff val="60000"/>
              </a:schemeClr>
            </a:gs>
            <a:gs pos="81000">
              <a:schemeClr val="accent1">
                <a:lumMod val="40000"/>
                <a:lumOff val="60000"/>
              </a:schemeClr>
            </a:gs>
            <a:gs pos="92000">
              <a:schemeClr val="accent1">
                <a:lumMod val="40000"/>
                <a:lumOff val="60000"/>
              </a:schemeClr>
            </a:gs>
            <a:gs pos="100000">
              <a:schemeClr val="bg2"/>
            </a:gs>
          </a:gsLst>
          <a:lin ang="16200000" scaled="1"/>
          <a:tileRect/>
        </a:gradFill>
        <a:effectLst/>
      </p:bgPr>
    </p:bg>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3177309" y="6049096"/>
            <a:ext cx="2124362" cy="787688"/>
          </a:xfrm>
          <a:prstGeom prst="rect">
            <a:avLst/>
          </a:prstGeom>
          <a:noFill/>
          <a:ln>
            <a:noFill/>
          </a:ln>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5189" y="5118820"/>
            <a:ext cx="1717964" cy="1717964"/>
          </a:xfrm>
          <a:prstGeom prst="rect">
            <a:avLst/>
          </a:prstGeom>
        </p:spPr>
      </p:pic>
      <p:pic>
        <p:nvPicPr>
          <p:cNvPr id="5" name="Immagine 4"/>
          <p:cNvPicPr/>
          <p:nvPr/>
        </p:nvPicPr>
        <p:blipFill>
          <a:blip r:embed="rId4">
            <a:extLst>
              <a:ext uri="{28A0092B-C50C-407E-A947-70E740481C1C}">
                <a14:useLocalDpi xmlns:a14="http://schemas.microsoft.com/office/drawing/2010/main" val="0"/>
              </a:ext>
            </a:extLst>
          </a:blip>
          <a:srcRect/>
          <a:stretch>
            <a:fillRect/>
          </a:stretch>
        </p:blipFill>
        <p:spPr bwMode="auto">
          <a:xfrm>
            <a:off x="7278255" y="5966691"/>
            <a:ext cx="1767967" cy="891309"/>
          </a:xfrm>
          <a:prstGeom prst="rect">
            <a:avLst/>
          </a:prstGeom>
          <a:noFill/>
          <a:ln>
            <a:noFill/>
          </a:ln>
        </p:spPr>
      </p:pic>
      <p:pic>
        <p:nvPicPr>
          <p:cNvPr id="6" name="Immagine 5"/>
          <p:cNvPicPr/>
          <p:nvPr/>
        </p:nvPicPr>
        <p:blipFill>
          <a:blip r:embed="rId5">
            <a:extLst>
              <a:ext uri="{28A0092B-C50C-407E-A947-70E740481C1C}">
                <a14:useLocalDpi xmlns:a14="http://schemas.microsoft.com/office/drawing/2010/main" val="0"/>
              </a:ext>
            </a:extLst>
          </a:blip>
          <a:stretch>
            <a:fillRect/>
          </a:stretch>
        </p:blipFill>
        <p:spPr>
          <a:xfrm>
            <a:off x="124654" y="5421745"/>
            <a:ext cx="1408581" cy="1415039"/>
          </a:xfrm>
          <a:prstGeom prst="rect">
            <a:avLst/>
          </a:prstGeom>
        </p:spPr>
      </p:pic>
      <p:sp>
        <p:nvSpPr>
          <p:cNvPr id="7" name="Titolo 1"/>
          <p:cNvSpPr>
            <a:spLocks noGrp="1"/>
          </p:cNvSpPr>
          <p:nvPr>
            <p:ph type="title"/>
          </p:nvPr>
        </p:nvSpPr>
        <p:spPr>
          <a:xfrm>
            <a:off x="838200" y="365125"/>
            <a:ext cx="10515600" cy="1325563"/>
          </a:xfrm>
        </p:spPr>
        <p:txBody>
          <a:bodyPr>
            <a:normAutofit/>
          </a:bodyPr>
          <a:lstStyle/>
          <a:p>
            <a:r>
              <a:rPr lang="en-US" sz="4000" b="1" dirty="0">
                <a:solidFill>
                  <a:srgbClr val="990000"/>
                </a:solidFill>
                <a:latin typeface="Century Gothic" panose="020B0502020202020204" pitchFamily="34" charset="0"/>
                <a:cs typeface="Calibri" panose="020F0502020204030204" pitchFamily="34" charset="0"/>
              </a:rPr>
              <a:t>Multidimensional</a:t>
            </a:r>
            <a:r>
              <a:rPr lang="it-IT" sz="4000" b="1" dirty="0">
                <a:solidFill>
                  <a:srgbClr val="990000"/>
                </a:solidFill>
                <a:latin typeface="Century Gothic" panose="020B0502020202020204" pitchFamily="34" charset="0"/>
                <a:cs typeface="Calibri" panose="020F0502020204030204" pitchFamily="34" charset="0"/>
              </a:rPr>
              <a:t>, small area and … </a:t>
            </a:r>
            <a:r>
              <a:rPr lang="it-IT" sz="4000" b="1" dirty="0" err="1">
                <a:solidFill>
                  <a:srgbClr val="990000"/>
                </a:solidFill>
                <a:latin typeface="Century Gothic" panose="020B0502020202020204" pitchFamily="34" charset="0"/>
                <a:cs typeface="Calibri" panose="020F0502020204030204" pitchFamily="34" charset="0"/>
              </a:rPr>
              <a:t>fuzzy</a:t>
            </a:r>
            <a:r>
              <a:rPr lang="it-IT" sz="4000" b="1" dirty="0">
                <a:solidFill>
                  <a:srgbClr val="990000"/>
                </a:solidFill>
                <a:latin typeface="Century Gothic" panose="020B0502020202020204" pitchFamily="34" charset="0"/>
                <a:cs typeface="Calibri" panose="020F0502020204030204" pitchFamily="34" charset="0"/>
              </a:rPr>
              <a:t>!</a:t>
            </a:r>
          </a:p>
        </p:txBody>
      </p:sp>
      <p:sp>
        <p:nvSpPr>
          <p:cNvPr id="9" name="Segnaposto contenuto 2"/>
          <p:cNvSpPr>
            <a:spLocks noGrp="1"/>
          </p:cNvSpPr>
          <p:nvPr>
            <p:ph idx="1"/>
          </p:nvPr>
        </p:nvSpPr>
        <p:spPr>
          <a:xfrm>
            <a:off x="1124527" y="1380548"/>
            <a:ext cx="10515600" cy="4351338"/>
          </a:xfrm>
        </p:spPr>
        <p:txBody>
          <a:bodyPr/>
          <a:lstStyle/>
          <a:p>
            <a:r>
              <a:rPr lang="it-IT" sz="3200" dirty="0" err="1" smtClean="0">
                <a:latin typeface="Century Gothic" panose="020B0502020202020204" pitchFamily="34" charset="0"/>
              </a:rPr>
              <a:t>Still</a:t>
            </a:r>
            <a:r>
              <a:rPr lang="it-IT" sz="3200" dirty="0" smtClean="0">
                <a:latin typeface="Century Gothic" panose="020B0502020202020204" pitchFamily="34" charset="0"/>
              </a:rPr>
              <a:t> </a:t>
            </a:r>
            <a:r>
              <a:rPr lang="it-IT" sz="3200" dirty="0" err="1" smtClean="0">
                <a:latin typeface="Century Gothic" panose="020B0502020202020204" pitchFamily="34" charset="0"/>
              </a:rPr>
              <a:t>citing</a:t>
            </a:r>
            <a:r>
              <a:rPr lang="it-IT" sz="3200" dirty="0" smtClean="0">
                <a:latin typeface="Century Gothic" panose="020B0502020202020204" pitchFamily="34" charset="0"/>
              </a:rPr>
              <a:t> </a:t>
            </a:r>
            <a:r>
              <a:rPr lang="it-IT" sz="3200" dirty="0" err="1" smtClean="0">
                <a:latin typeface="Century Gothic" panose="020B0502020202020204" pitchFamily="34" charset="0"/>
              </a:rPr>
              <a:t>Townsend</a:t>
            </a:r>
            <a:r>
              <a:rPr lang="it-IT" sz="3200" dirty="0" smtClean="0">
                <a:latin typeface="Century Gothic" panose="020B0502020202020204" pitchFamily="34" charset="0"/>
              </a:rPr>
              <a:t> (1979):</a:t>
            </a:r>
          </a:p>
          <a:p>
            <a:r>
              <a:rPr lang="it-IT" sz="3200" dirty="0" smtClean="0">
                <a:latin typeface="Century Gothic" panose="020B0502020202020204" pitchFamily="34" charset="0"/>
              </a:rPr>
              <a:t>«</a:t>
            </a:r>
            <a:r>
              <a:rPr lang="en-US" sz="3200" i="1" dirty="0">
                <a:latin typeface="Century Gothic" panose="020B0502020202020204" pitchFamily="34" charset="0"/>
              </a:rPr>
              <a:t>So the social scientist has to collect evidence about (a) objective deprivation, (b) conventionally acknowledged or normative deprivation, and (c) individual subjective or group deprivation. The distinction between the second and third is in some ways a </a:t>
            </a:r>
            <a:r>
              <a:rPr lang="en-US" sz="3200" b="1" u="sng" dirty="0">
                <a:latin typeface="Century Gothic" panose="020B0502020202020204" pitchFamily="34" charset="0"/>
              </a:rPr>
              <a:t>matter of degree</a:t>
            </a:r>
            <a:r>
              <a:rPr lang="en-US" sz="3200" dirty="0" smtClean="0">
                <a:latin typeface="Century Gothic" panose="020B0502020202020204" pitchFamily="34" charset="0"/>
              </a:rPr>
              <a:t>.</a:t>
            </a:r>
          </a:p>
          <a:p>
            <a:r>
              <a:rPr lang="it-IT" sz="3200" dirty="0" err="1" smtClean="0">
                <a:latin typeface="Century Gothic" panose="020B0502020202020204" pitchFamily="34" charset="0"/>
              </a:rPr>
              <a:t>Fuzzy</a:t>
            </a:r>
            <a:r>
              <a:rPr lang="it-IT" sz="3200" dirty="0" smtClean="0">
                <a:latin typeface="Century Gothic" panose="020B0502020202020204" pitchFamily="34" charset="0"/>
              </a:rPr>
              <a:t> set </a:t>
            </a:r>
            <a:r>
              <a:rPr lang="it-IT" sz="3200" dirty="0" err="1" smtClean="0">
                <a:latin typeface="Century Gothic" panose="020B0502020202020204" pitchFamily="34" charset="0"/>
              </a:rPr>
              <a:t>theory</a:t>
            </a:r>
            <a:r>
              <a:rPr lang="it-IT" sz="3200" dirty="0" smtClean="0">
                <a:latin typeface="Century Gothic" panose="020B0502020202020204" pitchFamily="34" charset="0"/>
              </a:rPr>
              <a:t> </a:t>
            </a:r>
            <a:r>
              <a:rPr lang="it-IT" sz="3200" dirty="0" err="1" smtClean="0">
                <a:latin typeface="Century Gothic" panose="020B0502020202020204" pitchFamily="34" charset="0"/>
              </a:rPr>
              <a:t>is</a:t>
            </a:r>
            <a:r>
              <a:rPr lang="it-IT" sz="3200" dirty="0" smtClean="0">
                <a:latin typeface="Century Gothic" panose="020B0502020202020204" pitchFamily="34" charset="0"/>
              </a:rPr>
              <a:t> </a:t>
            </a:r>
            <a:r>
              <a:rPr lang="it-IT" sz="3200" dirty="0" err="1" smtClean="0">
                <a:latin typeface="Century Gothic" panose="020B0502020202020204" pitchFamily="34" charset="0"/>
              </a:rPr>
              <a:t>able</a:t>
            </a:r>
            <a:r>
              <a:rPr lang="it-IT" sz="3200" dirty="0" smtClean="0">
                <a:latin typeface="Century Gothic" panose="020B0502020202020204" pitchFamily="34" charset="0"/>
              </a:rPr>
              <a:t> to take </a:t>
            </a:r>
            <a:r>
              <a:rPr lang="it-IT" sz="3200" dirty="0" err="1" smtClean="0">
                <a:latin typeface="Century Gothic" panose="020B0502020202020204" pitchFamily="34" charset="0"/>
              </a:rPr>
              <a:t>into</a:t>
            </a:r>
            <a:r>
              <a:rPr lang="it-IT" sz="3200" dirty="0" smtClean="0">
                <a:latin typeface="Century Gothic" panose="020B0502020202020204" pitchFamily="34" charset="0"/>
              </a:rPr>
              <a:t> account </a:t>
            </a:r>
            <a:r>
              <a:rPr lang="it-IT" sz="3200" dirty="0" err="1" smtClean="0">
                <a:latin typeface="Century Gothic" panose="020B0502020202020204" pitchFamily="34" charset="0"/>
              </a:rPr>
              <a:t>such</a:t>
            </a:r>
            <a:r>
              <a:rPr lang="it-IT" sz="3200" dirty="0" smtClean="0">
                <a:latin typeface="Century Gothic" panose="020B0502020202020204" pitchFamily="34" charset="0"/>
              </a:rPr>
              <a:t> </a:t>
            </a:r>
            <a:r>
              <a:rPr lang="it-IT" sz="3200" b="1" u="sng" dirty="0" err="1" smtClean="0">
                <a:latin typeface="Century Gothic" panose="020B0502020202020204" pitchFamily="34" charset="0"/>
              </a:rPr>
              <a:t>matter</a:t>
            </a:r>
            <a:r>
              <a:rPr lang="it-IT" sz="3200" b="1" u="sng" dirty="0" smtClean="0">
                <a:latin typeface="Century Gothic" panose="020B0502020202020204" pitchFamily="34" charset="0"/>
              </a:rPr>
              <a:t> of </a:t>
            </a:r>
            <a:r>
              <a:rPr lang="it-IT" sz="3200" b="1" u="sng" dirty="0" err="1" smtClean="0">
                <a:latin typeface="Century Gothic" panose="020B0502020202020204" pitchFamily="34" charset="0"/>
              </a:rPr>
              <a:t>degree</a:t>
            </a:r>
            <a:r>
              <a:rPr lang="it-IT" sz="3200" dirty="0" smtClean="0">
                <a:latin typeface="Century Gothic" panose="020B0502020202020204" pitchFamily="34" charset="0"/>
              </a:rPr>
              <a:t>. </a:t>
            </a:r>
            <a:r>
              <a:rPr lang="it-IT" sz="3200" dirty="0" err="1" smtClean="0">
                <a:latin typeface="Century Gothic" panose="020B0502020202020204" pitchFamily="34" charset="0"/>
              </a:rPr>
              <a:t>Vijay</a:t>
            </a:r>
            <a:r>
              <a:rPr lang="it-IT" sz="3200" dirty="0" smtClean="0">
                <a:latin typeface="Century Gothic" panose="020B0502020202020204" pitchFamily="34" charset="0"/>
              </a:rPr>
              <a:t> </a:t>
            </a:r>
            <a:r>
              <a:rPr lang="it-IT" sz="3200" dirty="0" err="1" smtClean="0">
                <a:latin typeface="Century Gothic" panose="020B0502020202020204" pitchFamily="34" charset="0"/>
              </a:rPr>
              <a:t>Verma</a:t>
            </a:r>
            <a:r>
              <a:rPr lang="it-IT" sz="3200" dirty="0" smtClean="0">
                <a:latin typeface="Century Gothic" panose="020B0502020202020204" pitchFamily="34" charset="0"/>
              </a:rPr>
              <a:t> </a:t>
            </a:r>
            <a:r>
              <a:rPr lang="it-IT" sz="3200" dirty="0" err="1" smtClean="0">
                <a:latin typeface="Century Gothic" panose="020B0502020202020204" pitchFamily="34" charset="0"/>
              </a:rPr>
              <a:t>will</a:t>
            </a:r>
            <a:r>
              <a:rPr lang="it-IT" sz="3200" dirty="0" smtClean="0">
                <a:latin typeface="Century Gothic" panose="020B0502020202020204" pitchFamily="34" charset="0"/>
              </a:rPr>
              <a:t> </a:t>
            </a:r>
            <a:r>
              <a:rPr lang="it-IT" sz="3200" dirty="0" err="1" smtClean="0">
                <a:latin typeface="Century Gothic" panose="020B0502020202020204" pitchFamily="34" charset="0"/>
              </a:rPr>
              <a:t>tell</a:t>
            </a:r>
            <a:r>
              <a:rPr lang="it-IT" sz="3200" dirty="0" smtClean="0">
                <a:latin typeface="Century Gothic" panose="020B0502020202020204" pitchFamily="34" charset="0"/>
              </a:rPr>
              <a:t> </a:t>
            </a:r>
            <a:r>
              <a:rPr lang="it-IT" sz="3200" dirty="0" err="1" smtClean="0">
                <a:latin typeface="Century Gothic" panose="020B0502020202020204" pitchFamily="34" charset="0"/>
              </a:rPr>
              <a:t>us</a:t>
            </a:r>
            <a:r>
              <a:rPr lang="it-IT" sz="3200" dirty="0" smtClean="0">
                <a:latin typeface="Century Gothic" panose="020B0502020202020204" pitchFamily="34" charset="0"/>
              </a:rPr>
              <a:t> </a:t>
            </a:r>
            <a:r>
              <a:rPr lang="it-IT" sz="3200" dirty="0" err="1" smtClean="0">
                <a:latin typeface="Century Gothic" panose="020B0502020202020204" pitchFamily="34" charset="0"/>
              </a:rPr>
              <a:t>how</a:t>
            </a:r>
            <a:r>
              <a:rPr lang="it-IT" sz="3200" dirty="0" smtClean="0">
                <a:latin typeface="Century Gothic" panose="020B0502020202020204" pitchFamily="34" charset="0"/>
              </a:rPr>
              <a:t>.</a:t>
            </a:r>
            <a:endParaRPr lang="it-IT" sz="3200" dirty="0">
              <a:latin typeface="Century Gothic" panose="020B0502020202020204" pitchFamily="34" charset="0"/>
            </a:endParaRPr>
          </a:p>
        </p:txBody>
      </p:sp>
    </p:spTree>
    <p:extLst>
      <p:ext uri="{BB962C8B-B14F-4D97-AF65-F5344CB8AC3E}">
        <p14:creationId xmlns:p14="http://schemas.microsoft.com/office/powerpoint/2010/main" val="138567130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467</Words>
  <Application>Microsoft Macintosh PowerPoint</Application>
  <PresentationFormat>Personalizzato</PresentationFormat>
  <Paragraphs>43</Paragraphs>
  <Slides>8</Slides>
  <Notes>0</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Tema di Office</vt:lpstr>
      <vt:lpstr>Presentazione di PowerPoint</vt:lpstr>
      <vt:lpstr>Presentazione di PowerPoint</vt:lpstr>
      <vt:lpstr>Multidimensional poverty: from Townsend to Sen - 1</vt:lpstr>
      <vt:lpstr>Multidimensional poverty: from Townsend to Sen - 2</vt:lpstr>
      <vt:lpstr>Multidimensional poverty: important caveat</vt:lpstr>
      <vt:lpstr>Multidimensional poverty at a local level</vt:lpstr>
      <vt:lpstr>Multidimensional poverty: references</vt:lpstr>
      <vt:lpstr>Multidimensional, small area and … fuzzy!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Simona Italiano</dc:creator>
  <cp:lastModifiedBy>lemmi</cp:lastModifiedBy>
  <cp:revision>10</cp:revision>
  <dcterms:created xsi:type="dcterms:W3CDTF">2018-05-03T09:36:58Z</dcterms:created>
  <dcterms:modified xsi:type="dcterms:W3CDTF">2018-05-07T21:37:49Z</dcterms:modified>
</cp:coreProperties>
</file>