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310" r:id="rId4"/>
    <p:sldId id="303" r:id="rId5"/>
    <p:sldId id="304" r:id="rId6"/>
    <p:sldId id="313" r:id="rId7"/>
    <p:sldId id="308" r:id="rId8"/>
    <p:sldId id="32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64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634" userDrawn="1">
          <p15:clr>
            <a:srgbClr val="A4A3A4"/>
          </p15:clr>
        </p15:guide>
        <p15:guide id="7" orient="horz" pos="414" userDrawn="1">
          <p15:clr>
            <a:srgbClr val="A4A3A4"/>
          </p15:clr>
        </p15:guide>
        <p15:guide id="8" pos="506" userDrawn="1">
          <p15:clr>
            <a:srgbClr val="A4A3A4"/>
          </p15:clr>
        </p15:guide>
        <p15:guide id="9" orient="horz" pos="1026" userDrawn="1">
          <p15:clr>
            <a:srgbClr val="A4A3A4"/>
          </p15:clr>
        </p15:guide>
        <p15:guide id="10" orient="horz" pos="595" userDrawn="1">
          <p15:clr>
            <a:srgbClr val="A4A3A4"/>
          </p15:clr>
        </p15:guide>
        <p15:guide id="11" orient="horz" pos="3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84F"/>
    <a:srgbClr val="23AFA2"/>
    <a:srgbClr val="A0C01A"/>
    <a:srgbClr val="E0702A"/>
    <a:srgbClr val="C93439"/>
    <a:srgbClr val="D8202E"/>
    <a:srgbClr val="CA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4" autoAdjust="0"/>
    <p:restoredTop sz="93300"/>
  </p:normalViewPr>
  <p:slideViewPr>
    <p:cSldViewPr snapToGrid="0" snapToObjects="1" showGuides="1">
      <p:cViewPr>
        <p:scale>
          <a:sx n="169" d="100"/>
          <a:sy n="169" d="100"/>
        </p:scale>
        <p:origin x="-7608" y="-4776"/>
      </p:cViewPr>
      <p:guideLst>
        <p:guide orient="horz" pos="2160"/>
        <p:guide pos="3840"/>
        <p:guide pos="1164"/>
        <p:guide orient="horz" pos="4156"/>
        <p:guide pos="7355"/>
        <p:guide orient="horz" pos="3634"/>
        <p:guide orient="horz" pos="414"/>
        <p:guide pos="506"/>
        <p:guide orient="horz" pos="1026"/>
        <p:guide orient="horz" pos="595"/>
        <p:guide orient="horz" pos="3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CD6A-77E3-A44C-97B3-E76524742F2C}" type="datetimeFigureOut">
              <a:rPr lang="it-IT" smtClean="0"/>
              <a:t>04/07/18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374D5-EB6D-E447-B721-9A9B137897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24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0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34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5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3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4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50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5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6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7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917B-B125-FC4F-A584-419116A05C96}" type="datetime1">
              <a:rPr lang="it-IT" smtClean="0"/>
              <a:t>04/07/18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0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17B8-5EDF-9D4C-9DCD-0B1DEE7C7CA0}" type="datetime1">
              <a:rPr lang="it-IT" smtClean="0"/>
              <a:t>04/07/18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4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C08A-AC33-6046-BA67-6F08CF60F94D}" type="datetime1">
              <a:rPr lang="it-IT" smtClean="0"/>
              <a:t>04/07/18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24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E4A8C156-8FC8-C443-B798-1269851FD0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28435" y="1"/>
            <a:ext cx="384174" cy="944562"/>
          </a:xfrm>
          <a:prstGeom prst="rect">
            <a:avLst/>
          </a:prstGeom>
          <a:solidFill>
            <a:srgbClr val="A0C01A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EBC08A07-065F-1B46-A6D1-FC407C9DC7A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308100" y="6138272"/>
            <a:ext cx="10378951" cy="10215"/>
          </a:xfrm>
          <a:prstGeom prst="line">
            <a:avLst/>
          </a:prstGeom>
          <a:ln w="6350">
            <a:solidFill>
              <a:srgbClr val="23AFA2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9D42EF-05A8-1448-B48C-BB51CD287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73984"/>
            <a:ext cx="1055688" cy="14239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E13FCAB-339A-8446-BDA4-DE2AC1F83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137" y="288935"/>
            <a:ext cx="842551" cy="68680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C6DEF14-F107-4948-A244-89F2732F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0475"/>
          <a:stretch/>
        </p:blipFill>
        <p:spPr>
          <a:xfrm>
            <a:off x="1808892" y="6273800"/>
            <a:ext cx="1067810" cy="480372"/>
          </a:xfrm>
          <a:prstGeom prst="rect">
            <a:avLst/>
          </a:prstGeom>
        </p:spPr>
      </p:pic>
      <p:sp>
        <p:nvSpPr>
          <p:cNvPr id="20" name="Segnaposto contenuto 19">
            <a:extLst>
              <a:ext uri="{FF2B5EF4-FFF2-40B4-BE49-F238E27FC236}">
                <a16:creationId xmlns:a16="http://schemas.microsoft.com/office/drawing/2014/main" id="{EF9F3A19-9F05-454A-9BB0-5E787A30EFE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55427" y="6273800"/>
            <a:ext cx="4631624" cy="189345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1000" b="1" i="0">
                <a:solidFill>
                  <a:srgbClr val="23AF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NOME COGNOME</a:t>
            </a:r>
          </a:p>
        </p:txBody>
      </p:sp>
      <p:sp>
        <p:nvSpPr>
          <p:cNvPr id="21" name="Segnaposto contenuto 19">
            <a:extLst>
              <a:ext uri="{FF2B5EF4-FFF2-40B4-BE49-F238E27FC236}">
                <a16:creationId xmlns:a16="http://schemas.microsoft.com/office/drawing/2014/main" id="{B999D1F0-AD05-D040-BA38-B5D7F7D88D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55427" y="6533573"/>
            <a:ext cx="4631624" cy="189345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FontTx/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Qualifica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EC41F74E-3D06-3947-8C6B-7209BF1BD6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28435" y="6276110"/>
            <a:ext cx="384174" cy="944562"/>
          </a:xfrm>
          <a:prstGeom prst="rect">
            <a:avLst/>
          </a:prstGeom>
          <a:solidFill>
            <a:srgbClr val="A0C01A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22" name="Segnaposto numero diapositiva 5">
            <a:extLst>
              <a:ext uri="{FF2B5EF4-FFF2-40B4-BE49-F238E27FC236}">
                <a16:creationId xmlns:a16="http://schemas.microsoft.com/office/drawing/2014/main" id="{63A0B7FC-F837-A849-A594-258A0676AC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28434" y="6317461"/>
            <a:ext cx="384175" cy="365125"/>
          </a:xfrm>
        </p:spPr>
        <p:txBody>
          <a:bodyPr lIns="0" tIns="0" rIns="0" bIns="0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C362E0-3E9A-B843-9406-2A58E9E51BD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2B68A26-37B8-3444-BAAF-A3626F5C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195525"/>
            <a:ext cx="9452528" cy="826322"/>
          </a:xfrm>
        </p:spPr>
        <p:txBody>
          <a:bodyPr lIns="0" tIns="0" rIns="0" bIns="0" anchor="b" anchorCtr="0">
            <a:normAutofit/>
          </a:bodyPr>
          <a:lstStyle>
            <a:lvl1pPr>
              <a:defRPr sz="2800" b="1" i="0">
                <a:solidFill>
                  <a:srgbClr val="23AF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77384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824" userDrawn="1">
          <p15:clr>
            <a:srgbClr val="FBAE40"/>
          </p15:clr>
        </p15:guide>
        <p15:guide id="3" orient="horz" pos="3952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BAC-FD20-8E40-81A4-85FAD1FCF9A1}" type="datetime1">
              <a:rPr lang="it-IT" smtClean="0"/>
              <a:t>04/07/18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5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C3ED-3BFA-0947-81AF-E5754589E161}" type="datetime1">
              <a:rPr lang="it-IT" smtClean="0"/>
              <a:t>04/07/18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0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BDA4-F2A3-ED4A-A9B3-CDE880D3CD6B}" type="datetime1">
              <a:rPr lang="it-IT" smtClean="0"/>
              <a:t>04/07/18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0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B48D-130B-6944-A5B9-E7A36724AEB7}" type="datetime1">
              <a:rPr lang="it-IT" smtClean="0"/>
              <a:t>04/07/18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2D2-6232-4440-A533-6B4A035FE8D5}" type="datetime1">
              <a:rPr lang="it-IT" smtClean="0"/>
              <a:t>04/07/18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46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2270-DC41-AB41-8E6B-D8C3C2399E8D}" type="datetime1">
              <a:rPr lang="it-IT" smtClean="0"/>
              <a:t>04/07/18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8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EF0C-708D-6B4D-B9C0-F7D5E0807210}" type="datetime1">
              <a:rPr lang="it-IT" smtClean="0"/>
              <a:t>04/07/18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id="{94AE9B3F-0964-6A48-87DC-8ADB199D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9" y="-60677"/>
            <a:ext cx="11160062" cy="6047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2053" name="Text Box 13">
            <a:extLst>
              <a:ext uri="{FF2B5EF4-FFF2-40B4-BE49-F238E27FC236}">
                <a16:creationId xmlns:a16="http://schemas.microsoft.com/office/drawing/2014/main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92" y="542924"/>
            <a:ext cx="9533658" cy="324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4080"/>
              </a:lnSpc>
              <a:defRPr/>
            </a:pPr>
            <a:r>
              <a:rPr lang="it-IT" sz="4000" b="1" dirty="0">
                <a:solidFill>
                  <a:srgbClr val="23AFA2"/>
                </a:solidFill>
                <a:latin typeface="Century Gothic" panose="020B0502020202020204" pitchFamily="34" charset="0"/>
                <a:cs typeface="Arial Rounded MT Bold"/>
              </a:rPr>
              <a:t>La misura della povertà educativa</a:t>
            </a:r>
          </a:p>
        </p:txBody>
      </p:sp>
      <p:sp>
        <p:nvSpPr>
          <p:cNvPr id="2055" name="Text Box 16">
            <a:extLst>
              <a:ext uri="{FF2B5EF4-FFF2-40B4-BE49-F238E27FC236}">
                <a16:creationId xmlns:a16="http://schemas.microsoft.com/office/drawing/2014/main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92" y="4815363"/>
            <a:ext cx="548216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Monica Pratesi  |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Università di Pisa -  Centro Toscano Interuniversitario Statistica Avanzata per lo </a:t>
            </a:r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Svluppo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Equo e Sostenibile «Camilo </a:t>
            </a:r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Dagum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»-  SIS Società Italiana di Statistica</a:t>
            </a:r>
          </a:p>
          <a:p>
            <a:pPr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C2906F-66F6-5B4C-A18F-D3C0708A2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83" y="6297198"/>
            <a:ext cx="4900850" cy="306302"/>
          </a:xfrm>
          <a:prstGeom prst="rect">
            <a:avLst/>
          </a:prstGeom>
        </p:spPr>
      </p:pic>
      <p:sp>
        <p:nvSpPr>
          <p:cNvPr id="14" name="Line 5">
            <a:extLst>
              <a:ext uri="{FF2B5EF4-FFF2-40B4-BE49-F238E27FC236}">
                <a16:creationId xmlns:a16="http://schemas.microsoft.com/office/drawing/2014/main" id="{2660740C-8713-3D46-AC08-84E811E85A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939" y="6135038"/>
            <a:ext cx="11160062" cy="14228"/>
          </a:xfrm>
          <a:prstGeom prst="line">
            <a:avLst/>
          </a:prstGeom>
          <a:ln w="9525">
            <a:solidFill>
              <a:srgbClr val="23AFA2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26AEA8-1E8E-754A-B951-40A4DF078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" t="2897" b="1882"/>
          <a:stretch/>
        </p:blipFill>
        <p:spPr>
          <a:xfrm>
            <a:off x="3026535" y="2601532"/>
            <a:ext cx="8660516" cy="3446251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730EF8-A506-9247-BF2E-91949468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8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/>
      </p:transition>
    </mc:Choice>
    <mc:Fallback xmlns="">
      <p:transition spd="slow" advClick="0"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1317321" y="1604433"/>
            <a:ext cx="9460745" cy="43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rilevante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condizioni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vita 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povertà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ragazzi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ragazze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può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fare la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60E69F8-4357-A041-A963-8677598EB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3910173E-0936-B04F-B7E8-01634E7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Contenuti</a:t>
            </a:r>
          </a:p>
        </p:txBody>
      </p:sp>
      <p:sp>
        <p:nvSpPr>
          <p:cNvPr id="7" name="Segnaposto contenuto 8">
            <a:extLst>
              <a:ext uri="{FF2B5EF4-FFF2-40B4-BE49-F238E27FC236}">
                <a16:creationId xmlns:a16="http://schemas.microsoft.com/office/drawing/2014/main" id="{B0671E76-AF60-A747-9D8C-9C2BF5288F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/>
              <a:t>Monica Pratesi                 Alessandro Valentini </a:t>
            </a:r>
          </a:p>
        </p:txBody>
      </p:sp>
      <p:sp>
        <p:nvSpPr>
          <p:cNvPr id="8" name="Segnaposto contenuto 9">
            <a:extLst>
              <a:ext uri="{FF2B5EF4-FFF2-40B4-BE49-F238E27FC236}">
                <a16:creationId xmlns:a16="http://schemas.microsoft.com/office/drawing/2014/main" id="{EFEE32EB-C7B5-484C-A8F2-B4BA146B7C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8277" y="6438323"/>
            <a:ext cx="4631624" cy="189345"/>
          </a:xfrm>
        </p:spPr>
        <p:txBody>
          <a:bodyPr/>
          <a:lstStyle/>
          <a:p>
            <a:r>
              <a:rPr lang="it-IT" dirty="0"/>
              <a:t>SIS                                               ISTAT     </a:t>
            </a:r>
          </a:p>
        </p:txBody>
      </p:sp>
    </p:spTree>
    <p:extLst>
      <p:ext uri="{BB962C8B-B14F-4D97-AF65-F5344CB8AC3E}">
        <p14:creationId xmlns:p14="http://schemas.microsoft.com/office/powerpoint/2010/main" val="3076502175"/>
      </p:ext>
    </p:extLst>
  </p:cSld>
  <p:clrMapOvr>
    <a:masterClrMapping/>
  </p:clrMapOvr>
  <p:transition spd="med" advClick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2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85903A8-9768-A646-A624-9BE4A2974F82}"/>
              </a:ext>
            </a:extLst>
          </p:cNvPr>
          <p:cNvSpPr txBox="1">
            <a:spLocks/>
          </p:cNvSpPr>
          <p:nvPr/>
        </p:nvSpPr>
        <p:spPr bwMode="auto">
          <a:xfrm>
            <a:off x="1308099" y="1533525"/>
            <a:ext cx="10404476" cy="51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2" spcCol="57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600" b="1" dirty="0" err="1">
                <a:solidFill>
                  <a:srgbClr val="23AFA2"/>
                </a:solidFill>
                <a:ea typeface="+mj-ea"/>
                <a:cs typeface="Arial" pitchFamily="34" charset="0"/>
              </a:rPr>
              <a:t>Contesto</a:t>
            </a:r>
            <a:endParaRPr lang="en-GB" sz="1600" b="1" dirty="0">
              <a:solidFill>
                <a:srgbClr val="23AFA2"/>
              </a:solidFill>
              <a:ea typeface="+mj-ea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GB" sz="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dirty="0" err="1">
                <a:solidFill>
                  <a:srgbClr val="002060"/>
                </a:solidFill>
              </a:rPr>
              <a:t>Ragazzi</a:t>
            </a:r>
            <a:r>
              <a:rPr lang="en-GB" sz="1600" dirty="0">
                <a:solidFill>
                  <a:srgbClr val="002060"/>
                </a:solidFill>
              </a:rPr>
              <a:t> e </a:t>
            </a:r>
            <a:r>
              <a:rPr lang="en-GB" sz="1600" dirty="0" err="1">
                <a:solidFill>
                  <a:srgbClr val="002060"/>
                </a:solidFill>
              </a:rPr>
              <a:t>ragazze</a:t>
            </a:r>
            <a:r>
              <a:rPr lang="en-GB" sz="1600" dirty="0">
                <a:solidFill>
                  <a:srgbClr val="002060"/>
                </a:solidFill>
              </a:rPr>
              <a:t>: human </a:t>
            </a:r>
            <a:r>
              <a:rPr lang="en-GB" sz="1600" dirty="0" err="1">
                <a:solidFill>
                  <a:srgbClr val="002060"/>
                </a:solidFill>
              </a:rPr>
              <a:t>becomings</a:t>
            </a:r>
            <a:r>
              <a:rPr lang="en-GB" sz="1600" dirty="0">
                <a:solidFill>
                  <a:srgbClr val="002060"/>
                </a:solidFill>
              </a:rPr>
              <a:t> o human beings?</a:t>
            </a:r>
          </a:p>
          <a:p>
            <a:pPr>
              <a:spcAft>
                <a:spcPts val="600"/>
              </a:spcAft>
            </a:pPr>
            <a:endParaRPr lang="en-GB" sz="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GB" sz="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dirty="0" err="1">
                <a:solidFill>
                  <a:srgbClr val="002060"/>
                </a:solidFill>
              </a:rPr>
              <a:t>Tenere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il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tema</a:t>
            </a:r>
            <a:r>
              <a:rPr lang="en-GB" sz="1600" dirty="0">
                <a:solidFill>
                  <a:srgbClr val="002060"/>
                </a:solidFill>
              </a:rPr>
              <a:t> in agenda: </a:t>
            </a:r>
            <a:r>
              <a:rPr lang="en-GB" sz="1600" dirty="0" err="1">
                <a:solidFill>
                  <a:srgbClr val="002060"/>
                </a:solidFill>
              </a:rPr>
              <a:t>condizioni</a:t>
            </a:r>
            <a:r>
              <a:rPr lang="en-GB" sz="1600" dirty="0">
                <a:solidFill>
                  <a:srgbClr val="002060"/>
                </a:solidFill>
              </a:rPr>
              <a:t> di vita </a:t>
            </a:r>
            <a:r>
              <a:rPr lang="en-GB" sz="1600" dirty="0" err="1">
                <a:solidFill>
                  <a:srgbClr val="002060"/>
                </a:solidFill>
              </a:rPr>
              <a:t>dei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ragazzi</a:t>
            </a:r>
            <a:r>
              <a:rPr lang="en-GB" sz="1600" dirty="0">
                <a:solidFill>
                  <a:srgbClr val="002060"/>
                </a:solidFill>
              </a:rPr>
              <a:t>/e </a:t>
            </a:r>
            <a:r>
              <a:rPr lang="en-GB" sz="1600" dirty="0" err="1">
                <a:solidFill>
                  <a:srgbClr val="002060"/>
                </a:solidFill>
              </a:rPr>
              <a:t>nei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paesi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ricchi</a:t>
            </a:r>
            <a:r>
              <a:rPr lang="en-GB" sz="1600" dirty="0">
                <a:solidFill>
                  <a:srgbClr val="002060"/>
                </a:solidFill>
              </a:rPr>
              <a:t> e </a:t>
            </a:r>
            <a:r>
              <a:rPr lang="en-GB" sz="1600" dirty="0" err="1">
                <a:solidFill>
                  <a:srgbClr val="002060"/>
                </a:solidFill>
              </a:rPr>
              <a:t>poveri</a:t>
            </a:r>
            <a:r>
              <a:rPr lang="en-GB" sz="1600" dirty="0">
                <a:solidFill>
                  <a:srgbClr val="002060"/>
                </a:solidFill>
              </a:rPr>
              <a:t>, come cambia la </a:t>
            </a:r>
            <a:r>
              <a:rPr lang="en-GB" sz="1600" dirty="0" err="1">
                <a:solidFill>
                  <a:srgbClr val="002060"/>
                </a:solidFill>
              </a:rPr>
              <a:t>cura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dell’infanzia</a:t>
            </a:r>
            <a:r>
              <a:rPr lang="en-GB" sz="1600" dirty="0">
                <a:solidFill>
                  <a:srgbClr val="002060"/>
                </a:solidFill>
              </a:rPr>
              <a:t>, bambini e </a:t>
            </a:r>
            <a:r>
              <a:rPr lang="en-GB" sz="1600" dirty="0" err="1">
                <a:solidFill>
                  <a:srgbClr val="002060"/>
                </a:solidFill>
              </a:rPr>
              <a:t>adolescenti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ai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margini</a:t>
            </a:r>
            <a:endParaRPr lang="en-GB" sz="16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GB" sz="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GB" sz="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GB" sz="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dirty="0" err="1">
                <a:solidFill>
                  <a:srgbClr val="002060"/>
                </a:solidFill>
              </a:rPr>
              <a:t>Studiare</a:t>
            </a:r>
            <a:r>
              <a:rPr lang="en-GB" sz="1600" dirty="0">
                <a:solidFill>
                  <a:srgbClr val="002060"/>
                </a:solidFill>
              </a:rPr>
              <a:t> le </a:t>
            </a:r>
            <a:r>
              <a:rPr lang="en-GB" sz="1600" dirty="0" err="1">
                <a:solidFill>
                  <a:srgbClr val="002060"/>
                </a:solidFill>
              </a:rPr>
              <a:t>vulnerabilità</a:t>
            </a:r>
            <a:r>
              <a:rPr lang="en-GB" sz="1600" dirty="0">
                <a:solidFill>
                  <a:srgbClr val="002060"/>
                </a:solidFill>
              </a:rPr>
              <a:t> e </a:t>
            </a:r>
            <a:r>
              <a:rPr lang="en-GB" sz="1600" dirty="0" err="1">
                <a:solidFill>
                  <a:srgbClr val="002060"/>
                </a:solidFill>
              </a:rPr>
              <a:t>povertà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dei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ragazzi</a:t>
            </a:r>
            <a:r>
              <a:rPr lang="en-GB" sz="1600" dirty="0">
                <a:solidFill>
                  <a:srgbClr val="002060"/>
                </a:solidFill>
              </a:rPr>
              <a:t> e </a:t>
            </a:r>
            <a:r>
              <a:rPr lang="en-GB" sz="1600" dirty="0" err="1">
                <a:solidFill>
                  <a:srgbClr val="002060"/>
                </a:solidFill>
              </a:rPr>
              <a:t>delle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ragazze</a:t>
            </a:r>
            <a:r>
              <a:rPr lang="en-GB" sz="1600" dirty="0">
                <a:solidFill>
                  <a:srgbClr val="002060"/>
                </a:solidFill>
              </a:rPr>
              <a:t> solo con </a:t>
            </a:r>
            <a:r>
              <a:rPr lang="en-GB" sz="1600" dirty="0" err="1">
                <a:solidFill>
                  <a:srgbClr val="002060"/>
                </a:solidFill>
              </a:rPr>
              <a:t>il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riferimento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alla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famiglia</a:t>
            </a:r>
            <a:r>
              <a:rPr lang="en-GB" sz="1600" dirty="0">
                <a:solidFill>
                  <a:srgbClr val="002060"/>
                </a:solidFill>
              </a:rPr>
              <a:t> di </a:t>
            </a:r>
            <a:r>
              <a:rPr lang="en-GB" sz="1600" dirty="0" err="1">
                <a:solidFill>
                  <a:srgbClr val="002060"/>
                </a:solidFill>
              </a:rPr>
              <a:t>appartenenza</a:t>
            </a:r>
            <a:r>
              <a:rPr lang="en-GB" sz="1600" dirty="0">
                <a:solidFill>
                  <a:srgbClr val="002060"/>
                </a:solidFill>
              </a:rPr>
              <a:t> non </a:t>
            </a:r>
            <a:r>
              <a:rPr lang="en-GB" sz="1600" dirty="0" err="1">
                <a:solidFill>
                  <a:srgbClr val="002060"/>
                </a:solidFill>
              </a:rPr>
              <a:t>è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sufficiente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en-GB" sz="16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GB" sz="16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GB" sz="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GB" sz="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23AFA2"/>
                </a:solidFill>
                <a:ea typeface="+mj-ea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en-GB" sz="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23AFA2"/>
                </a:solidFill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1600" b="1" dirty="0" err="1">
                <a:solidFill>
                  <a:srgbClr val="23AFA2"/>
                </a:solidFill>
                <a:cs typeface="Arial" pitchFamily="34" charset="0"/>
              </a:rPr>
              <a:t>Obiettivo</a:t>
            </a:r>
            <a:endParaRPr lang="en-GB" sz="16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dirty="0" err="1">
                <a:solidFill>
                  <a:srgbClr val="002060"/>
                </a:solidFill>
              </a:rPr>
              <a:t>Sviluppare</a:t>
            </a:r>
            <a:r>
              <a:rPr lang="en-GB" sz="1600" dirty="0">
                <a:solidFill>
                  <a:srgbClr val="002060"/>
                </a:solidFill>
              </a:rPr>
              <a:t> lo studio </a:t>
            </a:r>
            <a:r>
              <a:rPr lang="en-GB" sz="1600" dirty="0" err="1">
                <a:solidFill>
                  <a:srgbClr val="002060"/>
                </a:solidFill>
              </a:rPr>
              <a:t>delle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condizioni</a:t>
            </a:r>
            <a:r>
              <a:rPr lang="en-GB" sz="1600" dirty="0">
                <a:solidFill>
                  <a:srgbClr val="002060"/>
                </a:solidFill>
              </a:rPr>
              <a:t> di vita e </a:t>
            </a:r>
            <a:r>
              <a:rPr lang="en-GB" sz="1600" dirty="0" err="1">
                <a:solidFill>
                  <a:srgbClr val="002060"/>
                </a:solidFill>
              </a:rPr>
              <a:t>povertà</a:t>
            </a:r>
            <a:r>
              <a:rPr lang="en-GB" sz="1600" dirty="0">
                <a:solidFill>
                  <a:srgbClr val="002060"/>
                </a:solidFill>
              </a:rPr>
              <a:t>  </a:t>
            </a:r>
            <a:r>
              <a:rPr lang="en-GB" sz="1600" dirty="0" err="1">
                <a:solidFill>
                  <a:srgbClr val="002060"/>
                </a:solidFill>
              </a:rPr>
              <a:t>dei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ragazzi</a:t>
            </a:r>
            <a:r>
              <a:rPr lang="en-GB" sz="1600" dirty="0">
                <a:solidFill>
                  <a:srgbClr val="002060"/>
                </a:solidFill>
              </a:rPr>
              <a:t> e </a:t>
            </a:r>
            <a:r>
              <a:rPr lang="en-GB" sz="1600" dirty="0" err="1">
                <a:solidFill>
                  <a:srgbClr val="002060"/>
                </a:solidFill>
              </a:rPr>
              <a:t>delle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ragazze</a:t>
            </a:r>
            <a:r>
              <a:rPr lang="en-GB" sz="1600" dirty="0">
                <a:solidFill>
                  <a:srgbClr val="002060"/>
                </a:solidFill>
              </a:rPr>
              <a:t>  in </a:t>
            </a:r>
            <a:r>
              <a:rPr lang="en-GB" sz="1600" dirty="0" err="1">
                <a:solidFill>
                  <a:srgbClr val="002060"/>
                </a:solidFill>
              </a:rPr>
              <a:t>ambito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monetario</a:t>
            </a:r>
            <a:r>
              <a:rPr lang="en-GB" sz="1600" dirty="0">
                <a:solidFill>
                  <a:srgbClr val="002060"/>
                </a:solidFill>
              </a:rPr>
              <a:t> e non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i="1" dirty="0">
                <a:solidFill>
                  <a:srgbClr val="002060"/>
                </a:solidFill>
              </a:rPr>
              <a:t>Focus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Povertà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educativa</a:t>
            </a:r>
            <a:endParaRPr lang="en-GB" sz="1600" b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GB" sz="16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600" b="1" dirty="0">
                <a:solidFill>
                  <a:srgbClr val="23AFA2"/>
                </a:solidFill>
                <a:ea typeface="+mj-ea"/>
                <a:cs typeface="Arial" pitchFamily="34" charset="0"/>
              </a:rPr>
              <a:t>Partnership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it-IT" sz="1600" dirty="0"/>
              <a:t>Università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it-IT" sz="1600" dirty="0"/>
              <a:t>Istat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it-IT" sz="1600" dirty="0"/>
              <a:t>Istituzioni – Associazioni (Save the </a:t>
            </a:r>
            <a:r>
              <a:rPr lang="it-IT" sz="1600" dirty="0" err="1"/>
              <a:t>Children</a:t>
            </a:r>
            <a:r>
              <a:rPr lang="it-IT" sz="1600" dirty="0"/>
              <a:t>, </a:t>
            </a:r>
            <a:r>
              <a:rPr lang="it-IT" sz="1600" dirty="0" err="1"/>
              <a:t>SIS..mondo</a:t>
            </a:r>
            <a:r>
              <a:rPr lang="it-IT" sz="1600" dirty="0"/>
              <a:t> del volontariato)</a:t>
            </a:r>
          </a:p>
          <a:p>
            <a:pPr>
              <a:spcAft>
                <a:spcPts val="600"/>
              </a:spcAft>
            </a:pPr>
            <a:endParaRPr lang="en-GB" sz="16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b="1" dirty="0" err="1">
                <a:solidFill>
                  <a:srgbClr val="23AFA2"/>
                </a:solidFill>
                <a:ea typeface="+mj-ea"/>
                <a:cs typeface="Arial" pitchFamily="34" charset="0"/>
              </a:rPr>
              <a:t>Percorso</a:t>
            </a:r>
            <a:endParaRPr lang="en-GB" sz="1600" b="1" dirty="0">
              <a:solidFill>
                <a:srgbClr val="23AFA2"/>
              </a:solidFill>
              <a:ea typeface="+mj-ea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GB" sz="1600" dirty="0" err="1"/>
              <a:t>Povertà</a:t>
            </a:r>
            <a:r>
              <a:rPr lang="en-GB" sz="1600" dirty="0"/>
              <a:t> </a:t>
            </a:r>
            <a:r>
              <a:rPr lang="en-GB" sz="1600" dirty="0" err="1"/>
              <a:t>assoluta</a:t>
            </a:r>
            <a:r>
              <a:rPr lang="en-GB" sz="1600" dirty="0"/>
              <a:t>, </a:t>
            </a:r>
            <a:r>
              <a:rPr lang="en-GB" sz="1600" dirty="0" err="1"/>
              <a:t>relativa</a:t>
            </a:r>
            <a:r>
              <a:rPr lang="en-GB" sz="1600" dirty="0"/>
              <a:t>, </a:t>
            </a:r>
            <a:r>
              <a:rPr lang="en-GB" sz="1600" dirty="0" err="1"/>
              <a:t>multidimensionale</a:t>
            </a:r>
            <a:endParaRPr lang="en-GB" sz="1600" dirty="0"/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GB" sz="1600" dirty="0" err="1"/>
              <a:t>Dimensioni</a:t>
            </a:r>
            <a:r>
              <a:rPr lang="en-GB" sz="1600" dirty="0"/>
              <a:t> individuate e da </a:t>
            </a:r>
            <a:r>
              <a:rPr lang="en-GB" sz="1600" dirty="0" err="1"/>
              <a:t>individuare</a:t>
            </a:r>
            <a:r>
              <a:rPr lang="en-GB" sz="1600" dirty="0"/>
              <a:t>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GB" sz="1600" dirty="0" err="1"/>
              <a:t>Proporre</a:t>
            </a:r>
            <a:r>
              <a:rPr lang="en-GB" sz="1600" dirty="0"/>
              <a:t> </a:t>
            </a:r>
            <a:r>
              <a:rPr lang="en-GB" sz="1600" dirty="0" err="1"/>
              <a:t>strumenti</a:t>
            </a:r>
            <a:r>
              <a:rPr lang="en-GB" sz="1600" dirty="0"/>
              <a:t> </a:t>
            </a:r>
            <a:r>
              <a:rPr lang="en-GB" sz="1600" dirty="0" err="1"/>
              <a:t>nuovi</a:t>
            </a:r>
            <a:r>
              <a:rPr lang="en-GB" sz="1600" dirty="0"/>
              <a:t> di </a:t>
            </a:r>
            <a:r>
              <a:rPr lang="en-GB" sz="1600" dirty="0" err="1"/>
              <a:t>sintesi</a:t>
            </a:r>
            <a:r>
              <a:rPr lang="en-GB" sz="1600" dirty="0"/>
              <a:t> e di </a:t>
            </a:r>
            <a:r>
              <a:rPr lang="en-GB" sz="1600" dirty="0" err="1"/>
              <a:t>restituzione</a:t>
            </a:r>
            <a:endParaRPr lang="en-GB" sz="1600" dirty="0"/>
          </a:p>
          <a:p>
            <a:pPr>
              <a:spcAft>
                <a:spcPts val="600"/>
              </a:spcAft>
            </a:pPr>
            <a:endParaRPr lang="it-IT" sz="16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F860B90-DFC1-1B4B-A8DB-2A5583D127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78EB90C-01E4-334D-8FD4-BFEE8D69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tema rilevante: le condizioni di vita e povertà dei ragazzi e delle ragazze</a:t>
            </a:r>
          </a:p>
        </p:txBody>
      </p:sp>
      <p:sp>
        <p:nvSpPr>
          <p:cNvPr id="11" name="Segnaposto contenuto 8">
            <a:extLst>
              <a:ext uri="{FF2B5EF4-FFF2-40B4-BE49-F238E27FC236}">
                <a16:creationId xmlns:a16="http://schemas.microsoft.com/office/drawing/2014/main" id="{B0671E76-AF60-A747-9D8C-9C2BF5288F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/>
              <a:t>Monica Pratesi                 </a:t>
            </a:r>
          </a:p>
        </p:txBody>
      </p:sp>
      <p:sp>
        <p:nvSpPr>
          <p:cNvPr id="12" name="Segnaposto contenuto 9">
            <a:extLst>
              <a:ext uri="{FF2B5EF4-FFF2-40B4-BE49-F238E27FC236}">
                <a16:creationId xmlns:a16="http://schemas.microsoft.com/office/drawing/2014/main" id="{EFEE32EB-C7B5-484C-A8F2-B4BA146B7C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8277" y="6438323"/>
            <a:ext cx="4631624" cy="189345"/>
          </a:xfrm>
        </p:spPr>
        <p:txBody>
          <a:bodyPr/>
          <a:lstStyle/>
          <a:p>
            <a:r>
              <a:rPr lang="it-IT" dirty="0"/>
              <a:t>SIS</a:t>
            </a:r>
          </a:p>
        </p:txBody>
      </p:sp>
    </p:spTree>
    <p:extLst>
      <p:ext uri="{BB962C8B-B14F-4D97-AF65-F5344CB8AC3E}">
        <p14:creationId xmlns:p14="http://schemas.microsoft.com/office/powerpoint/2010/main" val="1885598442"/>
      </p:ext>
    </p:extLst>
  </p:cSld>
  <p:clrMapOvr>
    <a:masterClrMapping/>
  </p:clrMapOvr>
  <p:transition spd="med" advClick="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ttotitolo 2">
            <a:extLst>
              <a:ext uri="{FF2B5EF4-FFF2-40B4-BE49-F238E27FC236}">
                <a16:creationId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4859114" y="1290649"/>
            <a:ext cx="6935788" cy="2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3AFA2"/>
              </a:buClr>
              <a:buSzPct val="160000"/>
            </a:pPr>
            <a:r>
              <a:rPr lang="it-IT" altLang="it-IT" sz="1600" b="1" dirty="0">
                <a:solidFill>
                  <a:srgbClr val="23AFA2"/>
                </a:solidFill>
                <a:ea typeface="+mj-ea"/>
                <a:cs typeface="Arial" pitchFamily="34" charset="0"/>
              </a:rPr>
              <a:t>Ricerca</a:t>
            </a: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319A61F3-42BE-3A4E-93D1-ABEDBDE157DE}"/>
              </a:ext>
            </a:extLst>
          </p:cNvPr>
          <p:cNvSpPr txBox="1">
            <a:spLocks/>
          </p:cNvSpPr>
          <p:nvPr/>
        </p:nvSpPr>
        <p:spPr>
          <a:xfrm>
            <a:off x="1328434" y="1282453"/>
            <a:ext cx="2852738" cy="277071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rgbClr val="23AFA2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Risultati</a:t>
            </a:r>
            <a:r>
              <a:rPr lang="en-US" sz="1600" b="1" dirty="0">
                <a:solidFill>
                  <a:srgbClr val="23AFA2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23AFA2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raggiunti</a:t>
            </a:r>
            <a:endParaRPr lang="en-US" sz="1600" b="1" dirty="0">
              <a:solidFill>
                <a:srgbClr val="23AFA2"/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  <a:p>
            <a:pPr algn="just"/>
            <a:endParaRPr lang="en-US" sz="1800" dirty="0"/>
          </a:p>
          <a:p>
            <a:pPr algn="just"/>
            <a:r>
              <a:rPr lang="en-US" sz="1800" i="1" dirty="0" err="1"/>
              <a:t>Misurare</a:t>
            </a:r>
            <a:r>
              <a:rPr lang="en-US" sz="1800" i="1" dirty="0"/>
              <a:t> la </a:t>
            </a:r>
            <a:r>
              <a:rPr lang="en-US" sz="1800" i="1" dirty="0" err="1"/>
              <a:t>povertà</a:t>
            </a:r>
            <a:r>
              <a:rPr lang="en-US" sz="1800" i="1" dirty="0"/>
              <a:t> </a:t>
            </a:r>
            <a:r>
              <a:rPr lang="en-US" sz="1800" i="1" dirty="0" err="1"/>
              <a:t>assoluta</a:t>
            </a:r>
            <a:r>
              <a:rPr lang="en-US" sz="1800" i="1" dirty="0"/>
              <a:t>, </a:t>
            </a:r>
            <a:r>
              <a:rPr lang="en-US" sz="1800" i="1" dirty="0" err="1"/>
              <a:t>relativa</a:t>
            </a:r>
            <a:r>
              <a:rPr lang="en-US" sz="1800" i="1" dirty="0"/>
              <a:t> e </a:t>
            </a:r>
            <a:r>
              <a:rPr lang="en-US" sz="1800" i="1" dirty="0" err="1"/>
              <a:t>multidimensionale</a:t>
            </a:r>
            <a:r>
              <a:rPr lang="en-US" sz="1800" i="1" dirty="0"/>
              <a:t> </a:t>
            </a:r>
            <a:r>
              <a:rPr lang="en-US" sz="1800" i="1" dirty="0" err="1"/>
              <a:t>nel</a:t>
            </a:r>
            <a:r>
              <a:rPr lang="en-US" sz="1800" i="1" dirty="0"/>
              <a:t> </a:t>
            </a:r>
            <a:r>
              <a:rPr lang="en-US" sz="1800" i="1" dirty="0" err="1"/>
              <a:t>modo</a:t>
            </a:r>
            <a:r>
              <a:rPr lang="en-US" sz="1800" i="1" dirty="0"/>
              <a:t> </a:t>
            </a:r>
            <a:r>
              <a:rPr lang="en-US" sz="1800" i="1" dirty="0" err="1"/>
              <a:t>migliore</a:t>
            </a:r>
            <a:r>
              <a:rPr lang="en-US" sz="1800" i="1" dirty="0"/>
              <a:t> – </a:t>
            </a:r>
            <a:r>
              <a:rPr lang="en-US" sz="1800" i="1" dirty="0" err="1"/>
              <a:t>qualità</a:t>
            </a:r>
            <a:r>
              <a:rPr lang="en-US" sz="1800" i="1" dirty="0"/>
              <a:t> del </a:t>
            </a:r>
            <a:r>
              <a:rPr lang="en-US" sz="1800" i="1" dirty="0" err="1"/>
              <a:t>processo</a:t>
            </a:r>
            <a:r>
              <a:rPr lang="en-US" sz="1800" i="1" dirty="0"/>
              <a:t> , </a:t>
            </a:r>
            <a:r>
              <a:rPr lang="en-US" sz="1800" i="1" dirty="0" err="1"/>
              <a:t>affidabilità</a:t>
            </a:r>
            <a:r>
              <a:rPr lang="en-US" sz="1800" i="1" dirty="0"/>
              <a:t> </a:t>
            </a:r>
            <a:r>
              <a:rPr lang="en-US" sz="1800" i="1" dirty="0" err="1"/>
              <a:t>dei</a:t>
            </a:r>
            <a:r>
              <a:rPr lang="en-US" sz="1800" i="1" dirty="0"/>
              <a:t> </a:t>
            </a:r>
            <a:r>
              <a:rPr lang="en-US" sz="1800" i="1" dirty="0" err="1"/>
              <a:t>dati</a:t>
            </a:r>
            <a:r>
              <a:rPr lang="en-US" sz="1800" i="1" dirty="0"/>
              <a:t> e </a:t>
            </a:r>
            <a:r>
              <a:rPr lang="en-US" sz="1800" i="1" dirty="0" err="1"/>
              <a:t>dei</a:t>
            </a:r>
            <a:r>
              <a:rPr lang="en-US" sz="1800" i="1" dirty="0"/>
              <a:t> </a:t>
            </a:r>
            <a:r>
              <a:rPr lang="en-US" sz="1800" i="1" dirty="0" err="1"/>
              <a:t>risultati</a:t>
            </a:r>
            <a:r>
              <a:rPr lang="en-US" sz="1800" i="1" dirty="0"/>
              <a:t> </a:t>
            </a:r>
            <a:r>
              <a:rPr lang="en-US" sz="1800" i="1" dirty="0" err="1"/>
              <a:t>delle</a:t>
            </a:r>
            <a:r>
              <a:rPr lang="en-US" sz="1800" i="1" dirty="0"/>
              <a:t> </a:t>
            </a:r>
            <a:r>
              <a:rPr lang="en-US" sz="1800" i="1" dirty="0" err="1"/>
              <a:t>analisi</a:t>
            </a:r>
            <a:endParaRPr lang="en-US" sz="1800" i="1" dirty="0"/>
          </a:p>
          <a:p>
            <a:pPr algn="just"/>
            <a:r>
              <a:rPr lang="it-IT" sz="1800" i="1" dirty="0"/>
              <a:t>(Istat)</a:t>
            </a:r>
          </a:p>
          <a:p>
            <a:pPr algn="just"/>
            <a:r>
              <a:rPr lang="en-US" sz="1800" i="1" dirty="0" err="1"/>
              <a:t>Affidabilità</a:t>
            </a:r>
            <a:r>
              <a:rPr lang="en-US" sz="1800" i="1" dirty="0"/>
              <a:t> </a:t>
            </a:r>
            <a:r>
              <a:rPr lang="en-US" sz="1800" i="1" dirty="0" err="1"/>
              <a:t>dei</a:t>
            </a:r>
            <a:r>
              <a:rPr lang="en-US" sz="1800" i="1" dirty="0"/>
              <a:t> </a:t>
            </a:r>
            <a:r>
              <a:rPr lang="en-US" sz="1800" i="1" dirty="0" err="1"/>
              <a:t>metodi</a:t>
            </a:r>
            <a:r>
              <a:rPr lang="en-US" sz="1800" i="1" dirty="0"/>
              <a:t>, </a:t>
            </a:r>
            <a:r>
              <a:rPr lang="en-US" sz="1800" i="1" dirty="0" err="1"/>
              <a:t>loro</a:t>
            </a:r>
            <a:r>
              <a:rPr lang="en-US" sz="1800" i="1" dirty="0"/>
              <a:t> </a:t>
            </a:r>
            <a:r>
              <a:rPr lang="en-US" sz="1800" i="1" dirty="0" err="1"/>
              <a:t>utilità</a:t>
            </a:r>
            <a:r>
              <a:rPr lang="en-US" sz="1800" i="1" dirty="0"/>
              <a:t> - </a:t>
            </a:r>
            <a:r>
              <a:rPr lang="en-US" sz="1800" i="1" dirty="0" err="1"/>
              <a:t>ricerca</a:t>
            </a:r>
            <a:r>
              <a:rPr lang="en-US" sz="1800" i="1" dirty="0"/>
              <a:t> </a:t>
            </a:r>
          </a:p>
          <a:p>
            <a:pPr algn="just"/>
            <a:r>
              <a:rPr lang="en-US" sz="1800" i="1" dirty="0"/>
              <a:t>(</a:t>
            </a:r>
            <a:r>
              <a:rPr lang="en-US" sz="1800" i="1" dirty="0" err="1"/>
              <a:t>Università</a:t>
            </a:r>
            <a:r>
              <a:rPr lang="en-US" sz="1800" i="1" dirty="0"/>
              <a:t>- </a:t>
            </a:r>
            <a:r>
              <a:rPr lang="en-US" sz="1800" i="1" dirty="0" err="1"/>
              <a:t>Istat</a:t>
            </a:r>
            <a:r>
              <a:rPr lang="en-US" sz="1800" i="1" dirty="0"/>
              <a:t>- </a:t>
            </a:r>
            <a:r>
              <a:rPr lang="en-US" sz="1800" i="1" dirty="0" err="1"/>
              <a:t>Istituzioni</a:t>
            </a:r>
            <a:r>
              <a:rPr lang="en-US" sz="1800" i="1" dirty="0"/>
              <a:t>)</a:t>
            </a:r>
          </a:p>
          <a:p>
            <a:pPr algn="just"/>
            <a:endParaRPr lang="en-US" sz="1800" i="1" dirty="0"/>
          </a:p>
          <a:p>
            <a:endParaRPr lang="it-IT" sz="1800" i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egnaposto numero diapositiva 20">
            <a:extLst>
              <a:ext uri="{FF2B5EF4-FFF2-40B4-BE49-F238E27FC236}">
                <a16:creationId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3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B0671E76-AF60-A747-9D8C-9C2BF5288F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Monica Pratesi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EFEE32EB-C7B5-484C-A8F2-B4BA146B7C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8277" y="6438323"/>
            <a:ext cx="4631624" cy="189345"/>
          </a:xfrm>
        </p:spPr>
        <p:txBody>
          <a:bodyPr/>
          <a:lstStyle/>
          <a:p>
            <a:r>
              <a:rPr lang="it-IT" dirty="0"/>
              <a:t>SIS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può fare la Statistica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5092947" y="1803907"/>
            <a:ext cx="3875955" cy="196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Indicatori di povertà </a:t>
            </a: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/>
              <a:t>La definizione di povertà </a:t>
            </a: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/>
              <a:t>Reddito o Consumi?</a:t>
            </a: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/>
              <a:t>Dimensioni </a:t>
            </a: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/>
              <a:t>Linee di povertà</a:t>
            </a: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/>
              <a:t>Logica </a:t>
            </a:r>
            <a:r>
              <a:rPr lang="it-IT" sz="1600" dirty="0" err="1"/>
              <a:t>Fuzzy</a:t>
            </a:r>
            <a:endParaRPr lang="it-IT" sz="1600" dirty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endParaRPr lang="it-IT" sz="1600" dirty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Font typeface="Courier New" panose="02070309020205020404" pitchFamily="49" charset="0"/>
              <a:buChar char="o"/>
            </a:pPr>
            <a:endParaRPr lang="it-IT" altLang="it-IT" sz="1600" dirty="0"/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5073897" y="3735624"/>
            <a:ext cx="3028044" cy="168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Domini di interesse </a:t>
            </a: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altLang="it-IT" sz="1600" dirty="0"/>
              <a:t>Aree territoriali</a:t>
            </a: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altLang="it-IT" sz="1600" dirty="0"/>
              <a:t>Livello di governo e grado di urbanizzazione</a:t>
            </a: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altLang="it-IT" sz="1600" dirty="0"/>
              <a:t>Età, genere…</a:t>
            </a: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Font typeface="Courier New" panose="02070309020205020404" pitchFamily="49" charset="0"/>
              <a:buChar char="o"/>
            </a:pPr>
            <a:endParaRPr lang="it-IT" altLang="it-IT" sz="1600" dirty="0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8724106" y="1759715"/>
            <a:ext cx="3143639" cy="41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Indicatori di povertà educativa</a:t>
            </a:r>
          </a:p>
          <a:p>
            <a:pPr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altLang="it-IT" sz="1600" dirty="0"/>
              <a:t>Dimensioni (competenze, capacità) </a:t>
            </a: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altLang="it-IT" sz="1600" dirty="0"/>
              <a:t>Scambiabilità. </a:t>
            </a: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altLang="it-IT" sz="1600" dirty="0"/>
              <a:t>Sostituibilità</a:t>
            </a:r>
          </a:p>
          <a:p>
            <a:pPr marL="457200" lvl="1" indent="0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</a:pPr>
            <a:endParaRPr lang="it-IT" altLang="it-IT" sz="1600" dirty="0"/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altLang="it-IT" sz="1600" dirty="0"/>
              <a:t>Povertà è questione di grado - Soglie</a:t>
            </a:r>
          </a:p>
          <a:p>
            <a:pPr lvl="1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/>
              <a:t>Fonti: raccordo tra indagini nazionali ed indagini </a:t>
            </a:r>
            <a:r>
              <a:rPr lang="it-IT" sz="1600" dirty="0" err="1"/>
              <a:t>Eurostat</a:t>
            </a:r>
            <a:r>
              <a:rPr lang="it-IT" sz="1600" dirty="0"/>
              <a:t>, Big data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1328434" y="1632457"/>
            <a:ext cx="28527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171075" y="1632457"/>
            <a:ext cx="626680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61948"/>
      </p:ext>
    </p:extLst>
  </p:cSld>
  <p:clrMapOvr>
    <a:masterClrMapping/>
  </p:clrMapOvr>
  <p:transition spd="med" advClick="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4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85903A8-9768-A646-A624-9BE4A2974F82}"/>
              </a:ext>
            </a:extLst>
          </p:cNvPr>
          <p:cNvSpPr txBox="1">
            <a:spLocks/>
          </p:cNvSpPr>
          <p:nvPr/>
        </p:nvSpPr>
        <p:spPr bwMode="auto">
          <a:xfrm>
            <a:off x="1308099" y="1533525"/>
            <a:ext cx="10404476" cy="398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2" spcCol="57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23AFA2"/>
                </a:solidFill>
                <a:ea typeface="+mj-ea"/>
                <a:cs typeface="Arial" pitchFamily="34" charset="0"/>
              </a:rPr>
              <a:t>Framework di </a:t>
            </a:r>
            <a:r>
              <a:rPr lang="en-GB" sz="1600" b="1" dirty="0" err="1">
                <a:solidFill>
                  <a:srgbClr val="23AFA2"/>
                </a:solidFill>
                <a:ea typeface="+mj-ea"/>
                <a:cs typeface="Arial" pitchFamily="34" charset="0"/>
              </a:rPr>
              <a:t>riferimento</a:t>
            </a:r>
            <a:r>
              <a:rPr lang="en-GB" sz="1600" b="1" dirty="0">
                <a:solidFill>
                  <a:srgbClr val="23AFA2"/>
                </a:solidFill>
                <a:ea typeface="+mj-ea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23AFA2"/>
                </a:solidFill>
                <a:ea typeface="+mj-ea"/>
                <a:cs typeface="Arial" pitchFamily="34" charset="0"/>
              </a:rPr>
              <a:t>sulla</a:t>
            </a:r>
            <a:r>
              <a:rPr lang="en-GB" sz="1600" b="1" dirty="0">
                <a:solidFill>
                  <a:srgbClr val="23AFA2"/>
                </a:solidFill>
                <a:ea typeface="+mj-ea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23AFA2"/>
                </a:solidFill>
                <a:ea typeface="+mj-ea"/>
                <a:cs typeface="Arial" pitchFamily="34" charset="0"/>
              </a:rPr>
              <a:t>povertà</a:t>
            </a:r>
            <a:endParaRPr lang="en-GB" sz="1600" b="1" dirty="0">
              <a:solidFill>
                <a:srgbClr val="23AFA2"/>
              </a:solidFill>
              <a:ea typeface="+mj-ea"/>
              <a:cs typeface="Arial" pitchFamily="34" charset="0"/>
            </a:endParaRPr>
          </a:p>
          <a:p>
            <a:endParaRPr lang="it-IT" altLang="it-IT" sz="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endParaRPr lang="en-GB" sz="1600" b="1" dirty="0">
              <a:solidFill>
                <a:srgbClr val="23AFA2"/>
              </a:solidFill>
              <a:ea typeface="+mj-ea"/>
              <a:cs typeface="Arial" pitchFamily="34" charset="0"/>
            </a:endParaRPr>
          </a:p>
          <a:p>
            <a:pPr marL="266700" indent="-266700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rgbClr val="23AFA2"/>
                </a:solidFill>
                <a:ea typeface="+mj-ea"/>
                <a:cs typeface="Arial" pitchFamily="34" charset="0"/>
              </a:rPr>
              <a:t>SAMPLE project  </a:t>
            </a:r>
            <a:r>
              <a:rPr lang="en-GB" sz="1600" dirty="0"/>
              <a:t>Small Area Methods for Poverty and Living Conditions Estimates – FP7 - done</a:t>
            </a:r>
          </a:p>
          <a:p>
            <a:pPr marL="266700" indent="-266700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23AFA2"/>
                </a:solidFill>
                <a:ea typeface="+mj-ea"/>
                <a:cs typeface="Arial" pitchFamily="34" charset="0"/>
              </a:rPr>
              <a:t>Ingrid </a:t>
            </a:r>
            <a:r>
              <a:rPr lang="it-IT" sz="1600" b="1" dirty="0" err="1">
                <a:solidFill>
                  <a:srgbClr val="23AFA2"/>
                </a:solidFill>
                <a:ea typeface="+mj-ea"/>
                <a:cs typeface="Arial" pitchFamily="34" charset="0"/>
              </a:rPr>
              <a:t>project</a:t>
            </a:r>
            <a:r>
              <a:rPr lang="it-IT" sz="1600" b="1" dirty="0">
                <a:solidFill>
                  <a:srgbClr val="23AFA2"/>
                </a:solidFill>
                <a:ea typeface="+mj-ea"/>
                <a:cs typeface="Arial" pitchFamily="34" charset="0"/>
              </a:rPr>
              <a:t> </a:t>
            </a:r>
            <a:r>
              <a:rPr lang="it-IT" sz="1600" dirty="0"/>
              <a:t>Inclusive </a:t>
            </a:r>
            <a:r>
              <a:rPr lang="it-IT" sz="1600" dirty="0" err="1"/>
              <a:t>Growth</a:t>
            </a:r>
            <a:r>
              <a:rPr lang="it-IT" sz="1600" dirty="0"/>
              <a:t> </a:t>
            </a:r>
            <a:r>
              <a:rPr lang="it-IT" sz="1600" dirty="0" err="1"/>
              <a:t>Research</a:t>
            </a:r>
            <a:r>
              <a:rPr lang="it-IT" sz="1600" dirty="0"/>
              <a:t> </a:t>
            </a:r>
            <a:r>
              <a:rPr lang="it-IT" sz="1600" dirty="0" err="1"/>
              <a:t>Infrastructure</a:t>
            </a:r>
            <a:r>
              <a:rPr lang="it-IT" sz="1600" dirty="0"/>
              <a:t> </a:t>
            </a:r>
            <a:r>
              <a:rPr lang="it-IT" sz="1600" dirty="0" err="1"/>
              <a:t>Diffusion</a:t>
            </a:r>
            <a:r>
              <a:rPr lang="it-IT" sz="1600" dirty="0"/>
              <a:t> – </a:t>
            </a:r>
            <a:r>
              <a:rPr lang="it-IT" sz="1600" dirty="0" err="1"/>
              <a:t>Poverty</a:t>
            </a:r>
            <a:r>
              <a:rPr lang="it-IT" sz="1600" dirty="0"/>
              <a:t> – </a:t>
            </a:r>
            <a:r>
              <a:rPr lang="it-IT" sz="1600" dirty="0" err="1"/>
              <a:t>Labour</a:t>
            </a:r>
            <a:r>
              <a:rPr lang="it-IT" sz="1600" dirty="0"/>
              <a:t> – FP7 - </a:t>
            </a:r>
            <a:r>
              <a:rPr lang="it-IT" sz="1600" dirty="0" err="1"/>
              <a:t>done</a:t>
            </a:r>
            <a:endParaRPr lang="it-IT" sz="1600" dirty="0"/>
          </a:p>
          <a:p>
            <a:pPr marL="266700" indent="-2667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rgbClr val="23AFA2"/>
                </a:solidFill>
                <a:ea typeface="+mj-ea"/>
                <a:cs typeface="Arial" pitchFamily="34" charset="0"/>
              </a:rPr>
              <a:t>Ingrid 2 project  </a:t>
            </a:r>
            <a:r>
              <a:rPr lang="it-IT" sz="1600" dirty="0"/>
              <a:t>InGRID-2 network of </a:t>
            </a:r>
            <a:r>
              <a:rPr lang="it-IT" sz="1600" dirty="0" err="1"/>
              <a:t>distributed</a:t>
            </a:r>
            <a:r>
              <a:rPr lang="it-IT" sz="1600" dirty="0"/>
              <a:t>, </a:t>
            </a:r>
            <a:r>
              <a:rPr lang="it-IT" sz="1600" dirty="0" err="1"/>
              <a:t>but</a:t>
            </a:r>
            <a:r>
              <a:rPr lang="it-IT" sz="1600" dirty="0"/>
              <a:t> </a:t>
            </a:r>
            <a:r>
              <a:rPr lang="it-IT" sz="1600" dirty="0" err="1"/>
              <a:t>integrating</a:t>
            </a:r>
            <a:r>
              <a:rPr lang="it-IT" sz="1600" dirty="0"/>
              <a:t> </a:t>
            </a:r>
            <a:r>
              <a:rPr lang="it-IT" sz="1600" dirty="0" err="1"/>
              <a:t>European</a:t>
            </a:r>
            <a:r>
              <a:rPr lang="it-IT" sz="1600" dirty="0"/>
              <a:t> </a:t>
            </a:r>
            <a:r>
              <a:rPr lang="it-IT" sz="1600" dirty="0" err="1"/>
              <a:t>research</a:t>
            </a:r>
            <a:r>
              <a:rPr lang="it-IT" sz="1600" dirty="0"/>
              <a:t> </a:t>
            </a:r>
            <a:r>
              <a:rPr lang="it-IT" sz="1600" dirty="0" err="1"/>
              <a:t>infrastructures</a:t>
            </a:r>
            <a:r>
              <a:rPr lang="it-IT" sz="1600" dirty="0"/>
              <a:t> - H2020 - </a:t>
            </a:r>
            <a:r>
              <a:rPr lang="it-IT" sz="1600" dirty="0" err="1"/>
              <a:t>ongoing</a:t>
            </a:r>
            <a:endParaRPr lang="en-GB" sz="1600" dirty="0"/>
          </a:p>
          <a:p>
            <a:pPr marL="266700" indent="-2667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GB" sz="1600" b="1" dirty="0" err="1">
                <a:solidFill>
                  <a:srgbClr val="23AFA2"/>
                </a:solidFill>
                <a:ea typeface="+mj-ea"/>
                <a:cs typeface="Arial" pitchFamily="34" charset="0"/>
              </a:rPr>
              <a:t>Makswell</a:t>
            </a:r>
            <a:r>
              <a:rPr lang="en-GB" sz="1600" b="1" dirty="0">
                <a:solidFill>
                  <a:srgbClr val="23AFA2"/>
                </a:solidFill>
                <a:ea typeface="+mj-ea"/>
                <a:cs typeface="Arial" pitchFamily="34" charset="0"/>
              </a:rPr>
              <a:t> project </a:t>
            </a:r>
            <a:r>
              <a:rPr lang="it-IT" sz="1600" dirty="0" err="1"/>
              <a:t>MAKing</a:t>
            </a:r>
            <a:r>
              <a:rPr lang="it-IT" sz="1600" dirty="0"/>
              <a:t> </a:t>
            </a:r>
            <a:r>
              <a:rPr lang="it-IT" sz="1600" dirty="0" err="1"/>
              <a:t>Sustainable</a:t>
            </a:r>
            <a:r>
              <a:rPr lang="it-IT" sz="1600" dirty="0"/>
              <a:t> </a:t>
            </a:r>
            <a:r>
              <a:rPr lang="it-IT" sz="1600" dirty="0" err="1"/>
              <a:t>development</a:t>
            </a:r>
            <a:r>
              <a:rPr lang="it-IT" sz="1600" dirty="0"/>
              <a:t> and WELL-</a:t>
            </a:r>
            <a:r>
              <a:rPr lang="it-IT" sz="1600" dirty="0" err="1"/>
              <a:t>being</a:t>
            </a:r>
            <a:r>
              <a:rPr lang="it-IT" sz="1600" dirty="0"/>
              <a:t> </a:t>
            </a:r>
            <a:r>
              <a:rPr lang="it-IT" sz="1600" dirty="0" err="1"/>
              <a:t>frameworks</a:t>
            </a:r>
            <a:r>
              <a:rPr lang="it-IT" sz="1600" dirty="0"/>
              <a:t>  work for policy </a:t>
            </a:r>
            <a:r>
              <a:rPr lang="it-IT" sz="1600" dirty="0" err="1"/>
              <a:t>analysis</a:t>
            </a:r>
            <a:r>
              <a:rPr lang="en-GB" sz="1600" dirty="0"/>
              <a:t> – H2020 - ongoing</a:t>
            </a:r>
            <a:endParaRPr lang="en-GB" sz="1600" b="1" dirty="0">
              <a:solidFill>
                <a:srgbClr val="23AFA2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GB" sz="1600" b="1" dirty="0">
              <a:solidFill>
                <a:srgbClr val="23AFA2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1600" b="1" dirty="0" err="1">
                <a:solidFill>
                  <a:srgbClr val="23AFA2"/>
                </a:solidFill>
                <a:cs typeface="Arial" pitchFamily="34" charset="0"/>
              </a:rPr>
              <a:t>Nuove</a:t>
            </a:r>
            <a:r>
              <a:rPr lang="en-GB" sz="1600" b="1" dirty="0">
                <a:solidFill>
                  <a:srgbClr val="23AFA2"/>
                </a:solidFill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23AFA2"/>
                </a:solidFill>
                <a:cs typeface="Arial" pitchFamily="34" charset="0"/>
              </a:rPr>
              <a:t>ricerche</a:t>
            </a:r>
            <a:endParaRPr lang="en-GB" sz="1600" b="1" dirty="0">
              <a:solidFill>
                <a:srgbClr val="23AFA2"/>
              </a:solidFill>
              <a:cs typeface="Arial" pitchFamily="34" charset="0"/>
            </a:endParaRPr>
          </a:p>
          <a:p>
            <a:endParaRPr lang="it-IT" altLang="it-IT" sz="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GB" sz="1600" b="1" dirty="0" err="1">
                <a:solidFill>
                  <a:srgbClr val="23AFA2"/>
                </a:solidFill>
                <a:cs typeface="Arial" pitchFamily="34" charset="0"/>
              </a:rPr>
              <a:t>EDiPO</a:t>
            </a:r>
            <a:r>
              <a:rPr lang="en-GB" sz="1600" b="1" dirty="0">
                <a:solidFill>
                  <a:srgbClr val="23AFA2"/>
                </a:solidFill>
                <a:cs typeface="Arial" pitchFamily="34" charset="0"/>
              </a:rPr>
              <a:t> </a:t>
            </a:r>
            <a:r>
              <a:rPr lang="en-GB" sz="1600" dirty="0"/>
              <a:t>(Mapping Educational Poverty in Europe –ERC in preparation)</a:t>
            </a:r>
          </a:p>
          <a:p>
            <a:pPr marL="266700" indent="-266700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23AFA2"/>
                </a:solidFill>
                <a:cs typeface="Arial" pitchFamily="34" charset="0"/>
              </a:rPr>
              <a:t>Aree tematiche </a:t>
            </a:r>
          </a:p>
          <a:p>
            <a:pPr marL="719138" lvl="1" indent="-446088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>
                <a:cs typeface="Arial" pitchFamily="34" charset="0"/>
              </a:rPr>
              <a:t>Dimensioni – </a:t>
            </a:r>
            <a:r>
              <a:rPr lang="it-IT" sz="1600" i="1" dirty="0">
                <a:cs typeface="Arial" pitchFamily="34" charset="0"/>
              </a:rPr>
              <a:t>micro</a:t>
            </a:r>
            <a:r>
              <a:rPr lang="it-IT" sz="1600" dirty="0">
                <a:cs typeface="Arial" pitchFamily="34" charset="0"/>
              </a:rPr>
              <a:t>: scambiabilità-sostituibilità</a:t>
            </a:r>
          </a:p>
          <a:p>
            <a:pPr marL="719138" lvl="1" indent="-446088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 err="1">
                <a:cs typeface="Arial" pitchFamily="34" charset="0"/>
              </a:rPr>
              <a:t>Mapping</a:t>
            </a:r>
            <a:r>
              <a:rPr lang="it-IT" sz="1600" dirty="0">
                <a:cs typeface="Arial" pitchFamily="34" charset="0"/>
              </a:rPr>
              <a:t> – </a:t>
            </a:r>
            <a:r>
              <a:rPr lang="it-IT" sz="1600" i="1" dirty="0">
                <a:cs typeface="Arial" pitchFamily="34" charset="0"/>
              </a:rPr>
              <a:t>macro</a:t>
            </a:r>
            <a:r>
              <a:rPr lang="it-IT" sz="1600" dirty="0">
                <a:cs typeface="Arial" pitchFamily="34" charset="0"/>
              </a:rPr>
              <a:t>: granularità e focus del </a:t>
            </a:r>
            <a:r>
              <a:rPr lang="it-IT" sz="1600" dirty="0" err="1">
                <a:cs typeface="Arial" pitchFamily="34" charset="0"/>
              </a:rPr>
              <a:t>mapping</a:t>
            </a:r>
            <a:endParaRPr lang="it-IT" sz="1600" dirty="0">
              <a:cs typeface="Arial" pitchFamily="34" charset="0"/>
            </a:endParaRPr>
          </a:p>
          <a:p>
            <a:pPr marL="719138" lvl="1" indent="-446088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>
                <a:cs typeface="Arial" pitchFamily="34" charset="0"/>
              </a:rPr>
              <a:t>Metodi SAE – stime dirette –model </a:t>
            </a:r>
            <a:r>
              <a:rPr lang="it-IT" sz="1600" dirty="0" err="1">
                <a:cs typeface="Arial" pitchFamily="34" charset="0"/>
              </a:rPr>
              <a:t>based</a:t>
            </a:r>
            <a:endParaRPr lang="it-IT" sz="1600" dirty="0">
              <a:cs typeface="Arial" pitchFamily="34" charset="0"/>
            </a:endParaRPr>
          </a:p>
          <a:p>
            <a:pPr marL="719138" lvl="1" indent="-446088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>
                <a:cs typeface="Arial" pitchFamily="34" charset="0"/>
              </a:rPr>
              <a:t>Cultura digitale: </a:t>
            </a:r>
            <a:r>
              <a:rPr lang="it-IT" sz="1600" dirty="0" err="1">
                <a:cs typeface="Arial" pitchFamily="34" charset="0"/>
              </a:rPr>
              <a:t>datacy</a:t>
            </a:r>
            <a:r>
              <a:rPr lang="it-IT" sz="1600" dirty="0">
                <a:cs typeface="Arial" pitchFamily="34" charset="0"/>
              </a:rPr>
              <a:t>, </a:t>
            </a:r>
            <a:r>
              <a:rPr lang="it-IT" sz="1600" dirty="0" err="1">
                <a:cs typeface="Arial" pitchFamily="34" charset="0"/>
              </a:rPr>
              <a:t>literacy</a:t>
            </a:r>
            <a:r>
              <a:rPr lang="it-IT" sz="1600" dirty="0">
                <a:cs typeface="Arial" pitchFamily="34" charset="0"/>
              </a:rPr>
              <a:t>, big data e consumi culturali</a:t>
            </a:r>
          </a:p>
          <a:p>
            <a:pPr marL="719138" lvl="1" indent="-446088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>
                <a:cs typeface="Arial" pitchFamily="34" charset="0"/>
              </a:rPr>
              <a:t>Indicatore composito, multidimensionale, </a:t>
            </a:r>
            <a:r>
              <a:rPr lang="it-IT" sz="1600" dirty="0" err="1">
                <a:cs typeface="Arial" pitchFamily="34" charset="0"/>
              </a:rPr>
              <a:t>fuzzy</a:t>
            </a:r>
            <a:endParaRPr lang="it-IT" sz="1600" dirty="0">
              <a:cs typeface="Arial" pitchFamily="34" charset="0"/>
            </a:endParaRPr>
          </a:p>
          <a:p>
            <a:pPr marL="266700" indent="-266700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GB" sz="1600" b="1" dirty="0" err="1">
                <a:solidFill>
                  <a:srgbClr val="23AFA2"/>
                </a:solidFill>
                <a:cs typeface="Arial" pitchFamily="34" charset="0"/>
              </a:rPr>
              <a:t>Sperimentazioni</a:t>
            </a:r>
            <a:r>
              <a:rPr lang="en-GB" sz="1600" b="1" dirty="0">
                <a:solidFill>
                  <a:srgbClr val="23AFA2"/>
                </a:solidFill>
                <a:cs typeface="Arial" pitchFamily="34" charset="0"/>
              </a:rPr>
              <a:t> da </a:t>
            </a:r>
            <a:r>
              <a:rPr lang="en-GB" sz="1600" b="1" dirty="0" err="1">
                <a:solidFill>
                  <a:srgbClr val="23AFA2"/>
                </a:solidFill>
                <a:cs typeface="Arial" pitchFamily="34" charset="0"/>
              </a:rPr>
              <a:t>pensare</a:t>
            </a:r>
            <a:endParaRPr lang="en-GB" sz="1600" b="1" dirty="0">
              <a:solidFill>
                <a:srgbClr val="23AFA2"/>
              </a:solidFill>
              <a:cs typeface="Arial" pitchFamily="34" charset="0"/>
            </a:endParaRPr>
          </a:p>
          <a:p>
            <a:pPr marL="719138" lvl="1" indent="-446088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Wingdings" pitchFamily="2" charset="2"/>
              <a:buChar char="ü"/>
            </a:pPr>
            <a:r>
              <a:rPr lang="it-IT" sz="1600" dirty="0">
                <a:cs typeface="Arial" pitchFamily="34" charset="0"/>
              </a:rPr>
              <a:t>Laboratori: SAE, raccordo indagini nazionali/ </a:t>
            </a:r>
            <a:r>
              <a:rPr lang="it-IT" sz="1600" dirty="0" err="1">
                <a:cs typeface="Arial" pitchFamily="34" charset="0"/>
              </a:rPr>
              <a:t>eurostat</a:t>
            </a:r>
            <a:r>
              <a:rPr lang="it-IT" sz="1600" dirty="0">
                <a:cs typeface="Arial" pitchFamily="34" charset="0"/>
              </a:rPr>
              <a:t>, SAE e Big data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F860B90-DFC1-1B4B-A8DB-2A5583D127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78EB90C-01E4-334D-8FD4-BFEE8D69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Temi di ricerca</a:t>
            </a:r>
          </a:p>
        </p:txBody>
      </p:sp>
      <p:sp>
        <p:nvSpPr>
          <p:cNvPr id="16" name="Segnaposto contenuto 8">
            <a:extLst>
              <a:ext uri="{FF2B5EF4-FFF2-40B4-BE49-F238E27FC236}">
                <a16:creationId xmlns:a16="http://schemas.microsoft.com/office/drawing/2014/main" id="{B0671E76-AF60-A747-9D8C-9C2BF5288F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/>
              <a:t>Monica Pratesi                 </a:t>
            </a:r>
          </a:p>
        </p:txBody>
      </p:sp>
      <p:sp>
        <p:nvSpPr>
          <p:cNvPr id="17" name="Segnaposto contenuto 9">
            <a:extLst>
              <a:ext uri="{FF2B5EF4-FFF2-40B4-BE49-F238E27FC236}">
                <a16:creationId xmlns:a16="http://schemas.microsoft.com/office/drawing/2014/main" id="{EFEE32EB-C7B5-484C-A8F2-B4BA146B7C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8277" y="6438323"/>
            <a:ext cx="4631624" cy="189345"/>
          </a:xfrm>
        </p:spPr>
        <p:txBody>
          <a:bodyPr/>
          <a:lstStyle/>
          <a:p>
            <a:r>
              <a:rPr lang="it-IT" dirty="0"/>
              <a:t>SIS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98928016"/>
      </p:ext>
    </p:extLst>
  </p:cSld>
  <p:clrMapOvr>
    <a:masterClrMapping/>
  </p:clrMapOvr>
  <p:transition spd="med" advClick="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5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3D2A99-9E11-7249-A276-2C69625367C1}"/>
              </a:ext>
            </a:extLst>
          </p:cNvPr>
          <p:cNvSpPr txBox="1">
            <a:spLocks/>
          </p:cNvSpPr>
          <p:nvPr/>
        </p:nvSpPr>
        <p:spPr bwMode="auto">
          <a:xfrm>
            <a:off x="6116019" y="3821824"/>
            <a:ext cx="545685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it-IT" sz="1600" dirty="0" err="1"/>
              <a:t>Potsi</a:t>
            </a:r>
            <a:r>
              <a:rPr lang="it-IT" sz="1600" dirty="0"/>
              <a:t>, D’Agostino, Giusti, </a:t>
            </a:r>
            <a:r>
              <a:rPr lang="it-IT" sz="1600" dirty="0" err="1"/>
              <a:t>Porciani</a:t>
            </a:r>
            <a:r>
              <a:rPr lang="it-IT" sz="1600" dirty="0"/>
              <a:t>, in </a:t>
            </a:r>
            <a:r>
              <a:rPr lang="it-IT" sz="1600" i="1" dirty="0"/>
              <a:t>Qual </a:t>
            </a:r>
            <a:r>
              <a:rPr lang="it-IT" sz="1600" i="1" dirty="0" err="1"/>
              <a:t>Quant</a:t>
            </a:r>
            <a:r>
              <a:rPr lang="it-IT" sz="1600" i="1" dirty="0"/>
              <a:t> Journal</a:t>
            </a:r>
            <a:r>
              <a:rPr lang="it-IT" sz="1600" dirty="0"/>
              <a:t>, 2016</a:t>
            </a:r>
            <a:endParaRPr lang="en-GB" sz="1600" dirty="0"/>
          </a:p>
        </p:txBody>
      </p:sp>
      <p:sp>
        <p:nvSpPr>
          <p:cNvPr id="17" name="Sottotitolo 2">
            <a:extLst>
              <a:ext uri="{FF2B5EF4-FFF2-40B4-BE49-F238E27FC236}">
                <a16:creationId xmlns:a16="http://schemas.microsoft.com/office/drawing/2014/main" id="{36AD71E2-F452-AC4A-A81A-B7A4DD398893}"/>
              </a:ext>
            </a:extLst>
          </p:cNvPr>
          <p:cNvSpPr txBox="1">
            <a:spLocks/>
          </p:cNvSpPr>
          <p:nvPr/>
        </p:nvSpPr>
        <p:spPr bwMode="auto">
          <a:xfrm>
            <a:off x="713582" y="1337894"/>
            <a:ext cx="4512837" cy="42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23AFA2"/>
                </a:solidFill>
                <a:cs typeface="Arial" pitchFamily="34" charset="0"/>
              </a:rPr>
              <a:t>Children well being in Italy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it-IT" sz="1600" dirty="0"/>
              <a:t>Trans National Access Ingrid – Pisa-Siena- Istat team</a:t>
            </a:r>
            <a:endParaRPr lang="en-GB" sz="1600" b="1" dirty="0">
              <a:solidFill>
                <a:srgbClr val="23AFA2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1600" b="1" dirty="0" err="1">
                <a:solidFill>
                  <a:srgbClr val="23AFA2"/>
                </a:solidFill>
                <a:cs typeface="Arial" pitchFamily="34" charset="0"/>
              </a:rPr>
              <a:t>Metodo</a:t>
            </a:r>
            <a:endParaRPr lang="en-GB" sz="1600" b="1" dirty="0">
              <a:solidFill>
                <a:srgbClr val="23AFA2"/>
              </a:solidFill>
              <a:cs typeface="Arial" pitchFamily="34" charset="0"/>
            </a:endParaRPr>
          </a:p>
          <a:p>
            <a:endParaRPr lang="it-IT" altLang="it-IT" sz="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ts val="1784"/>
              </a:lnSpc>
              <a:spcAft>
                <a:spcPts val="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rgbClr val="23AFA2"/>
                </a:solidFill>
                <a:cs typeface="Arial" pitchFamily="34" charset="0"/>
              </a:rPr>
              <a:t>Capability approach </a:t>
            </a:r>
            <a:r>
              <a:rPr lang="en-GB" sz="1600" dirty="0"/>
              <a:t>(</a:t>
            </a:r>
            <a:r>
              <a:rPr lang="en-GB" sz="1600" dirty="0" err="1"/>
              <a:t>ampio</a:t>
            </a:r>
            <a:r>
              <a:rPr lang="en-GB" sz="1600" dirty="0"/>
              <a:t> </a:t>
            </a:r>
            <a:r>
              <a:rPr lang="en-GB" sz="1600" dirty="0" err="1"/>
              <a:t>insieme</a:t>
            </a:r>
            <a:r>
              <a:rPr lang="en-GB" sz="1600" dirty="0"/>
              <a:t> di </a:t>
            </a:r>
            <a:r>
              <a:rPr lang="en-GB" sz="1600" dirty="0" err="1"/>
              <a:t>dimensioni</a:t>
            </a:r>
            <a:r>
              <a:rPr lang="en-GB" sz="1600" dirty="0"/>
              <a:t>, </a:t>
            </a:r>
            <a:r>
              <a:rPr lang="en-GB" sz="1600" dirty="0" err="1"/>
              <a:t>metodo</a:t>
            </a:r>
            <a:r>
              <a:rPr lang="en-GB" sz="1600" dirty="0"/>
              <a:t> non </a:t>
            </a:r>
            <a:r>
              <a:rPr lang="en-GB" sz="1600" dirty="0" err="1"/>
              <a:t>partecipativo</a:t>
            </a:r>
            <a:r>
              <a:rPr lang="en-GB" sz="1600" dirty="0"/>
              <a:t>)</a:t>
            </a:r>
          </a:p>
          <a:p>
            <a:pPr marL="266700" indent="-2667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sz="1600" b="1" dirty="0" err="1">
                <a:solidFill>
                  <a:srgbClr val="23AFA2"/>
                </a:solidFill>
                <a:cs typeface="Arial" pitchFamily="34" charset="0"/>
              </a:rPr>
              <a:t>Eusilc</a:t>
            </a:r>
            <a:r>
              <a:rPr lang="it-IT" sz="1600" b="1" dirty="0">
                <a:solidFill>
                  <a:srgbClr val="23AFA2"/>
                </a:solidFill>
                <a:cs typeface="Arial" pitchFamily="34" charset="0"/>
              </a:rPr>
              <a:t> 2009 data - </a:t>
            </a:r>
            <a:r>
              <a:rPr lang="it-IT" sz="1600" dirty="0"/>
              <a:t>sezione speciale sui ragazzi/e 0-16, replicabilità dello studio (32 paesi EU), aspetti monetari e non monetari della delle condizioni di vita</a:t>
            </a:r>
          </a:p>
          <a:p>
            <a:pPr marL="266700" indent="-2667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23AFA2"/>
                </a:solidFill>
                <a:cs typeface="Arial" pitchFamily="34" charset="0"/>
              </a:rPr>
              <a:t>Approccio basato su metodologia </a:t>
            </a:r>
            <a:r>
              <a:rPr lang="it-IT" sz="1600" b="1" dirty="0" err="1">
                <a:solidFill>
                  <a:srgbClr val="23AFA2"/>
                </a:solidFill>
                <a:cs typeface="Arial" pitchFamily="34" charset="0"/>
              </a:rPr>
              <a:t>Fuzzy</a:t>
            </a:r>
            <a:r>
              <a:rPr lang="it-IT" sz="1600" b="1" dirty="0">
                <a:solidFill>
                  <a:srgbClr val="23AFA2"/>
                </a:solidFill>
                <a:cs typeface="Arial" pitchFamily="34" charset="0"/>
              </a:rPr>
              <a:t> </a:t>
            </a:r>
            <a:r>
              <a:rPr lang="it-IT" sz="1600" dirty="0"/>
              <a:t>(Cheli e Lemmi, 1995, Betti, 2016) su ragazzi 0-14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risultati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0243848" y="3052544"/>
            <a:ext cx="132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Software </a:t>
            </a:r>
            <a:r>
              <a:rPr lang="it-IT" b="1" i="1" dirty="0" err="1">
                <a:solidFill>
                  <a:schemeClr val="bg1"/>
                </a:solidFill>
              </a:rPr>
              <a:t>Limesurvey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28" name="Segnaposto contenuto 9">
            <a:extLst>
              <a:ext uri="{FF2B5EF4-FFF2-40B4-BE49-F238E27FC236}">
                <a16:creationId xmlns:a16="http://schemas.microsoft.com/office/drawing/2014/main" id="{EFEE32EB-C7B5-484C-A8F2-B4BA146B7C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8277" y="6438323"/>
            <a:ext cx="4631624" cy="189345"/>
          </a:xfrm>
        </p:spPr>
        <p:txBody>
          <a:bodyPr/>
          <a:lstStyle/>
          <a:p>
            <a:r>
              <a:rPr lang="it-IT" dirty="0"/>
              <a:t>SIS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7E1BE7-0C07-5740-BEE1-E4CE933B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589" y="1480469"/>
            <a:ext cx="6603715" cy="2071906"/>
          </a:xfrm>
          <a:prstGeom prst="rect">
            <a:avLst/>
          </a:prstGeom>
        </p:spPr>
      </p:pic>
      <p:sp>
        <p:nvSpPr>
          <p:cNvPr id="15" name="Segnaposto contenuto 8">
            <a:extLst>
              <a:ext uri="{FF2B5EF4-FFF2-40B4-BE49-F238E27FC236}">
                <a16:creationId xmlns:a16="http://schemas.microsoft.com/office/drawing/2014/main" id="{7FF501A7-EB0A-2546-A847-2BCA4805BA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5427" y="6273800"/>
            <a:ext cx="4631624" cy="189345"/>
          </a:xfrm>
        </p:spPr>
        <p:txBody>
          <a:bodyPr/>
          <a:lstStyle/>
          <a:p>
            <a:r>
              <a:rPr lang="it-IT" dirty="0"/>
              <a:t>Monica Pratesi</a:t>
            </a:r>
          </a:p>
        </p:txBody>
      </p:sp>
    </p:spTree>
    <p:extLst>
      <p:ext uri="{BB962C8B-B14F-4D97-AF65-F5344CB8AC3E}">
        <p14:creationId xmlns:p14="http://schemas.microsoft.com/office/powerpoint/2010/main" val="2767826918"/>
      </p:ext>
    </p:extLst>
  </p:cSld>
  <p:clrMapOvr>
    <a:masterClrMapping/>
  </p:clrMapOvr>
  <p:transition spd="med" advClick="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6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3D2A99-9E11-7249-A276-2C69625367C1}"/>
              </a:ext>
            </a:extLst>
          </p:cNvPr>
          <p:cNvSpPr txBox="1">
            <a:spLocks/>
          </p:cNvSpPr>
          <p:nvPr/>
        </p:nvSpPr>
        <p:spPr bwMode="auto">
          <a:xfrm>
            <a:off x="6292230" y="1085839"/>
            <a:ext cx="545685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" defTabSz="9144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br>
              <a:rPr lang="en-US" altLang="it-IT" sz="1800" b="1" dirty="0">
                <a:solidFill>
                  <a:srgbClr val="D65920"/>
                </a:solidFill>
                <a:latin typeface="Century Gothic" panose="020B0502020202020204" pitchFamily="34" charset="0"/>
              </a:rPr>
            </a:br>
            <a:r>
              <a:rPr lang="en-US" altLang="it-IT" sz="1600" b="1" dirty="0" err="1">
                <a:solidFill>
                  <a:srgbClr val="23AFA2"/>
                </a:solidFill>
                <a:cs typeface="Arial" pitchFamily="34" charset="0"/>
              </a:rPr>
              <a:t>Macroregioni</a:t>
            </a:r>
            <a:endParaRPr lang="en-US" altLang="it-IT" sz="1600" b="1" dirty="0">
              <a:solidFill>
                <a:srgbClr val="23AFA2"/>
              </a:solidFill>
              <a:cs typeface="Arial" pitchFamily="34" charset="0"/>
            </a:endParaRPr>
          </a:p>
        </p:txBody>
      </p:sp>
      <p:sp>
        <p:nvSpPr>
          <p:cNvPr id="17" name="Sottotitolo 2">
            <a:extLst>
              <a:ext uri="{FF2B5EF4-FFF2-40B4-BE49-F238E27FC236}">
                <a16:creationId xmlns:a16="http://schemas.microsoft.com/office/drawing/2014/main" id="{36AD71E2-F452-AC4A-A81A-B7A4DD398893}"/>
              </a:ext>
            </a:extLst>
          </p:cNvPr>
          <p:cNvSpPr txBox="1">
            <a:spLocks/>
          </p:cNvSpPr>
          <p:nvPr/>
        </p:nvSpPr>
        <p:spPr bwMode="auto">
          <a:xfrm>
            <a:off x="1031874" y="1304593"/>
            <a:ext cx="4512837" cy="42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" indent="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r>
              <a:rPr lang="it-IT" sz="1600" b="1" dirty="0">
                <a:solidFill>
                  <a:srgbClr val="23AFA2"/>
                </a:solidFill>
                <a:cs typeface="Arial" pitchFamily="34" charset="0"/>
              </a:rPr>
              <a:t>Da ricordare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536575" indent="-52705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Povertà monetaria fattore con diversa importanza nelle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macroaree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536575" indent="-52705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Ranking dei domini non monetari per macroregioni</a:t>
            </a:r>
          </a:p>
          <a:p>
            <a:pPr marL="9525" indent="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r>
              <a:rPr lang="it-IT" sz="1600" b="1" dirty="0">
                <a:solidFill>
                  <a:srgbClr val="23AFA2"/>
                </a:solidFill>
                <a:cs typeface="Arial" pitchFamily="34" charset="0"/>
              </a:rPr>
              <a:t>Nota bene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536575" indent="-52705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Alcune dimensioni richiedono spesa da parte della famiglia</a:t>
            </a:r>
          </a:p>
          <a:p>
            <a:pPr marL="536575" indent="-52705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Identificazione dei bisogni non considerata qui</a:t>
            </a: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Font typeface="Courier New" panose="02070309020205020404" pitchFamily="49" charset="0"/>
              <a:buChar char="o"/>
            </a:pP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195525"/>
            <a:ext cx="9690708" cy="826322"/>
          </a:xfrm>
        </p:spPr>
        <p:txBody>
          <a:bodyPr/>
          <a:lstStyle/>
          <a:p>
            <a:r>
              <a:rPr lang="it-IT" dirty="0"/>
              <a:t>Alcuni risultati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4E5D3E-E8DB-584F-A4C5-792D3276B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30" y="1772131"/>
            <a:ext cx="5236071" cy="421811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5A87DC-A39A-B04C-B46A-39A88ED9FE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SIS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429C29-4A15-654F-A546-D7339B54588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Monica Pratesi</a:t>
            </a:r>
          </a:p>
        </p:txBody>
      </p:sp>
    </p:spTree>
    <p:extLst>
      <p:ext uri="{BB962C8B-B14F-4D97-AF65-F5344CB8AC3E}">
        <p14:creationId xmlns:p14="http://schemas.microsoft.com/office/powerpoint/2010/main" val="4224661687"/>
      </p:ext>
    </p:extLst>
  </p:cSld>
  <p:clrMapOvr>
    <a:masterClrMapping/>
  </p:clrMapOvr>
  <p:transition spd="med" advClick="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ttotitolo 2">
            <a:extLst>
              <a:ext uri="{FF2B5EF4-FFF2-40B4-BE49-F238E27FC236}">
                <a16:creationId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6478547" y="1678508"/>
            <a:ext cx="5151354" cy="397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endParaRPr lang="it-IT" altLang="it-IT" sz="3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r>
              <a:rPr lang="it-IT" altLang="it-IT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Grazie per la vostra</a:t>
            </a:r>
          </a:p>
          <a:p>
            <a:pPr marL="0" indent="0" algn="ctr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r>
              <a:rPr lang="it-IT" altLang="it-IT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attenzione!</a:t>
            </a:r>
          </a:p>
          <a:p>
            <a:pPr marL="0" indent="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r>
              <a:rPr lang="it-IT" altLang="it-IT" sz="1800" b="1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rPr>
              <a:t>	Monica </a:t>
            </a:r>
            <a:r>
              <a:rPr lang="it-IT" altLang="it-IT" sz="1800" b="1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rPr>
              <a:t>Pratesi 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| monica.pratesi@unipi.it</a:t>
            </a: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sz="1600" dirty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Font typeface="Courier New" panose="02070309020205020404" pitchFamily="49" charset="0"/>
              <a:buChar char="o"/>
            </a:pPr>
            <a:endParaRPr lang="it-IT" altLang="it-IT" sz="1600" dirty="0"/>
          </a:p>
        </p:txBody>
      </p:sp>
      <p:sp>
        <p:nvSpPr>
          <p:cNvPr id="23" name="Segnaposto numero diapositiva 20">
            <a:extLst>
              <a:ext uri="{FF2B5EF4-FFF2-40B4-BE49-F238E27FC236}">
                <a16:creationId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7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Infine…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64733BA-3C04-414A-AE43-A3F6F9E9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21" y="1678508"/>
            <a:ext cx="5141786" cy="40924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9233C3-52E4-2E4F-BF23-9EB14C16B1CC}"/>
              </a:ext>
            </a:extLst>
          </p:cNvPr>
          <p:cNvSpPr txBox="1">
            <a:spLocks/>
          </p:cNvSpPr>
          <p:nvPr/>
        </p:nvSpPr>
        <p:spPr bwMode="auto">
          <a:xfrm>
            <a:off x="1547344" y="1182519"/>
            <a:ext cx="545685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" defTabSz="9144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br>
              <a:rPr lang="en-US" altLang="it-IT" sz="1800" b="1" dirty="0">
                <a:solidFill>
                  <a:srgbClr val="D65920"/>
                </a:solidFill>
                <a:latin typeface="Century Gothic" panose="020B0502020202020204" pitchFamily="34" charset="0"/>
              </a:rPr>
            </a:br>
            <a:r>
              <a:rPr lang="en-US" altLang="it-IT" sz="1600" b="1" dirty="0" err="1">
                <a:solidFill>
                  <a:srgbClr val="23AFA2"/>
                </a:solidFill>
                <a:cs typeface="Arial" pitchFamily="34" charset="0"/>
              </a:rPr>
              <a:t>Livello</a:t>
            </a:r>
            <a:r>
              <a:rPr lang="en-US" altLang="it-IT" sz="1600" b="1" dirty="0">
                <a:solidFill>
                  <a:srgbClr val="23AFA2"/>
                </a:solidFill>
                <a:cs typeface="Arial" pitchFamily="34" charset="0"/>
              </a:rPr>
              <a:t> di </a:t>
            </a:r>
            <a:r>
              <a:rPr lang="en-US" altLang="it-IT" sz="1600" b="1" dirty="0" err="1">
                <a:solidFill>
                  <a:srgbClr val="23AFA2"/>
                </a:solidFill>
                <a:cs typeface="Arial" pitchFamily="34" charset="0"/>
              </a:rPr>
              <a:t>istruzione</a:t>
            </a:r>
            <a:r>
              <a:rPr lang="en-US" altLang="it-IT" sz="1600" b="1" dirty="0">
                <a:solidFill>
                  <a:srgbClr val="23AFA2"/>
                </a:solidFill>
                <a:cs typeface="Arial" pitchFamily="34" charset="0"/>
              </a:rPr>
              <a:t> del  </a:t>
            </a:r>
            <a:r>
              <a:rPr lang="en-US" altLang="it-IT" sz="1600" b="1" dirty="0" err="1">
                <a:solidFill>
                  <a:srgbClr val="23AFA2"/>
                </a:solidFill>
                <a:cs typeface="Arial" pitchFamily="34" charset="0"/>
              </a:rPr>
              <a:t>capofamiglia</a:t>
            </a:r>
            <a:endParaRPr lang="en-US" altLang="it-IT" sz="1600" b="1" dirty="0">
              <a:solidFill>
                <a:srgbClr val="23AFA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98587"/>
      </p:ext>
    </p:extLst>
  </p:cSld>
  <p:clrMapOvr>
    <a:masterClrMapping/>
  </p:clrMapOvr>
  <p:transition spd="med" advClick="0">
    <p:pull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492</Words>
  <Application>Microsoft Macintosh PowerPoint</Application>
  <PresentationFormat>Widescreen</PresentationFormat>
  <Paragraphs>147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Arial Rounded MT Bold</vt:lpstr>
      <vt:lpstr>Calibri</vt:lpstr>
      <vt:lpstr>Calibri Light</vt:lpstr>
      <vt:lpstr>Century Gothic</vt:lpstr>
      <vt:lpstr>Courier New</vt:lpstr>
      <vt:lpstr>Wingdings</vt:lpstr>
      <vt:lpstr>Tema di Office</vt:lpstr>
      <vt:lpstr>Presentazione standard di PowerPoint</vt:lpstr>
      <vt:lpstr>Contenuti</vt:lpstr>
      <vt:lpstr>Un tema rilevante: le condizioni di vita e povertà dei ragazzi e delle ragazze</vt:lpstr>
      <vt:lpstr>Cosa può fare la Statistica</vt:lpstr>
      <vt:lpstr>Temi di ricerca</vt:lpstr>
      <vt:lpstr>Alcuni risultati </vt:lpstr>
      <vt:lpstr>Alcuni risultati</vt:lpstr>
      <vt:lpstr>Infine… 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MONICA PRATESI</cp:lastModifiedBy>
  <cp:revision>177</cp:revision>
  <dcterms:created xsi:type="dcterms:W3CDTF">2018-02-02T13:22:46Z</dcterms:created>
  <dcterms:modified xsi:type="dcterms:W3CDTF">2018-07-04T16:32:05Z</dcterms:modified>
</cp:coreProperties>
</file>