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>
        <p:scale>
          <a:sx n="78" d="100"/>
          <a:sy n="7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F283A-3F10-4FCF-86A0-D3C7009649D8}" type="datetimeFigureOut">
              <a:rPr lang="it-IT" smtClean="0"/>
              <a:t>18/05/2021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C2B6C-9340-4646-AAED-799DD96BF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44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F1B5-DDD7-404D-B712-D90959CD11D8}" type="datetime1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89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BD43-1C33-4DB5-BE9E-B41BAAE0AABD}" type="datetime1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85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366D-9EC3-4507-BC4B-6542302AF4FD}" type="datetime1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67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AD51-63BA-46FE-AEF0-BA4AF564F1DA}" type="datetime1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27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7576-404B-4A52-8C7E-77C9FAB3004F}" type="datetime1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39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EF06-0DD5-4A16-8309-B6F0D9EE8F89}" type="datetime1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22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8B92-BE38-4CC0-A7B0-984C91FE3F59}" type="datetime1">
              <a:rPr lang="it-IT" smtClean="0"/>
              <a:t>18/05/2021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01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0ADA-FCC8-4358-914D-9272538693BC}" type="datetime1">
              <a:rPr lang="it-IT" smtClean="0"/>
              <a:t>18/05/2021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B9DA-C749-49A5-AB6C-46CF84522658}" type="datetime1">
              <a:rPr lang="it-IT" smtClean="0"/>
              <a:t>18/05/2021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61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A899C-7C45-4D40-98D1-1594832265F0}" type="datetime1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15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7ED1-05AD-4BD8-92DD-5BDE95082A57}" type="datetime1">
              <a:rPr lang="it-IT" smtClean="0"/>
              <a:t>18/05/2021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37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F970A-4D8D-49DD-BD35-91E91E9CC44D}" type="datetime1">
              <a:rPr lang="it-IT" smtClean="0"/>
              <a:t>18/05/2021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E9FFC-C5B0-47F7-9EEE-CDCBD6E97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3035" y="591671"/>
            <a:ext cx="10112189" cy="5712310"/>
          </a:xfrm>
        </p:spPr>
        <p:txBody>
          <a:bodyPr>
            <a:normAutofit/>
          </a:bodyPr>
          <a:lstStyle/>
          <a:p>
            <a:r>
              <a:rPr lang="it-IT" sz="2600" b="1" dirty="0" smtClean="0"/>
              <a:t>Meeting of the International </a:t>
            </a:r>
            <a:r>
              <a:rPr lang="it-IT" sz="2600" b="1" dirty="0" err="1" smtClean="0"/>
              <a:t>Comparison</a:t>
            </a:r>
            <a:r>
              <a:rPr lang="it-IT" sz="2600" b="1" dirty="0" smtClean="0"/>
              <a:t> Program (ICP)</a:t>
            </a:r>
          </a:p>
          <a:p>
            <a:r>
              <a:rPr lang="it-IT" sz="2600" b="1" dirty="0" smtClean="0"/>
              <a:t>Technical </a:t>
            </a:r>
            <a:r>
              <a:rPr lang="it-IT" sz="2600" b="1" dirty="0" err="1" smtClean="0"/>
              <a:t>Advisory</a:t>
            </a:r>
            <a:r>
              <a:rPr lang="it-IT" sz="2600" b="1" dirty="0" smtClean="0"/>
              <a:t> Group (TAG)</a:t>
            </a:r>
          </a:p>
          <a:p>
            <a:r>
              <a:rPr lang="it-IT" dirty="0" smtClean="0"/>
              <a:t>May17-19, 2021</a:t>
            </a:r>
          </a:p>
          <a:p>
            <a:endParaRPr lang="it-IT" dirty="0" smtClean="0"/>
          </a:p>
          <a:p>
            <a:r>
              <a:rPr lang="it-IT" dirty="0" smtClean="0"/>
              <a:t>ICP </a:t>
            </a:r>
            <a:r>
              <a:rPr lang="it-IT" dirty="0" err="1" smtClean="0"/>
              <a:t>Research</a:t>
            </a:r>
            <a:r>
              <a:rPr lang="it-IT" dirty="0" smtClean="0"/>
              <a:t> Agenda (item07): </a:t>
            </a:r>
            <a:r>
              <a:rPr lang="it-IT" dirty="0" err="1" smtClean="0"/>
              <a:t>SubNational</a:t>
            </a:r>
            <a:r>
              <a:rPr lang="it-IT" dirty="0" smtClean="0"/>
              <a:t> </a:t>
            </a:r>
            <a:r>
              <a:rPr lang="it-IT" dirty="0" err="1" smtClean="0"/>
              <a:t>PPPs</a:t>
            </a:r>
            <a:endParaRPr lang="it-IT" dirty="0" smtClean="0"/>
          </a:p>
          <a:p>
            <a:pPr algn="l"/>
            <a:endParaRPr lang="it-IT" dirty="0" smtClean="0"/>
          </a:p>
          <a:p>
            <a:r>
              <a:rPr lang="en-US" b="1" dirty="0" smtClean="0"/>
              <a:t>Estimations of the Subnational Spatial Consumer Price </a:t>
            </a:r>
            <a:r>
              <a:rPr lang="en-US" b="1" dirty="0"/>
              <a:t>I</a:t>
            </a:r>
            <a:r>
              <a:rPr lang="en-US" b="1" dirty="0" smtClean="0"/>
              <a:t>ndices  (SN-SCPIs) by using scanner data</a:t>
            </a:r>
          </a:p>
          <a:p>
            <a:r>
              <a:rPr lang="en-US" dirty="0" smtClean="0"/>
              <a:t>(main results of the experiments conducted)</a:t>
            </a:r>
          </a:p>
          <a:p>
            <a:pPr algn="l"/>
            <a:endParaRPr lang="it-IT" dirty="0"/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ASESD-“Camilo Dagum” Centre</a:t>
            </a:r>
            <a:r>
              <a:rPr lang="en-US" b="1" dirty="0" smtClean="0"/>
              <a:t>: </a:t>
            </a:r>
            <a:r>
              <a:rPr lang="en-US" dirty="0" smtClean="0"/>
              <a:t>C. </a:t>
            </a:r>
            <a:r>
              <a:rPr lang="en-US" dirty="0" err="1" smtClean="0"/>
              <a:t>Giusti</a:t>
            </a:r>
            <a:r>
              <a:rPr lang="en-US" dirty="0" smtClean="0"/>
              <a:t>, M. </a:t>
            </a:r>
            <a:r>
              <a:rPr lang="en-US" dirty="0" err="1" smtClean="0"/>
              <a:t>Pratesi</a:t>
            </a:r>
            <a:r>
              <a:rPr lang="en-US" dirty="0" smtClean="0"/>
              <a:t>, L. Biggeri, T. </a:t>
            </a:r>
            <a:r>
              <a:rPr lang="en-US" dirty="0" err="1" smtClean="0"/>
              <a:t>Laureti</a:t>
            </a:r>
            <a:r>
              <a:rPr lang="en-US" dirty="0" smtClean="0"/>
              <a:t>, </a:t>
            </a:r>
            <a:r>
              <a:rPr lang="en-US" dirty="0" err="1" smtClean="0"/>
              <a:t>I.Benedetti</a:t>
            </a:r>
            <a:r>
              <a:rPr lang="en-US" b="1" dirty="0" smtClean="0"/>
              <a:t>;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ISTAT-Unit of Price Statistics: </a:t>
            </a:r>
            <a:r>
              <a:rPr lang="en-US" dirty="0" smtClean="0"/>
              <a:t>F. </a:t>
            </a:r>
            <a:r>
              <a:rPr lang="en-US" dirty="0" err="1" smtClean="0"/>
              <a:t>Polidoro</a:t>
            </a:r>
            <a:r>
              <a:rPr lang="en-US" dirty="0" smtClean="0"/>
              <a:t>, F. Di Leo, M. </a:t>
            </a:r>
            <a:r>
              <a:rPr lang="en-US" dirty="0" err="1" smtClean="0"/>
              <a:t>Fedeli</a:t>
            </a:r>
            <a:endParaRPr lang="en-US" dirty="0" smtClean="0"/>
          </a:p>
          <a:p>
            <a:pPr algn="l"/>
            <a:endParaRPr lang="it-IT" dirty="0" smtClean="0"/>
          </a:p>
          <a:p>
            <a:pPr algn="l"/>
            <a:endParaRPr lang="it-IT" dirty="0"/>
          </a:p>
          <a:p>
            <a:pPr algn="l"/>
            <a:endParaRPr lang="it-IT" dirty="0" smtClean="0"/>
          </a:p>
          <a:p>
            <a:pPr algn="l"/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6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56889" y="805479"/>
            <a:ext cx="10213042" cy="571231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/>
              <a:t>3. </a:t>
            </a:r>
            <a:r>
              <a:rPr lang="en-US" sz="2800" b="1" dirty="0"/>
              <a:t>The collection of information on the main outlets where </a:t>
            </a:r>
            <a:r>
              <a:rPr lang="en-US" sz="2800" b="1" dirty="0" smtClean="0"/>
              <a:t>poor </a:t>
            </a:r>
            <a:r>
              <a:rPr lang="en-US" sz="2800" b="1" dirty="0"/>
              <a:t>do the purchase (through HES)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600" dirty="0" smtClean="0"/>
              <a:t>In 2019, </a:t>
            </a:r>
            <a:r>
              <a:rPr lang="en-US" sz="2600" dirty="0" err="1" smtClean="0">
                <a:solidFill>
                  <a:srgbClr val="0070C0"/>
                </a:solidFill>
              </a:rPr>
              <a:t>Istat</a:t>
            </a:r>
            <a:r>
              <a:rPr lang="en-US" sz="2600" dirty="0" smtClean="0"/>
              <a:t> </a:t>
            </a:r>
            <a:r>
              <a:rPr lang="en-US" sz="2600" dirty="0"/>
              <a:t>have done a </a:t>
            </a:r>
            <a:r>
              <a:rPr lang="en-US" sz="2600" dirty="0">
                <a:solidFill>
                  <a:srgbClr val="0070C0"/>
                </a:solidFill>
              </a:rPr>
              <a:t>specific analysis </a:t>
            </a:r>
            <a:r>
              <a:rPr lang="en-US" sz="2600" dirty="0"/>
              <a:t>of data collected with the Italian Households Expenditure Survey (HES) </a:t>
            </a:r>
            <a:r>
              <a:rPr lang="en-US" sz="2600" b="1" dirty="0">
                <a:solidFill>
                  <a:srgbClr val="0070C0"/>
                </a:solidFill>
              </a:rPr>
              <a:t>to know where people in condition of absolute poverty purchase </a:t>
            </a:r>
            <a:r>
              <a:rPr lang="en-US" sz="2600" b="1" dirty="0" smtClean="0">
                <a:solidFill>
                  <a:srgbClr val="0070C0"/>
                </a:solidFill>
              </a:rPr>
              <a:t>25 </a:t>
            </a:r>
            <a:r>
              <a:rPr lang="en-US" sz="2600" b="1" dirty="0">
                <a:solidFill>
                  <a:srgbClr val="0070C0"/>
                </a:solidFill>
              </a:rPr>
              <a:t>large consumption </a:t>
            </a:r>
            <a:r>
              <a:rPr lang="en-US" sz="2600" b="1" dirty="0" smtClean="0">
                <a:solidFill>
                  <a:srgbClr val="0070C0"/>
                </a:solidFill>
              </a:rPr>
              <a:t>products</a:t>
            </a:r>
            <a:r>
              <a:rPr lang="en-US" sz="2600" dirty="0" smtClean="0"/>
              <a:t>.</a:t>
            </a:r>
            <a:endParaRPr lang="it-IT" sz="26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600" dirty="0" smtClean="0"/>
              <a:t>The </a:t>
            </a:r>
            <a:r>
              <a:rPr lang="en-US" sz="2600" b="1" dirty="0" smtClean="0"/>
              <a:t>households have been divided into two groups</a:t>
            </a:r>
            <a:r>
              <a:rPr lang="en-US" sz="2600" dirty="0" smtClean="0"/>
              <a:t>: households over  (non poor) or below (poor) the thresholds of absolute poverty.</a:t>
            </a:r>
            <a:r>
              <a:rPr lang="en-US" sz="2600" dirty="0"/>
              <a:t> </a:t>
            </a:r>
            <a:endParaRPr lang="en-US" sz="26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600" dirty="0" smtClean="0"/>
              <a:t>The </a:t>
            </a:r>
            <a:r>
              <a:rPr lang="en-US" sz="2600" dirty="0"/>
              <a:t>results obtained from these preliminary analyses of 2019 HES data show </a:t>
            </a:r>
            <a:r>
              <a:rPr lang="en-US" sz="2600" b="1" dirty="0"/>
              <a:t>some interesting </a:t>
            </a:r>
            <a:r>
              <a:rPr lang="en-US" sz="2600" b="1" dirty="0">
                <a:solidFill>
                  <a:srgbClr val="0070C0"/>
                </a:solidFill>
              </a:rPr>
              <a:t>differences</a:t>
            </a:r>
            <a:r>
              <a:rPr lang="en-US" sz="2600" b="1" dirty="0"/>
              <a:t> </a:t>
            </a:r>
            <a:r>
              <a:rPr lang="en-US" sz="2600" dirty="0"/>
              <a:t>between non poor and absolutely poor households in terms of </a:t>
            </a:r>
            <a:r>
              <a:rPr lang="en-US" sz="2600" dirty="0" smtClean="0">
                <a:solidFill>
                  <a:srgbClr val="0070C0"/>
                </a:solidFill>
              </a:rPr>
              <a:t>frequency of p</a:t>
            </a:r>
            <a:r>
              <a:rPr lang="en-US" sz="2600" dirty="0" smtClean="0"/>
              <a:t>urchase (poor do purchase with less frequency); and the </a:t>
            </a:r>
            <a:r>
              <a:rPr lang="en-US" sz="2600" dirty="0" smtClean="0">
                <a:solidFill>
                  <a:srgbClr val="0070C0"/>
                </a:solidFill>
              </a:rPr>
              <a:t>choice </a:t>
            </a:r>
            <a:r>
              <a:rPr lang="en-US" sz="2600" dirty="0">
                <a:solidFill>
                  <a:srgbClr val="0070C0"/>
                </a:solidFill>
              </a:rPr>
              <a:t>of the type of outlet </a:t>
            </a:r>
            <a:r>
              <a:rPr lang="en-US" sz="2600" dirty="0" smtClean="0"/>
              <a:t>(poor use mostly traditional shop and hard discount). See the tables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600" b="1" dirty="0" smtClean="0"/>
              <a:t>This </a:t>
            </a:r>
            <a:r>
              <a:rPr lang="en-US" sz="2600" b="1" dirty="0"/>
              <a:t>evidence is worth </a:t>
            </a:r>
            <a:r>
              <a:rPr lang="en-US" sz="2600" b="1" dirty="0" smtClean="0"/>
              <a:t>to be deepened also by breaking down the analysis at territorial level,</a:t>
            </a:r>
            <a:r>
              <a:rPr lang="en-US" sz="2600" dirty="0" smtClean="0"/>
              <a:t> </a:t>
            </a:r>
            <a:r>
              <a:rPr lang="en-US" sz="2600" dirty="0"/>
              <a:t>overcoming the problem of a too small </a:t>
            </a:r>
            <a:r>
              <a:rPr lang="en-US" sz="2600" dirty="0" smtClean="0"/>
              <a:t>size of the sample </a:t>
            </a:r>
            <a:r>
              <a:rPr lang="en-US" sz="2600" dirty="0"/>
              <a:t>if we take into consideration only poor households. </a:t>
            </a:r>
            <a:endParaRPr lang="en-US" sz="26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600" dirty="0" smtClean="0"/>
              <a:t>This </a:t>
            </a:r>
            <a:r>
              <a:rPr lang="en-US" sz="2600" dirty="0"/>
              <a:t>line of research is aimed at improving the estimation of the actual prices paid by the poor families in different Italian geographical areas by taking into account their different </a:t>
            </a:r>
            <a:r>
              <a:rPr lang="en-US" sz="2600" dirty="0" smtClean="0"/>
              <a:t>behavior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3035" y="591671"/>
            <a:ext cx="10112189" cy="5712310"/>
          </a:xfrm>
        </p:spPr>
        <p:txBody>
          <a:bodyPr>
            <a:normAutofit/>
          </a:bodyPr>
          <a:lstStyle/>
          <a:p>
            <a:pPr algn="l"/>
            <a:endParaRPr lang="it-IT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The ASESD Camilo Dagum Center will continue the experiments along these lines of research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I hope that other Institutions in different countries could implement the same experiments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We obviously make the acquired </a:t>
            </a:r>
            <a:r>
              <a:rPr lang="en-US" sz="2800" dirty="0"/>
              <a:t>e</a:t>
            </a:r>
            <a:r>
              <a:rPr lang="en-US" sz="2800" dirty="0" smtClean="0"/>
              <a:t>xperience available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800" dirty="0"/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3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3035" y="591671"/>
            <a:ext cx="10112189" cy="5712310"/>
          </a:xfrm>
        </p:spPr>
        <p:txBody>
          <a:bodyPr>
            <a:normAutofit/>
          </a:bodyPr>
          <a:lstStyle/>
          <a:p>
            <a:pPr algn="l"/>
            <a:endParaRPr lang="it-IT" dirty="0" smtClean="0"/>
          </a:p>
          <a:p>
            <a:pPr algn="l"/>
            <a:endParaRPr lang="it-IT" dirty="0"/>
          </a:p>
          <a:p>
            <a:pPr algn="l"/>
            <a:endParaRPr lang="it-IT" dirty="0" smtClean="0"/>
          </a:p>
          <a:p>
            <a:pPr algn="l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1268730"/>
            <a:ext cx="4959275" cy="449198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60320" y="258184"/>
            <a:ext cx="793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APPENDIX: FURTHER GRAPHS AND TABLES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3035" y="591671"/>
            <a:ext cx="10112189" cy="5712310"/>
          </a:xfrm>
        </p:spPr>
        <p:txBody>
          <a:bodyPr>
            <a:normAutofit/>
          </a:bodyPr>
          <a:lstStyle/>
          <a:p>
            <a:pPr algn="l"/>
            <a:endParaRPr lang="it-IT" dirty="0" smtClean="0"/>
          </a:p>
          <a:p>
            <a:pPr algn="l"/>
            <a:endParaRPr lang="it-IT" dirty="0"/>
          </a:p>
          <a:p>
            <a:pPr algn="l"/>
            <a:endParaRPr lang="it-IT" dirty="0" smtClean="0"/>
          </a:p>
          <a:p>
            <a:pPr algn="l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87" y="1604900"/>
            <a:ext cx="8505226" cy="36482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023110" y="311972"/>
            <a:ext cx="83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EXAMPLES OF DISTRIBUTION OF PRICES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3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3035" y="591671"/>
            <a:ext cx="10112189" cy="5712310"/>
          </a:xfrm>
        </p:spPr>
        <p:txBody>
          <a:bodyPr>
            <a:normAutofit/>
          </a:bodyPr>
          <a:lstStyle/>
          <a:p>
            <a:pPr algn="l"/>
            <a:endParaRPr lang="it-IT" dirty="0" smtClean="0"/>
          </a:p>
          <a:p>
            <a:pPr algn="l"/>
            <a:endParaRPr lang="it-IT" dirty="0"/>
          </a:p>
          <a:p>
            <a:pPr algn="l"/>
            <a:endParaRPr lang="it-IT" dirty="0" smtClean="0"/>
          </a:p>
          <a:p>
            <a:pPr algn="l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4" y="1422046"/>
            <a:ext cx="4093286" cy="44415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0" y="1422046"/>
            <a:ext cx="4023360" cy="44415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3033" y="285750"/>
            <a:ext cx="967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FREQUENCY OF THE PURCHASES AND TYPES OF OTLET WHERE POOR HOUSEHOLDS MAKE PURCHASE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1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49855" y="516367"/>
            <a:ext cx="10112189" cy="571231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700" b="1" dirty="0" smtClean="0"/>
              <a:t>Needs to </a:t>
            </a:r>
            <a:r>
              <a:rPr lang="en-US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experiments on</a:t>
            </a:r>
          </a:p>
          <a:p>
            <a:pPr algn="l"/>
            <a:endParaRPr lang="en-US" sz="3700" dirty="0" smtClean="0"/>
          </a:p>
          <a:p>
            <a:pPr algn="l"/>
            <a:r>
              <a:rPr lang="en-US" sz="4400" b="1" dirty="0" smtClean="0"/>
              <a:t>1. </a:t>
            </a:r>
            <a:r>
              <a:rPr lang="en-US" sz="3400" b="1" dirty="0" smtClean="0"/>
              <a:t>The use of scanner data to compute SN-SCPIs</a:t>
            </a:r>
          </a:p>
          <a:p>
            <a:pPr marL="342900" indent="-342900" algn="l">
              <a:buFontTx/>
              <a:buChar char="-"/>
            </a:pPr>
            <a:r>
              <a:rPr lang="en-US" sz="3400" dirty="0" smtClean="0"/>
              <a:t>Various </a:t>
            </a:r>
            <a:r>
              <a:rPr lang="en-US" sz="3400" dirty="0" smtClean="0">
                <a:solidFill>
                  <a:srgbClr val="0070C0"/>
                </a:solidFill>
              </a:rPr>
              <a:t>experiments have already been conducted </a:t>
            </a:r>
            <a:r>
              <a:rPr lang="en-US" sz="3400" dirty="0" smtClean="0"/>
              <a:t>but issues: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3400" dirty="0"/>
              <a:t>e</a:t>
            </a:r>
            <a:r>
              <a:rPr lang="en-US" sz="3400" dirty="0" smtClean="0"/>
              <a:t>ssentially based on partial data bases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3400" dirty="0" smtClean="0"/>
              <a:t>various advantages but also disadvantages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3400" dirty="0" smtClean="0"/>
              <a:t>pay much attention as possible to the products and  services for which there are no overlapping items in all the different areas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3400" dirty="0" smtClean="0"/>
              <a:t>Comparability vs </a:t>
            </a:r>
            <a:r>
              <a:rPr lang="en-US" sz="3400" dirty="0" err="1" smtClean="0"/>
              <a:t>representativiy</a:t>
            </a:r>
            <a:r>
              <a:rPr lang="en-US" sz="3400" dirty="0" smtClean="0"/>
              <a:t>  and level of comparability to be assured</a:t>
            </a:r>
            <a:endParaRPr lang="en-US" sz="3400" b="1" dirty="0" smtClean="0"/>
          </a:p>
          <a:p>
            <a:pPr marL="457200" indent="-457200" algn="l">
              <a:buFontTx/>
              <a:buChar char="-"/>
            </a:pPr>
            <a:r>
              <a:rPr lang="en-US" sz="3400" b="1" dirty="0" smtClean="0">
                <a:solidFill>
                  <a:srgbClr val="C00000"/>
                </a:solidFill>
              </a:rPr>
              <a:t>Need for new </a:t>
            </a:r>
            <a:r>
              <a:rPr lang="en-US" sz="3400" b="1" dirty="0" smtClean="0">
                <a:solidFill>
                  <a:srgbClr val="C00000"/>
                </a:solidFill>
              </a:rPr>
              <a:t>experiments with more complete data set</a:t>
            </a:r>
            <a:endParaRPr lang="en-US" sz="3400" b="1" dirty="0" smtClean="0">
              <a:solidFill>
                <a:srgbClr val="C00000"/>
              </a:solidFill>
            </a:endParaRPr>
          </a:p>
          <a:p>
            <a:pPr algn="l"/>
            <a:endParaRPr lang="en-US" sz="1400" dirty="0"/>
          </a:p>
          <a:p>
            <a:pPr algn="l"/>
            <a:r>
              <a:rPr lang="en-US" sz="3400" b="1" dirty="0" smtClean="0"/>
              <a:t>2. The computation of Subnational  poor specific SCPIs</a:t>
            </a:r>
          </a:p>
          <a:p>
            <a:pPr algn="l"/>
            <a:endParaRPr lang="en-US" sz="3400" b="1" dirty="0" smtClean="0"/>
          </a:p>
          <a:p>
            <a:pPr algn="l"/>
            <a:r>
              <a:rPr lang="en-US" sz="3400" b="1" dirty="0" smtClean="0"/>
              <a:t>3. The collection of information on the </a:t>
            </a:r>
            <a:r>
              <a:rPr lang="en-US" sz="3400" b="1" dirty="0"/>
              <a:t>main outlets where poor do the purchase (through HES</a:t>
            </a:r>
            <a:r>
              <a:rPr lang="en-US" sz="3800" b="1" dirty="0" smtClean="0"/>
              <a:t>)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endParaRPr lang="en-US" sz="2400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6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3035" y="591671"/>
            <a:ext cx="10112189" cy="571231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2600" b="1" dirty="0" smtClean="0"/>
              <a:t>The </a:t>
            </a:r>
            <a:r>
              <a:rPr lang="en-US" sz="2600" b="1" dirty="0"/>
              <a:t>use of scanner data to compute </a:t>
            </a:r>
            <a:r>
              <a:rPr lang="en-US" sz="2600" b="1" dirty="0" smtClean="0"/>
              <a:t>SN-SCPIs     </a:t>
            </a:r>
          </a:p>
          <a:p>
            <a:pPr algn="l"/>
            <a:endParaRPr lang="en-US" sz="1000" b="1" dirty="0" smtClean="0"/>
          </a:p>
          <a:p>
            <a:pPr algn="l"/>
            <a:r>
              <a:rPr lang="en-US" sz="2600" b="1" dirty="0"/>
              <a:t> </a:t>
            </a:r>
            <a:r>
              <a:rPr lang="en-US" b="1" dirty="0" smtClean="0"/>
              <a:t>1.1. The characteristics of  the available scanner data  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Strengths</a:t>
            </a:r>
            <a:r>
              <a:rPr lang="en-US" sz="2000" b="1" dirty="0" smtClean="0"/>
              <a:t>; </a:t>
            </a:r>
            <a:r>
              <a:rPr lang="en-US" sz="2000" b="1" dirty="0" smtClean="0">
                <a:solidFill>
                  <a:srgbClr val="FF0000"/>
                </a:solidFill>
              </a:rPr>
              <a:t>Weaknesses</a:t>
            </a:r>
            <a:r>
              <a:rPr lang="en-US" sz="2000" b="1" dirty="0" smtClean="0"/>
              <a:t>)</a:t>
            </a:r>
          </a:p>
          <a:p>
            <a:pPr algn="l"/>
            <a:r>
              <a:rPr lang="en-US" b="1" dirty="0" err="1" smtClean="0"/>
              <a:t>Istat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complete scanner data base </a:t>
            </a:r>
            <a:r>
              <a:rPr lang="en-US" dirty="0" smtClean="0"/>
              <a:t>of the modern distribution referred to the year 2018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purchased</a:t>
            </a:r>
            <a:r>
              <a:rPr lang="en-US" dirty="0" smtClean="0"/>
              <a:t> by  the market research company ACNielsen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 smtClean="0"/>
              <a:t>Very </a:t>
            </a:r>
            <a:r>
              <a:rPr lang="en-US" b="1" dirty="0" smtClean="0">
                <a:solidFill>
                  <a:srgbClr val="0070C0"/>
                </a:solidFill>
              </a:rPr>
              <a:t>detailed information </a:t>
            </a:r>
            <a:r>
              <a:rPr lang="en-US" b="1" dirty="0" smtClean="0"/>
              <a:t>on </a:t>
            </a:r>
            <a:r>
              <a:rPr lang="en-US" b="1" dirty="0" smtClean="0">
                <a:solidFill>
                  <a:srgbClr val="0070C0"/>
                </a:solidFill>
              </a:rPr>
              <a:t>each transaction</a:t>
            </a:r>
            <a:r>
              <a:rPr lang="en-US" dirty="0" smtClean="0"/>
              <a:t>: sales; expenditure; quantities and the </a:t>
            </a:r>
            <a:r>
              <a:rPr lang="en-US" dirty="0" smtClean="0">
                <a:solidFill>
                  <a:srgbClr val="0070C0"/>
                </a:solidFill>
              </a:rPr>
              <a:t>characteristics of products  </a:t>
            </a:r>
            <a:r>
              <a:rPr lang="en-US" dirty="0" smtClean="0"/>
              <a:t>sold  (brand, size, outlet , etc. at the </a:t>
            </a:r>
            <a:r>
              <a:rPr lang="en-US" dirty="0" smtClean="0">
                <a:solidFill>
                  <a:srgbClr val="0070C0"/>
                </a:solidFill>
              </a:rPr>
              <a:t>barcode level GTIN  </a:t>
            </a:r>
            <a:r>
              <a:rPr lang="en-US" dirty="0" smtClean="0"/>
              <a:t>(Global Trade Item Number, for thousands of products)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dirty="0" smtClean="0"/>
              <a:t> </a:t>
            </a:r>
            <a:r>
              <a:rPr lang="en-GB" b="1" dirty="0" smtClean="0"/>
              <a:t>Unit Prices </a:t>
            </a:r>
            <a:r>
              <a:rPr lang="en-GB" dirty="0"/>
              <a:t>are calculated taking into account turnover and quantities</a:t>
            </a:r>
          </a:p>
          <a:p>
            <a:pPr marL="285750" lvl="0" indent="-285750" algn="just"/>
            <a:r>
              <a:rPr lang="en-GB" i="1" dirty="0"/>
              <a:t>Weekly prices </a:t>
            </a:r>
            <a:r>
              <a:rPr lang="en-GB" dirty="0"/>
              <a:t>are obtained </a:t>
            </a:r>
            <a:r>
              <a:rPr lang="en-GB" dirty="0" smtClean="0"/>
              <a:t>as weekly </a:t>
            </a:r>
            <a:r>
              <a:rPr lang="en-GB" dirty="0"/>
              <a:t>turnover/weekly quantities</a:t>
            </a:r>
            <a:endParaRPr lang="it-IT" dirty="0"/>
          </a:p>
          <a:p>
            <a:pPr marL="285750" lvl="0" indent="-285750" algn="just"/>
            <a:r>
              <a:rPr lang="en-GB" i="1" dirty="0"/>
              <a:t>Monthly </a:t>
            </a:r>
            <a:r>
              <a:rPr lang="en-GB" i="1" dirty="0" smtClean="0"/>
              <a:t>and annual prices </a:t>
            </a:r>
            <a:r>
              <a:rPr lang="en-GB" dirty="0"/>
              <a:t>are calculated with arithmetic mean of weekly prices weighted with </a:t>
            </a:r>
            <a:r>
              <a:rPr lang="en-GB" dirty="0" smtClean="0"/>
              <a:t>quantities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GB" b="1" dirty="0" smtClean="0"/>
              <a:t>More than </a:t>
            </a:r>
            <a:r>
              <a:rPr lang="en-GB" b="1" dirty="0" smtClean="0">
                <a:solidFill>
                  <a:srgbClr val="0070C0"/>
                </a:solidFill>
              </a:rPr>
              <a:t>two million prices </a:t>
            </a:r>
            <a:r>
              <a:rPr lang="en-GB" b="1" dirty="0" smtClean="0"/>
              <a:t>for over </a:t>
            </a:r>
            <a:r>
              <a:rPr lang="en-GB" b="1" dirty="0" smtClean="0">
                <a:solidFill>
                  <a:srgbClr val="0070C0"/>
                </a:solidFill>
              </a:rPr>
              <a:t>60,000 pr</a:t>
            </a:r>
            <a:r>
              <a:rPr lang="en-GB" dirty="0" smtClean="0">
                <a:solidFill>
                  <a:srgbClr val="0070C0"/>
                </a:solidFill>
              </a:rPr>
              <a:t>oducts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data cleaning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/>
              <a:t>is needed and several outliers</a:t>
            </a:r>
          </a:p>
          <a:p>
            <a:pPr lvl="0" algn="just"/>
            <a:endParaRPr lang="en-GB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3</a:t>
            </a:fld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37652" y="766916"/>
            <a:ext cx="471948" cy="2556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0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4048" y="493508"/>
            <a:ext cx="10295069" cy="571231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1000" b="1" dirty="0" smtClean="0">
              <a:solidFill>
                <a:srgbClr val="C00000"/>
              </a:solidFill>
            </a:endParaRPr>
          </a:p>
          <a:p>
            <a:pPr algn="l"/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9600" b="1" dirty="0" smtClean="0"/>
              <a:t>1.1. The characteristics of  the available scanner data (Cont.)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GB" sz="9600" b="1" dirty="0" smtClean="0">
                <a:solidFill>
                  <a:srgbClr val="0070C0"/>
                </a:solidFill>
              </a:rPr>
              <a:t>Coverage:</a:t>
            </a:r>
            <a:r>
              <a:rPr lang="en-GB" sz="9600" b="1" dirty="0" smtClean="0"/>
              <a:t> supermarkets and hypermarkets</a:t>
            </a:r>
            <a:r>
              <a:rPr lang="en-GB" sz="9600" dirty="0" smtClean="0"/>
              <a:t>, especially for food, beverages  and personal and home care products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8000" b="1" dirty="0" smtClean="0"/>
              <a:t>95% of modern </a:t>
            </a:r>
            <a:r>
              <a:rPr lang="en-GB" sz="8000" dirty="0" smtClean="0"/>
              <a:t>retail chain distribution; </a:t>
            </a:r>
            <a:r>
              <a:rPr lang="en-US" sz="8000" b="1" dirty="0" smtClean="0">
                <a:solidFill>
                  <a:srgbClr val="FF0000"/>
                </a:solidFill>
              </a:rPr>
              <a:t>55.4</a:t>
            </a:r>
            <a:r>
              <a:rPr lang="en-US" sz="8000" b="1" dirty="0">
                <a:solidFill>
                  <a:srgbClr val="FF0000"/>
                </a:solidFill>
              </a:rPr>
              <a:t>% of total retail </a:t>
            </a:r>
            <a:r>
              <a:rPr lang="en-US" sz="8000" dirty="0"/>
              <a:t>trade distribution for no perishables and seasonal </a:t>
            </a:r>
            <a:r>
              <a:rPr lang="en-US" sz="8000" dirty="0" smtClean="0"/>
              <a:t>products; 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10,5</a:t>
            </a: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sz="8000" b="1" dirty="0"/>
              <a:t> in terms of the total expenditures</a:t>
            </a:r>
            <a:r>
              <a:rPr lang="en-US" sz="8000" dirty="0"/>
              <a:t> of families for the consumption (share not uniform </a:t>
            </a:r>
            <a:r>
              <a:rPr lang="en-US" sz="8000" dirty="0" smtClean="0"/>
              <a:t>across Italian territory)</a:t>
            </a: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outlets in rural areas</a:t>
            </a:r>
            <a:r>
              <a:rPr lang="en-US" sz="9600" dirty="0" smtClean="0"/>
              <a:t>; small shop,  local  and open market excluded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endParaRPr lang="en-US" sz="4000" dirty="0"/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en-US" sz="9600" b="1" dirty="0" smtClean="0"/>
              <a:t>1.2. Issues coming to assure the complete (“like to  like”) comparability </a:t>
            </a:r>
            <a:endParaRPr lang="en-US" sz="9600" dirty="0" smtClean="0"/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8000" dirty="0" smtClean="0"/>
              <a:t>Only </a:t>
            </a:r>
            <a:r>
              <a:rPr lang="en-US" sz="8000" b="1" dirty="0" smtClean="0">
                <a:solidFill>
                  <a:srgbClr val="C00000"/>
                </a:solidFill>
              </a:rPr>
              <a:t>103 over 107 provinces</a:t>
            </a:r>
            <a:r>
              <a:rPr lang="en-US" sz="8000" dirty="0" smtClean="0"/>
              <a:t>, because of </a:t>
            </a:r>
            <a:r>
              <a:rPr lang="en-US" sz="8000" b="1" dirty="0" smtClean="0"/>
              <a:t>no overlaps across different provinces</a:t>
            </a: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8000" b="1" dirty="0" smtClean="0"/>
              <a:t>Data for </a:t>
            </a:r>
            <a:r>
              <a:rPr lang="en-US" sz="8000" b="1" dirty="0" smtClean="0">
                <a:solidFill>
                  <a:srgbClr val="C00000"/>
                </a:solidFill>
              </a:rPr>
              <a:t>72 BHs</a:t>
            </a:r>
            <a:r>
              <a:rPr lang="en-US" sz="8000" b="1" dirty="0" smtClean="0"/>
              <a:t>; </a:t>
            </a:r>
            <a:r>
              <a:rPr lang="en-US" sz="8000" b="1" dirty="0" smtClean="0">
                <a:solidFill>
                  <a:srgbClr val="C00000"/>
                </a:solidFill>
              </a:rPr>
              <a:t>Only 5 out of 12 ECOICOP Divisions</a:t>
            </a:r>
          </a:p>
          <a:p>
            <a:pPr marL="285750" lv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8000" dirty="0"/>
              <a:t>I</a:t>
            </a:r>
            <a:r>
              <a:rPr lang="en-US" sz="8000" dirty="0" smtClean="0"/>
              <a:t>t has been necessary to </a:t>
            </a:r>
            <a:r>
              <a:rPr lang="en-US" sz="8000" b="1" dirty="0" smtClean="0">
                <a:solidFill>
                  <a:srgbClr val="C00000"/>
                </a:solidFill>
              </a:rPr>
              <a:t>exclude 7 groups of products</a:t>
            </a:r>
            <a:r>
              <a:rPr lang="en-US" sz="8000" b="1" dirty="0" smtClean="0"/>
              <a:t>. </a:t>
            </a:r>
          </a:p>
          <a:p>
            <a:pPr marL="360000" lvl="0" indent="-11430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8800" dirty="0" smtClean="0"/>
              <a:t>Difficult to find that equal products are consumed in all the sub-areas,  because the consumes of the sub-areas may have very different habits and behaviors in terms of the choice of the outlets and brand of the products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8800" dirty="0" smtClean="0"/>
              <a:t>Could be </a:t>
            </a:r>
            <a:r>
              <a:rPr lang="en-US" sz="8800" b="1" dirty="0" smtClean="0">
                <a:solidFill>
                  <a:srgbClr val="0070C0"/>
                </a:solidFill>
              </a:rPr>
              <a:t>useful to consider homogeneous group of products </a:t>
            </a:r>
            <a:r>
              <a:rPr lang="en-US" sz="8800" b="1" dirty="0" smtClean="0"/>
              <a:t>and all the products purchased by the consumers in the group in the different areas</a:t>
            </a:r>
            <a:r>
              <a:rPr lang="en-US" sz="8800" dirty="0" smtClean="0"/>
              <a:t>, without reference to the tight comparability.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8800" dirty="0" smtClean="0"/>
              <a:t>What it is </a:t>
            </a:r>
            <a:r>
              <a:rPr lang="en-US" sz="8800" dirty="0" smtClean="0">
                <a:solidFill>
                  <a:srgbClr val="0070C0"/>
                </a:solidFill>
              </a:rPr>
              <a:t>important is that </a:t>
            </a:r>
            <a:r>
              <a:rPr lang="en-US" sz="8800" dirty="0">
                <a:solidFill>
                  <a:srgbClr val="0070C0"/>
                </a:solidFill>
              </a:rPr>
              <a:t>any </a:t>
            </a:r>
            <a:r>
              <a:rPr lang="en-US" sz="8800" dirty="0" smtClean="0">
                <a:solidFill>
                  <a:srgbClr val="0070C0"/>
                </a:solidFill>
              </a:rPr>
              <a:t>product that belongs to the </a:t>
            </a:r>
            <a:r>
              <a:rPr lang="en-US" sz="8800" dirty="0">
                <a:solidFill>
                  <a:srgbClr val="0070C0"/>
                </a:solidFill>
              </a:rPr>
              <a:t>group (also </a:t>
            </a:r>
            <a:r>
              <a:rPr lang="en-US" sz="8800" dirty="0" smtClean="0">
                <a:solidFill>
                  <a:srgbClr val="0070C0"/>
                </a:solidFill>
              </a:rPr>
              <a:t>if it is of </a:t>
            </a:r>
            <a:r>
              <a:rPr lang="en-US" sz="8800" dirty="0">
                <a:solidFill>
                  <a:srgbClr val="0070C0"/>
                </a:solidFill>
              </a:rPr>
              <a:t>different brands etc</a:t>
            </a:r>
            <a:r>
              <a:rPr lang="en-US" sz="8800" dirty="0" smtClean="0">
                <a:solidFill>
                  <a:srgbClr val="0070C0"/>
                </a:solidFill>
              </a:rPr>
              <a:t>.) </a:t>
            </a:r>
            <a:r>
              <a:rPr lang="en-US" sz="8800" b="1" dirty="0" smtClean="0">
                <a:solidFill>
                  <a:srgbClr val="0070C0"/>
                </a:solidFill>
              </a:rPr>
              <a:t>satisfy the same consumer’s need</a:t>
            </a:r>
            <a:endParaRPr lang="en-US" sz="8800" b="1" dirty="0">
              <a:solidFill>
                <a:srgbClr val="0070C0"/>
              </a:solidFill>
            </a:endParaRP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9600" dirty="0" smtClean="0">
              <a:solidFill>
                <a:srgbClr val="C00000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en-GB" dirty="0">
                <a:solidFill>
                  <a:srgbClr val="C00000"/>
                </a:solidFill>
              </a:rPr>
              <a:t>	</a:t>
            </a:r>
            <a:r>
              <a:rPr lang="en-GB" dirty="0" smtClean="0">
                <a:solidFill>
                  <a:srgbClr val="C00000"/>
                </a:solidFill>
              </a:rPr>
              <a:t>-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3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3035" y="591671"/>
            <a:ext cx="10112189" cy="5712310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/>
              <a:t>1.3 The </a:t>
            </a:r>
            <a:r>
              <a:rPr lang="it-IT" b="1" dirty="0" err="1" smtClean="0"/>
              <a:t>experiments</a:t>
            </a:r>
            <a:r>
              <a:rPr lang="it-IT" b="1" dirty="0" smtClean="0"/>
              <a:t> </a:t>
            </a:r>
            <a:r>
              <a:rPr lang="it-IT" b="1" dirty="0" err="1" smtClean="0"/>
              <a:t>conducted</a:t>
            </a:r>
            <a:r>
              <a:rPr lang="it-IT" b="1" dirty="0" smtClean="0"/>
              <a:t> by </a:t>
            </a:r>
            <a:r>
              <a:rPr lang="it-IT" b="1" dirty="0" err="1" smtClean="0">
                <a:solidFill>
                  <a:srgbClr val="FF0000"/>
                </a:solidFill>
              </a:rPr>
              <a:t>using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two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approaches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l"/>
            <a:r>
              <a:rPr lang="it-IT" b="1" dirty="0" smtClean="0"/>
              <a:t>The </a:t>
            </a:r>
            <a:r>
              <a:rPr lang="en-US" b="1" dirty="0"/>
              <a:t>Estimations of the Subnational Spatial Consumer Price Indices  (SN-SCPIs) </a:t>
            </a:r>
            <a:r>
              <a:rPr lang="en-US" b="1" dirty="0" smtClean="0"/>
              <a:t>by using two different </a:t>
            </a:r>
            <a:r>
              <a:rPr lang="en-US" b="1" dirty="0"/>
              <a:t>two different definitions of products’ </a:t>
            </a:r>
            <a:r>
              <a:rPr lang="en-US" b="1" dirty="0" smtClean="0"/>
              <a:t>comparability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The data base used is the same for food and beverage categories and for each of the 103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provinces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l"/>
            <a:r>
              <a:rPr lang="it-IT" b="1" dirty="0" smtClean="0"/>
              <a:t>WB </a:t>
            </a:r>
            <a:r>
              <a:rPr lang="en-US" b="1" dirty="0" smtClean="0"/>
              <a:t>approach</a:t>
            </a:r>
            <a:r>
              <a:rPr lang="it-IT" dirty="0" smtClean="0"/>
              <a:t>: </a:t>
            </a:r>
            <a:r>
              <a:rPr lang="en-US" dirty="0"/>
              <a:t>the principle of comparability is applied in a very tight way by considering the </a:t>
            </a:r>
            <a:r>
              <a:rPr lang="en-US" b="1" dirty="0">
                <a:solidFill>
                  <a:srgbClr val="C00000"/>
                </a:solidFill>
              </a:rPr>
              <a:t>comparisons of the “like to like” items </a:t>
            </a:r>
            <a:r>
              <a:rPr lang="en-US" dirty="0"/>
              <a:t>(products) for the different sub-national areas</a:t>
            </a:r>
            <a:r>
              <a:rPr lang="en-US" dirty="0" smtClean="0"/>
              <a:t>. Computation of the SCPIs for each provincial  </a:t>
            </a:r>
            <a:r>
              <a:rPr lang="en-US" b="1" dirty="0" smtClean="0">
                <a:solidFill>
                  <a:srgbClr val="C00000"/>
                </a:solidFill>
              </a:rPr>
              <a:t>53 BHs </a:t>
            </a:r>
            <a:r>
              <a:rPr lang="en-US" dirty="0" smtClean="0"/>
              <a:t>by using a weighted CPD model and then their aggregation at the provincial SCPIs</a:t>
            </a:r>
          </a:p>
          <a:p>
            <a:pPr algn="l"/>
            <a:r>
              <a:rPr lang="en-US" b="1" dirty="0" smtClean="0"/>
              <a:t>ASESD approach</a:t>
            </a:r>
            <a:r>
              <a:rPr lang="en-US" dirty="0" smtClean="0"/>
              <a:t>: the </a:t>
            </a:r>
            <a:r>
              <a:rPr lang="en-US" b="1" dirty="0" smtClean="0">
                <a:solidFill>
                  <a:srgbClr val="C00000"/>
                </a:solidFill>
              </a:rPr>
              <a:t>principle </a:t>
            </a:r>
            <a:r>
              <a:rPr lang="en-US" b="1" dirty="0">
                <a:solidFill>
                  <a:srgbClr val="C00000"/>
                </a:solidFill>
              </a:rPr>
              <a:t>of comparability is applied at the level of group of products</a:t>
            </a:r>
            <a:r>
              <a:rPr lang="en-US" dirty="0"/>
              <a:t>, by loosing the </a:t>
            </a:r>
            <a:r>
              <a:rPr lang="en-US" dirty="0" smtClean="0"/>
              <a:t>tight specifications oat the level of </a:t>
            </a:r>
            <a:r>
              <a:rPr lang="en-US" dirty="0"/>
              <a:t>the elementary </a:t>
            </a:r>
            <a:r>
              <a:rPr lang="en-US" dirty="0" smtClean="0"/>
              <a:t>products. The </a:t>
            </a:r>
            <a:r>
              <a:rPr lang="en-US" b="1" dirty="0" smtClean="0">
                <a:solidFill>
                  <a:srgbClr val="C00000"/>
                </a:solidFill>
              </a:rPr>
              <a:t>hypothesis</a:t>
            </a:r>
            <a:r>
              <a:rPr lang="en-US" dirty="0" smtClean="0"/>
              <a:t> </a:t>
            </a:r>
            <a:r>
              <a:rPr lang="en-US" dirty="0"/>
              <a:t>is that the elementary products (items) belonging to each group satisfy in any case the same consumer </a:t>
            </a:r>
            <a:r>
              <a:rPr lang="en-US" dirty="0" smtClean="0"/>
              <a:t>needs. The </a:t>
            </a:r>
            <a:r>
              <a:rPr lang="en-US" b="1" dirty="0" smtClean="0">
                <a:solidFill>
                  <a:srgbClr val="C00000"/>
                </a:solidFill>
              </a:rPr>
              <a:t>groups of product </a:t>
            </a:r>
            <a:r>
              <a:rPr lang="en-US" dirty="0" smtClean="0"/>
              <a:t>chosen have been at level of the </a:t>
            </a:r>
            <a:r>
              <a:rPr lang="en-US" b="1" dirty="0" smtClean="0">
                <a:solidFill>
                  <a:srgbClr val="0070C0"/>
                </a:solidFill>
              </a:rPr>
              <a:t>ECOICOP 8-digit classification (that are 102</a:t>
            </a:r>
            <a:r>
              <a:rPr lang="en-US" dirty="0" smtClean="0"/>
              <a:t>). For each group the weighted average price is computed and  the provincial SCPIs  is obtained  by with the application of weighted CPD model.  </a:t>
            </a:r>
          </a:p>
          <a:p>
            <a:pPr algn="l"/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7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3035" y="591671"/>
            <a:ext cx="10112189" cy="5712310"/>
          </a:xfrm>
        </p:spPr>
        <p:txBody>
          <a:bodyPr>
            <a:normAutofit/>
          </a:bodyPr>
          <a:lstStyle/>
          <a:p>
            <a:pPr algn="l"/>
            <a:endParaRPr lang="it-IT" dirty="0" smtClean="0"/>
          </a:p>
          <a:p>
            <a:pPr algn="l"/>
            <a:endParaRPr lang="it-IT" dirty="0"/>
          </a:p>
          <a:p>
            <a:pPr algn="l"/>
            <a:endParaRPr lang="it-IT" dirty="0" smtClean="0"/>
          </a:p>
          <a:p>
            <a:pPr algn="l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34E715-652C-3941-B33A-B98E3228D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7" y="810555"/>
            <a:ext cx="9057938" cy="582973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63133" y="194733"/>
            <a:ext cx="729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Italian Provincial SCPIs computed by using scanner data- Average Italy =1 </a:t>
            </a:r>
            <a:endParaRPr lang="en-US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8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8640" y="376518"/>
            <a:ext cx="10295068" cy="6142616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1.3 The experiments conducted (cont.): General comments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b="1" dirty="0" smtClean="0"/>
              <a:t>results</a:t>
            </a:r>
            <a:r>
              <a:rPr lang="en-US" dirty="0" smtClean="0"/>
              <a:t> obtained are undoubtedly </a:t>
            </a:r>
            <a:r>
              <a:rPr lang="en-US" b="1" dirty="0" smtClean="0"/>
              <a:t>interesting </a:t>
            </a:r>
            <a:r>
              <a:rPr lang="en-US" dirty="0" smtClean="0"/>
              <a:t>and shown the </a:t>
            </a:r>
            <a:r>
              <a:rPr lang="en-US" dirty="0" smtClean="0">
                <a:solidFill>
                  <a:srgbClr val="0070C0"/>
                </a:solidFill>
              </a:rPr>
              <a:t>substantial different level of food’s prices in the Italian Provinces.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b="1" dirty="0" smtClean="0"/>
              <a:t>results of the two computations are different </a:t>
            </a:r>
            <a:r>
              <a:rPr lang="en-US" dirty="0" smtClean="0"/>
              <a:t>and those with WB approach are smoother </a:t>
            </a:r>
            <a:r>
              <a:rPr lang="en-US" dirty="0"/>
              <a:t>(without any clear North/ South divide as was </a:t>
            </a:r>
            <a:r>
              <a:rPr lang="en-US" dirty="0" smtClean="0"/>
              <a:t>expected), than those obtained by ASESD approach.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/>
              <a:t> It is important to take into account that </a:t>
            </a:r>
            <a:r>
              <a:rPr lang="en-US" b="1" dirty="0" smtClean="0">
                <a:solidFill>
                  <a:srgbClr val="C00000"/>
                </a:solidFill>
              </a:rPr>
              <a:t>the procedures followed are different </a:t>
            </a:r>
            <a:r>
              <a:rPr lang="en-US" dirty="0" smtClean="0"/>
              <a:t>too, and that the first estimations </a:t>
            </a:r>
            <a:r>
              <a:rPr lang="en-US" b="1" dirty="0" smtClean="0"/>
              <a:t>could</a:t>
            </a:r>
            <a:r>
              <a:rPr lang="en-US" dirty="0" smtClean="0"/>
              <a:t> be </a:t>
            </a:r>
            <a:r>
              <a:rPr lang="en-US" b="1" dirty="0" smtClean="0"/>
              <a:t>more influenced by the characteristics of the modern retail trade </a:t>
            </a:r>
            <a:r>
              <a:rPr lang="en-US" dirty="0" smtClean="0"/>
              <a:t>(and of their sale policy) which is not uniformly distributed across Italian territory.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 smtClean="0"/>
              <a:t>From simple </a:t>
            </a:r>
            <a:r>
              <a:rPr lang="en-US" dirty="0"/>
              <a:t>computation on </a:t>
            </a:r>
            <a:r>
              <a:rPr lang="en-US" dirty="0" smtClean="0"/>
              <a:t>the </a:t>
            </a:r>
            <a:r>
              <a:rPr lang="en-US" b="1" dirty="0">
                <a:solidFill>
                  <a:srgbClr val="0070C0"/>
                </a:solidFill>
              </a:rPr>
              <a:t>correlation between  the SCPIs and the value added per capita by Italian province</a:t>
            </a:r>
            <a:r>
              <a:rPr lang="en-US" dirty="0" smtClean="0"/>
              <a:t> , </a:t>
            </a:r>
            <a:r>
              <a:rPr lang="en-US" dirty="0" smtClean="0"/>
              <a:t>it is clear that the </a:t>
            </a:r>
            <a:r>
              <a:rPr lang="en-US" b="1" dirty="0" smtClean="0"/>
              <a:t>SCPIs computed </a:t>
            </a:r>
            <a:r>
              <a:rPr lang="en-US" b="1" dirty="0" smtClean="0"/>
              <a:t>according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ASESD </a:t>
            </a:r>
            <a:r>
              <a:rPr lang="en-US" b="1" dirty="0" smtClean="0"/>
              <a:t>approach  </a:t>
            </a:r>
            <a:r>
              <a:rPr lang="en-US" b="1" dirty="0" smtClean="0">
                <a:solidFill>
                  <a:srgbClr val="0070C0"/>
                </a:solidFill>
              </a:rPr>
              <a:t>has higher internal consistency </a:t>
            </a:r>
            <a:r>
              <a:rPr lang="en-US" dirty="0" smtClean="0"/>
              <a:t>(in fact the correlation coefficient is about +0,60  against -0,10).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3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3035" y="591671"/>
            <a:ext cx="10112189" cy="571231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/>
              <a:t>2.  </a:t>
            </a:r>
            <a:r>
              <a:rPr lang="en-US" sz="2800" b="1" dirty="0" smtClean="0"/>
              <a:t>The </a:t>
            </a:r>
            <a:r>
              <a:rPr lang="en-US" sz="2800" b="1" dirty="0"/>
              <a:t>computation of Subnational  poor </a:t>
            </a:r>
            <a:r>
              <a:rPr lang="en-US" sz="2800" b="1" dirty="0" smtClean="0"/>
              <a:t>specific </a:t>
            </a:r>
            <a:r>
              <a:rPr lang="en-US" sz="2800" b="1" dirty="0"/>
              <a:t>SCPIs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600" dirty="0"/>
              <a:t>In order to calculate SPIs closer to the prices paid by the poor, preliminary experiments have been conducted by </a:t>
            </a:r>
            <a:r>
              <a:rPr lang="en-US" sz="2600" b="1" dirty="0">
                <a:solidFill>
                  <a:srgbClr val="0070C0"/>
                </a:solidFill>
              </a:rPr>
              <a:t>using the data of the first quintile of the price distributions</a:t>
            </a:r>
            <a:r>
              <a:rPr lang="en-US" sz="2600" dirty="0"/>
              <a:t>, assuming that the </a:t>
            </a:r>
            <a:r>
              <a:rPr lang="en-US" sz="2600" dirty="0">
                <a:solidFill>
                  <a:srgbClr val="C00000"/>
                </a:solidFill>
              </a:rPr>
              <a:t>poor purchase the cheaper items </a:t>
            </a:r>
            <a:r>
              <a:rPr lang="en-US" sz="2600" dirty="0"/>
              <a:t>of a product. </a:t>
            </a:r>
            <a:endParaRPr lang="en-US" sz="26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600" dirty="0" smtClean="0"/>
              <a:t>After the analysis of price distribution of each product the CPD model  was applied to obtain the </a:t>
            </a:r>
            <a:r>
              <a:rPr lang="en-US" sz="2600" b="1" dirty="0" smtClean="0">
                <a:solidFill>
                  <a:srgbClr val="0070C0"/>
                </a:solidFill>
              </a:rPr>
              <a:t>SCPIs(Q</a:t>
            </a:r>
            <a:r>
              <a:rPr lang="en-US" sz="2600" b="1" baseline="-25000" dirty="0" smtClean="0">
                <a:solidFill>
                  <a:srgbClr val="0070C0"/>
                </a:solidFill>
              </a:rPr>
              <a:t>0,2</a:t>
            </a:r>
            <a:r>
              <a:rPr lang="en-US" sz="2600" b="1" dirty="0" smtClean="0">
                <a:solidFill>
                  <a:srgbClr val="0070C0"/>
                </a:solidFill>
              </a:rPr>
              <a:t>)</a:t>
            </a:r>
            <a:r>
              <a:rPr lang="en-US" sz="2600" b="1" dirty="0" smtClean="0"/>
              <a:t>  </a:t>
            </a:r>
            <a:r>
              <a:rPr lang="en-US" sz="2600" dirty="0" smtClean="0"/>
              <a:t>that is referred to the first quintile of the price distributions, while the general </a:t>
            </a:r>
            <a:r>
              <a:rPr lang="en-US" sz="2600" dirty="0" smtClean="0">
                <a:solidFill>
                  <a:srgbClr val="0070C0"/>
                </a:solidFill>
              </a:rPr>
              <a:t>SCPIs(Mean)</a:t>
            </a:r>
            <a:r>
              <a:rPr lang="en-US" sz="2600" dirty="0" smtClean="0"/>
              <a:t> refer to the all price distributions</a:t>
            </a:r>
          </a:p>
          <a:p>
            <a:pPr algn="l"/>
            <a:r>
              <a:rPr lang="en-US" sz="2600" dirty="0" smtClean="0"/>
              <a:t>The results obtained are reported in the cartogram of the next slide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600" dirty="0" smtClean="0"/>
              <a:t> </a:t>
            </a:r>
            <a:r>
              <a:rPr lang="en-US" sz="2600" dirty="0"/>
              <a:t>The results </a:t>
            </a:r>
            <a:r>
              <a:rPr lang="en-US" sz="2600" dirty="0" smtClean="0"/>
              <a:t>obtained </a:t>
            </a:r>
            <a:r>
              <a:rPr lang="en-US" sz="2600" dirty="0"/>
              <a:t>are somehow expected. Indeed, </a:t>
            </a:r>
            <a:r>
              <a:rPr lang="en-US" sz="2600" b="1" dirty="0"/>
              <a:t>provinces in the south of Italy show SPI smaller than 1,</a:t>
            </a:r>
            <a:r>
              <a:rPr lang="en-US" sz="2600" dirty="0"/>
              <a:t> while provinces in the north show values greater than 1. However, there are </a:t>
            </a:r>
            <a:r>
              <a:rPr lang="en-US" sz="2600" dirty="0" smtClean="0"/>
              <a:t>exceptions.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70C0"/>
                </a:solidFill>
              </a:rPr>
              <a:t>The value of </a:t>
            </a:r>
            <a:r>
              <a:rPr lang="en-US" sz="2600" b="1" dirty="0">
                <a:solidFill>
                  <a:srgbClr val="0070C0"/>
                </a:solidFill>
              </a:rPr>
              <a:t>SCPIs(Q</a:t>
            </a:r>
            <a:r>
              <a:rPr lang="en-US" sz="2600" b="1" baseline="-25000" dirty="0">
                <a:solidFill>
                  <a:srgbClr val="0070C0"/>
                </a:solidFill>
              </a:rPr>
              <a:t>0,2</a:t>
            </a:r>
            <a:r>
              <a:rPr lang="en-US" sz="2600" b="1" dirty="0" smtClean="0">
                <a:solidFill>
                  <a:srgbClr val="0070C0"/>
                </a:solidFill>
              </a:rPr>
              <a:t>) are smoother than </a:t>
            </a:r>
            <a:r>
              <a:rPr lang="en-US" sz="2600" b="1" dirty="0">
                <a:solidFill>
                  <a:srgbClr val="0070C0"/>
                </a:solidFill>
              </a:rPr>
              <a:t>SCPIs(Mea</a:t>
            </a:r>
            <a:r>
              <a:rPr lang="en-US" sz="2600" b="1" dirty="0">
                <a:solidFill>
                  <a:srgbClr val="C00000"/>
                </a:solidFill>
              </a:rPr>
              <a:t>n</a:t>
            </a:r>
            <a:r>
              <a:rPr lang="en-US" sz="2600" dirty="0" smtClean="0"/>
              <a:t>). It seems that the cheaper prices depend essentially on the kind of products purchased in the different outlets and areas.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600" dirty="0" smtClean="0"/>
              <a:t>Need for more information on the purchases of poor?</a:t>
            </a:r>
          </a:p>
          <a:p>
            <a:pPr algn="l"/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9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3035" y="591671"/>
            <a:ext cx="10112189" cy="5712310"/>
          </a:xfrm>
        </p:spPr>
        <p:txBody>
          <a:bodyPr>
            <a:normAutofit/>
          </a:bodyPr>
          <a:lstStyle/>
          <a:p>
            <a:pPr algn="l"/>
            <a:endParaRPr lang="it-IT" dirty="0" smtClean="0"/>
          </a:p>
          <a:p>
            <a:pPr algn="l"/>
            <a:endParaRPr lang="it-IT" dirty="0"/>
          </a:p>
          <a:p>
            <a:pPr algn="l"/>
            <a:endParaRPr lang="it-IT" dirty="0" smtClean="0"/>
          </a:p>
          <a:p>
            <a:pPr algn="l"/>
            <a:endParaRPr lang="it-IT" dirty="0"/>
          </a:p>
        </p:txBody>
      </p:sp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1223210" y="17165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077686" y="1328057"/>
            <a:ext cx="3630840" cy="5277137"/>
            <a:chOff x="0" y="0"/>
            <a:chExt cx="3559" cy="5184"/>
          </a:xfrm>
        </p:grpSpPr>
        <p:grpSp>
          <p:nvGrpSpPr>
            <p:cNvPr id="5" name="Group 66"/>
            <p:cNvGrpSpPr>
              <a:grpSpLocks/>
            </p:cNvGrpSpPr>
            <p:nvPr/>
          </p:nvGrpSpPr>
          <p:grpSpPr bwMode="auto">
            <a:xfrm>
              <a:off x="0" y="0"/>
              <a:ext cx="3559" cy="5184"/>
              <a:chOff x="0" y="0"/>
              <a:chExt cx="3559" cy="5184"/>
            </a:xfrm>
          </p:grpSpPr>
          <p:sp>
            <p:nvSpPr>
              <p:cNvPr id="2053" name="Freeform 67"/>
              <p:cNvSpPr>
                <a:spLocks/>
              </p:cNvSpPr>
              <p:nvPr/>
            </p:nvSpPr>
            <p:spPr bwMode="auto">
              <a:xfrm>
                <a:off x="0" y="0"/>
                <a:ext cx="3559" cy="5184"/>
              </a:xfrm>
              <a:custGeom>
                <a:avLst/>
                <a:gdLst>
                  <a:gd name="T0" fmla="*/ 0 w 3559"/>
                  <a:gd name="T1" fmla="*/ 5184 h 5184"/>
                  <a:gd name="T2" fmla="*/ 3559 w 3559"/>
                  <a:gd name="T3" fmla="*/ 5184 h 5184"/>
                  <a:gd name="T4" fmla="*/ 3559 w 3559"/>
                  <a:gd name="T5" fmla="*/ 0 h 5184"/>
                  <a:gd name="T6" fmla="*/ 0 w 3559"/>
                  <a:gd name="T7" fmla="*/ 0 h 5184"/>
                  <a:gd name="T8" fmla="*/ 0 w 3559"/>
                  <a:gd name="T9" fmla="*/ 5184 h 5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9" h="5184">
                    <a:moveTo>
                      <a:pt x="0" y="5184"/>
                    </a:moveTo>
                    <a:lnTo>
                      <a:pt x="3559" y="5184"/>
                    </a:lnTo>
                    <a:lnTo>
                      <a:pt x="3559" y="0"/>
                    </a:lnTo>
                    <a:lnTo>
                      <a:pt x="0" y="0"/>
                    </a:lnTo>
                    <a:lnTo>
                      <a:pt x="0" y="5184"/>
                    </a:lnTo>
                    <a:close/>
                  </a:path>
                </a:pathLst>
              </a:custGeom>
              <a:solidFill>
                <a:srgbClr val="F5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49" y="233"/>
              <a:ext cx="3477" cy="4479"/>
              <a:chOff x="49" y="233"/>
              <a:chExt cx="3477" cy="4479"/>
            </a:xfrm>
          </p:grpSpPr>
          <p:sp>
            <p:nvSpPr>
              <p:cNvPr id="2052" name="Freeform 65"/>
              <p:cNvSpPr>
                <a:spLocks/>
              </p:cNvSpPr>
              <p:nvPr/>
            </p:nvSpPr>
            <p:spPr bwMode="auto">
              <a:xfrm>
                <a:off x="49" y="233"/>
                <a:ext cx="3477" cy="4479"/>
              </a:xfrm>
              <a:custGeom>
                <a:avLst/>
                <a:gdLst>
                  <a:gd name="T0" fmla="+- 0 49 49"/>
                  <a:gd name="T1" fmla="*/ T0 w 3477"/>
                  <a:gd name="T2" fmla="+- 0 4711 233"/>
                  <a:gd name="T3" fmla="*/ 4711 h 4479"/>
                  <a:gd name="T4" fmla="+- 0 3526 49"/>
                  <a:gd name="T5" fmla="*/ T4 w 3477"/>
                  <a:gd name="T6" fmla="+- 0 4711 233"/>
                  <a:gd name="T7" fmla="*/ 4711 h 4479"/>
                  <a:gd name="T8" fmla="+- 0 3526 49"/>
                  <a:gd name="T9" fmla="*/ T8 w 3477"/>
                  <a:gd name="T10" fmla="+- 0 233 233"/>
                  <a:gd name="T11" fmla="*/ 233 h 4479"/>
                  <a:gd name="T12" fmla="+- 0 49 49"/>
                  <a:gd name="T13" fmla="*/ T12 w 3477"/>
                  <a:gd name="T14" fmla="+- 0 233 233"/>
                  <a:gd name="T15" fmla="*/ 233 h 4479"/>
                  <a:gd name="T16" fmla="+- 0 49 49"/>
                  <a:gd name="T17" fmla="*/ T16 w 3477"/>
                  <a:gd name="T18" fmla="+- 0 4711 233"/>
                  <a:gd name="T19" fmla="*/ 4711 h 44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77" h="4479">
                    <a:moveTo>
                      <a:pt x="0" y="4478"/>
                    </a:moveTo>
                    <a:lnTo>
                      <a:pt x="3477" y="4478"/>
                    </a:lnTo>
                    <a:lnTo>
                      <a:pt x="3477" y="0"/>
                    </a:lnTo>
                    <a:lnTo>
                      <a:pt x="0" y="0"/>
                    </a:lnTo>
                    <a:lnTo>
                      <a:pt x="0" y="4478"/>
                    </a:lnTo>
                    <a:close/>
                  </a:path>
                </a:pathLst>
              </a:custGeom>
              <a:solidFill>
                <a:srgbClr val="F5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49" y="4298"/>
              <a:ext cx="3477" cy="2"/>
              <a:chOff x="49" y="4298"/>
              <a:chExt cx="3477" cy="2"/>
            </a:xfrm>
          </p:grpSpPr>
          <p:sp>
            <p:nvSpPr>
              <p:cNvPr id="2051" name="Freeform 63"/>
              <p:cNvSpPr>
                <a:spLocks/>
              </p:cNvSpPr>
              <p:nvPr/>
            </p:nvSpPr>
            <p:spPr bwMode="auto">
              <a:xfrm>
                <a:off x="49" y="4298"/>
                <a:ext cx="3477" cy="2"/>
              </a:xfrm>
              <a:custGeom>
                <a:avLst/>
                <a:gdLst>
                  <a:gd name="T0" fmla="+- 0 49 49"/>
                  <a:gd name="T1" fmla="*/ T0 w 3477"/>
                  <a:gd name="T2" fmla="+- 0 3526 49"/>
                  <a:gd name="T3" fmla="*/ T2 w 347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77">
                    <a:moveTo>
                      <a:pt x="0" y="0"/>
                    </a:moveTo>
                    <a:lnTo>
                      <a:pt x="3477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49" y="3032"/>
              <a:ext cx="3477" cy="2"/>
              <a:chOff x="49" y="3032"/>
              <a:chExt cx="3477" cy="2"/>
            </a:xfrm>
          </p:grpSpPr>
          <p:sp>
            <p:nvSpPr>
              <p:cNvPr id="2050" name="Freeform 61"/>
              <p:cNvSpPr>
                <a:spLocks/>
              </p:cNvSpPr>
              <p:nvPr/>
            </p:nvSpPr>
            <p:spPr bwMode="auto">
              <a:xfrm>
                <a:off x="49" y="3032"/>
                <a:ext cx="3477" cy="2"/>
              </a:xfrm>
              <a:custGeom>
                <a:avLst/>
                <a:gdLst>
                  <a:gd name="T0" fmla="+- 0 49 49"/>
                  <a:gd name="T1" fmla="*/ T0 w 3477"/>
                  <a:gd name="T2" fmla="+- 0 3526 49"/>
                  <a:gd name="T3" fmla="*/ T2 w 347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77">
                    <a:moveTo>
                      <a:pt x="0" y="0"/>
                    </a:moveTo>
                    <a:lnTo>
                      <a:pt x="3477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49" y="1766"/>
              <a:ext cx="3477" cy="2"/>
              <a:chOff x="49" y="1766"/>
              <a:chExt cx="3477" cy="2"/>
            </a:xfrm>
          </p:grpSpPr>
          <p:sp>
            <p:nvSpPr>
              <p:cNvPr id="2049" name="Freeform 59"/>
              <p:cNvSpPr>
                <a:spLocks/>
              </p:cNvSpPr>
              <p:nvPr/>
            </p:nvSpPr>
            <p:spPr bwMode="auto">
              <a:xfrm>
                <a:off x="49" y="1766"/>
                <a:ext cx="3477" cy="2"/>
              </a:xfrm>
              <a:custGeom>
                <a:avLst/>
                <a:gdLst>
                  <a:gd name="T0" fmla="+- 0 49 49"/>
                  <a:gd name="T1" fmla="*/ T0 w 3477"/>
                  <a:gd name="T2" fmla="+- 0 3526 49"/>
                  <a:gd name="T3" fmla="*/ T2 w 347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77">
                    <a:moveTo>
                      <a:pt x="0" y="0"/>
                    </a:moveTo>
                    <a:lnTo>
                      <a:pt x="3477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49" y="500"/>
              <a:ext cx="3477" cy="2"/>
              <a:chOff x="49" y="500"/>
              <a:chExt cx="3477" cy="2"/>
            </a:xfrm>
          </p:grpSpPr>
          <p:sp>
            <p:nvSpPr>
              <p:cNvPr id="2048" name="Freeform 57"/>
              <p:cNvSpPr>
                <a:spLocks/>
              </p:cNvSpPr>
              <p:nvPr/>
            </p:nvSpPr>
            <p:spPr bwMode="auto">
              <a:xfrm>
                <a:off x="49" y="500"/>
                <a:ext cx="3477" cy="2"/>
              </a:xfrm>
              <a:custGeom>
                <a:avLst/>
                <a:gdLst>
                  <a:gd name="T0" fmla="+- 0 49 49"/>
                  <a:gd name="T1" fmla="*/ T0 w 3477"/>
                  <a:gd name="T2" fmla="+- 0 3526 49"/>
                  <a:gd name="T3" fmla="*/ T2 w 347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77">
                    <a:moveTo>
                      <a:pt x="0" y="0"/>
                    </a:moveTo>
                    <a:lnTo>
                      <a:pt x="3477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1" name="Group 54"/>
            <p:cNvGrpSpPr>
              <a:grpSpLocks/>
            </p:cNvGrpSpPr>
            <p:nvPr/>
          </p:nvGrpSpPr>
          <p:grpSpPr bwMode="auto">
            <a:xfrm>
              <a:off x="798" y="233"/>
              <a:ext cx="2" cy="4479"/>
              <a:chOff x="798" y="233"/>
              <a:chExt cx="2" cy="4479"/>
            </a:xfrm>
          </p:grpSpPr>
          <p:sp>
            <p:nvSpPr>
              <p:cNvPr id="63" name="Freeform 55"/>
              <p:cNvSpPr>
                <a:spLocks/>
              </p:cNvSpPr>
              <p:nvPr/>
            </p:nvSpPr>
            <p:spPr bwMode="auto">
              <a:xfrm>
                <a:off x="798" y="233"/>
                <a:ext cx="2" cy="4479"/>
              </a:xfrm>
              <a:custGeom>
                <a:avLst/>
                <a:gdLst>
                  <a:gd name="T0" fmla="+- 0 4711 233"/>
                  <a:gd name="T1" fmla="*/ 4711 h 4479"/>
                  <a:gd name="T2" fmla="+- 0 233 233"/>
                  <a:gd name="T3" fmla="*/ 233 h 44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479">
                    <a:moveTo>
                      <a:pt x="0" y="4478"/>
                    </a:moveTo>
                    <a:lnTo>
                      <a:pt x="0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589" y="233"/>
              <a:ext cx="2" cy="4479"/>
              <a:chOff x="1589" y="233"/>
              <a:chExt cx="2" cy="4479"/>
            </a:xfrm>
          </p:grpSpPr>
          <p:sp>
            <p:nvSpPr>
              <p:cNvPr id="62" name="Freeform 53"/>
              <p:cNvSpPr>
                <a:spLocks/>
              </p:cNvSpPr>
              <p:nvPr/>
            </p:nvSpPr>
            <p:spPr bwMode="auto">
              <a:xfrm>
                <a:off x="1589" y="233"/>
                <a:ext cx="2" cy="4479"/>
              </a:xfrm>
              <a:custGeom>
                <a:avLst/>
                <a:gdLst>
                  <a:gd name="T0" fmla="+- 0 4711 233"/>
                  <a:gd name="T1" fmla="*/ 4711 h 4479"/>
                  <a:gd name="T2" fmla="+- 0 233 233"/>
                  <a:gd name="T3" fmla="*/ 233 h 44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479">
                    <a:moveTo>
                      <a:pt x="0" y="4478"/>
                    </a:moveTo>
                    <a:lnTo>
                      <a:pt x="0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2380" y="233"/>
              <a:ext cx="2" cy="4479"/>
              <a:chOff x="2380" y="233"/>
              <a:chExt cx="2" cy="4479"/>
            </a:xfrm>
          </p:grpSpPr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2380" y="233"/>
                <a:ext cx="2" cy="4479"/>
              </a:xfrm>
              <a:custGeom>
                <a:avLst/>
                <a:gdLst>
                  <a:gd name="T0" fmla="+- 0 4711 233"/>
                  <a:gd name="T1" fmla="*/ 4711 h 4479"/>
                  <a:gd name="T2" fmla="+- 0 233 233"/>
                  <a:gd name="T3" fmla="*/ 233 h 44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479">
                    <a:moveTo>
                      <a:pt x="0" y="4478"/>
                    </a:moveTo>
                    <a:lnTo>
                      <a:pt x="0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3172" y="233"/>
              <a:ext cx="2" cy="4479"/>
              <a:chOff x="3172" y="233"/>
              <a:chExt cx="2" cy="4479"/>
            </a:xfrm>
          </p:grpSpPr>
          <p:sp>
            <p:nvSpPr>
              <p:cNvPr id="60" name="Freeform 49"/>
              <p:cNvSpPr>
                <a:spLocks/>
              </p:cNvSpPr>
              <p:nvPr/>
            </p:nvSpPr>
            <p:spPr bwMode="auto">
              <a:xfrm>
                <a:off x="3172" y="233"/>
                <a:ext cx="2" cy="4479"/>
              </a:xfrm>
              <a:custGeom>
                <a:avLst/>
                <a:gdLst>
                  <a:gd name="T0" fmla="+- 0 4711 233"/>
                  <a:gd name="T1" fmla="*/ 4711 h 4479"/>
                  <a:gd name="T2" fmla="+- 0 233 233"/>
                  <a:gd name="T3" fmla="*/ 233 h 44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479">
                    <a:moveTo>
                      <a:pt x="0" y="4478"/>
                    </a:moveTo>
                    <a:lnTo>
                      <a:pt x="0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2096" name="Picture 4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" y="436"/>
                <a:ext cx="3162" cy="3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1808" y="4496"/>
              <a:ext cx="34" cy="12"/>
              <a:chOff x="1808" y="4496"/>
              <a:chExt cx="34" cy="12"/>
            </a:xfrm>
          </p:grpSpPr>
          <p:sp>
            <p:nvSpPr>
              <p:cNvPr id="55" name="Freeform 46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41 1808"/>
                  <a:gd name="T1" fmla="*/ T0 w 34"/>
                  <a:gd name="T2" fmla="+- 0 4504 4496"/>
                  <a:gd name="T3" fmla="*/ 4504 h 12"/>
                  <a:gd name="T4" fmla="+- 0 1833 1808"/>
                  <a:gd name="T5" fmla="*/ T4 w 34"/>
                  <a:gd name="T6" fmla="+- 0 4504 4496"/>
                  <a:gd name="T7" fmla="*/ 4504 h 12"/>
                  <a:gd name="T8" fmla="+- 0 1833 1808"/>
                  <a:gd name="T9" fmla="*/ T8 w 34"/>
                  <a:gd name="T10" fmla="+- 0 4504 4496"/>
                  <a:gd name="T11" fmla="*/ 4504 h 12"/>
                  <a:gd name="T12" fmla="+- 0 1834 1808"/>
                  <a:gd name="T13" fmla="*/ T12 w 34"/>
                  <a:gd name="T14" fmla="+- 0 4507 4496"/>
                  <a:gd name="T15" fmla="*/ 4507 h 12"/>
                  <a:gd name="T16" fmla="+- 0 1837 1808"/>
                  <a:gd name="T17" fmla="*/ T16 w 34"/>
                  <a:gd name="T18" fmla="+- 0 4507 4496"/>
                  <a:gd name="T19" fmla="*/ 4507 h 12"/>
                  <a:gd name="T20" fmla="+- 0 1838 1808"/>
                  <a:gd name="T21" fmla="*/ T20 w 34"/>
                  <a:gd name="T22" fmla="+- 0 4507 4496"/>
                  <a:gd name="T23" fmla="*/ 4507 h 12"/>
                  <a:gd name="T24" fmla="+- 0 1841 1808"/>
                  <a:gd name="T25" fmla="*/ T24 w 34"/>
                  <a:gd name="T26" fmla="+- 0 4507 4496"/>
                  <a:gd name="T27" fmla="*/ 4507 h 12"/>
                  <a:gd name="T28" fmla="+- 0 1841 1808"/>
                  <a:gd name="T29" fmla="*/ T28 w 34"/>
                  <a:gd name="T30" fmla="+- 0 4504 4496"/>
                  <a:gd name="T31" fmla="*/ 4504 h 12"/>
                  <a:gd name="T32" fmla="+- 0 1841 1808"/>
                  <a:gd name="T33" fmla="*/ T32 w 34"/>
                  <a:gd name="T34" fmla="+- 0 4504 4496"/>
                  <a:gd name="T35" fmla="*/ 4504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4" h="12">
                    <a:moveTo>
                      <a:pt x="33" y="8"/>
                    </a:moveTo>
                    <a:lnTo>
                      <a:pt x="25" y="8"/>
                    </a:lnTo>
                    <a:lnTo>
                      <a:pt x="26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3" y="11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6" name="Freeform 45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40 1808"/>
                  <a:gd name="T1" fmla="*/ T0 w 34"/>
                  <a:gd name="T2" fmla="+- 0 4500 4496"/>
                  <a:gd name="T3" fmla="*/ 4500 h 12"/>
                  <a:gd name="T4" fmla="+- 0 1813 1808"/>
                  <a:gd name="T5" fmla="*/ T4 w 34"/>
                  <a:gd name="T6" fmla="+- 0 4500 4496"/>
                  <a:gd name="T7" fmla="*/ 4500 h 12"/>
                  <a:gd name="T8" fmla="+- 0 1813 1808"/>
                  <a:gd name="T9" fmla="*/ T8 w 34"/>
                  <a:gd name="T10" fmla="+- 0 4500 4496"/>
                  <a:gd name="T11" fmla="*/ 4500 h 12"/>
                  <a:gd name="T12" fmla="+- 0 1814 1808"/>
                  <a:gd name="T13" fmla="*/ T12 w 34"/>
                  <a:gd name="T14" fmla="+- 0 4500 4496"/>
                  <a:gd name="T15" fmla="*/ 4500 h 12"/>
                  <a:gd name="T16" fmla="+- 0 1823 1808"/>
                  <a:gd name="T17" fmla="*/ T16 w 34"/>
                  <a:gd name="T18" fmla="+- 0 4501 4496"/>
                  <a:gd name="T19" fmla="*/ 4501 h 12"/>
                  <a:gd name="T20" fmla="+- 0 1823 1808"/>
                  <a:gd name="T21" fmla="*/ T20 w 34"/>
                  <a:gd name="T22" fmla="+- 0 4502 4496"/>
                  <a:gd name="T23" fmla="*/ 4502 h 12"/>
                  <a:gd name="T24" fmla="+- 0 1829 1808"/>
                  <a:gd name="T25" fmla="*/ T24 w 34"/>
                  <a:gd name="T26" fmla="+- 0 4506 4496"/>
                  <a:gd name="T27" fmla="*/ 4506 h 12"/>
                  <a:gd name="T28" fmla="+- 0 1831 1808"/>
                  <a:gd name="T29" fmla="*/ T28 w 34"/>
                  <a:gd name="T30" fmla="+- 0 4507 4496"/>
                  <a:gd name="T31" fmla="*/ 4507 h 12"/>
                  <a:gd name="T32" fmla="+- 0 1832 1808"/>
                  <a:gd name="T33" fmla="*/ T32 w 34"/>
                  <a:gd name="T34" fmla="+- 0 4506 4496"/>
                  <a:gd name="T35" fmla="*/ 4506 h 12"/>
                  <a:gd name="T36" fmla="+- 0 1832 1808"/>
                  <a:gd name="T37" fmla="*/ T36 w 34"/>
                  <a:gd name="T38" fmla="+- 0 4506 4496"/>
                  <a:gd name="T39" fmla="*/ 4506 h 12"/>
                  <a:gd name="T40" fmla="+- 0 1831 1808"/>
                  <a:gd name="T41" fmla="*/ T40 w 34"/>
                  <a:gd name="T42" fmla="+- 0 4506 4496"/>
                  <a:gd name="T43" fmla="*/ 4506 h 12"/>
                  <a:gd name="T44" fmla="+- 0 1832 1808"/>
                  <a:gd name="T45" fmla="*/ T44 w 34"/>
                  <a:gd name="T46" fmla="+- 0 4504 4496"/>
                  <a:gd name="T47" fmla="*/ 4504 h 12"/>
                  <a:gd name="T48" fmla="+- 0 1833 1808"/>
                  <a:gd name="T49" fmla="*/ T48 w 34"/>
                  <a:gd name="T50" fmla="+- 0 4504 4496"/>
                  <a:gd name="T51" fmla="*/ 4504 h 12"/>
                  <a:gd name="T52" fmla="+- 0 1841 1808"/>
                  <a:gd name="T53" fmla="*/ T52 w 34"/>
                  <a:gd name="T54" fmla="+- 0 4504 4496"/>
                  <a:gd name="T55" fmla="*/ 4504 h 12"/>
                  <a:gd name="T56" fmla="+- 0 1841 1808"/>
                  <a:gd name="T57" fmla="*/ T56 w 34"/>
                  <a:gd name="T58" fmla="+- 0 4504 4496"/>
                  <a:gd name="T59" fmla="*/ 4504 h 12"/>
                  <a:gd name="T60" fmla="+- 0 1839 1808"/>
                  <a:gd name="T61" fmla="*/ T60 w 34"/>
                  <a:gd name="T62" fmla="+- 0 4501 4496"/>
                  <a:gd name="T63" fmla="*/ 4501 h 12"/>
                  <a:gd name="T64" fmla="+- 0 1840 1808"/>
                  <a:gd name="T65" fmla="*/ T64 w 34"/>
                  <a:gd name="T66" fmla="+- 0 4500 4496"/>
                  <a:gd name="T67" fmla="*/ 4500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4" h="12">
                    <a:moveTo>
                      <a:pt x="32" y="4"/>
                    </a:moveTo>
                    <a:lnTo>
                      <a:pt x="5" y="4"/>
                    </a:lnTo>
                    <a:lnTo>
                      <a:pt x="6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21" y="10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33" y="8"/>
                    </a:lnTo>
                    <a:lnTo>
                      <a:pt x="31" y="5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" name="Freeform 44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12 1808"/>
                  <a:gd name="T1" fmla="*/ T0 w 34"/>
                  <a:gd name="T2" fmla="+- 0 4496 4496"/>
                  <a:gd name="T3" fmla="*/ 4496 h 12"/>
                  <a:gd name="T4" fmla="+- 0 1810 1808"/>
                  <a:gd name="T5" fmla="*/ T4 w 34"/>
                  <a:gd name="T6" fmla="+- 0 4496 4496"/>
                  <a:gd name="T7" fmla="*/ 4496 h 12"/>
                  <a:gd name="T8" fmla="+- 0 1808 1808"/>
                  <a:gd name="T9" fmla="*/ T8 w 34"/>
                  <a:gd name="T10" fmla="+- 0 4498 4496"/>
                  <a:gd name="T11" fmla="*/ 4498 h 12"/>
                  <a:gd name="T12" fmla="+- 0 1808 1808"/>
                  <a:gd name="T13" fmla="*/ T12 w 34"/>
                  <a:gd name="T14" fmla="+- 0 4499 4496"/>
                  <a:gd name="T15" fmla="*/ 4499 h 12"/>
                  <a:gd name="T16" fmla="+- 0 1808 1808"/>
                  <a:gd name="T17" fmla="*/ T16 w 34"/>
                  <a:gd name="T18" fmla="+- 0 4499 4496"/>
                  <a:gd name="T19" fmla="*/ 4499 h 12"/>
                  <a:gd name="T20" fmla="+- 0 1811 1808"/>
                  <a:gd name="T21" fmla="*/ T20 w 34"/>
                  <a:gd name="T22" fmla="+- 0 4500 4496"/>
                  <a:gd name="T23" fmla="*/ 4500 h 12"/>
                  <a:gd name="T24" fmla="+- 0 1812 1808"/>
                  <a:gd name="T25" fmla="*/ T24 w 34"/>
                  <a:gd name="T26" fmla="+- 0 4500 4496"/>
                  <a:gd name="T27" fmla="*/ 4500 h 12"/>
                  <a:gd name="T28" fmla="+- 0 1840 1808"/>
                  <a:gd name="T29" fmla="*/ T28 w 34"/>
                  <a:gd name="T30" fmla="+- 0 4500 4496"/>
                  <a:gd name="T31" fmla="*/ 4500 h 12"/>
                  <a:gd name="T32" fmla="+- 0 1840 1808"/>
                  <a:gd name="T33" fmla="*/ T32 w 34"/>
                  <a:gd name="T34" fmla="+- 0 4499 4496"/>
                  <a:gd name="T35" fmla="*/ 4499 h 12"/>
                  <a:gd name="T36" fmla="+- 0 1841 1808"/>
                  <a:gd name="T37" fmla="*/ T36 w 34"/>
                  <a:gd name="T38" fmla="+- 0 4499 4496"/>
                  <a:gd name="T39" fmla="*/ 4499 h 12"/>
                  <a:gd name="T40" fmla="+- 0 1841 1808"/>
                  <a:gd name="T41" fmla="*/ T40 w 34"/>
                  <a:gd name="T42" fmla="+- 0 4499 4496"/>
                  <a:gd name="T43" fmla="*/ 4499 h 12"/>
                  <a:gd name="T44" fmla="+- 0 1841 1808"/>
                  <a:gd name="T45" fmla="*/ T44 w 34"/>
                  <a:gd name="T46" fmla="+- 0 4499 4496"/>
                  <a:gd name="T47" fmla="*/ 4499 h 12"/>
                  <a:gd name="T48" fmla="+- 0 1841 1808"/>
                  <a:gd name="T49" fmla="*/ T48 w 34"/>
                  <a:gd name="T50" fmla="+- 0 4498 4496"/>
                  <a:gd name="T51" fmla="*/ 4498 h 12"/>
                  <a:gd name="T52" fmla="+- 0 1840 1808"/>
                  <a:gd name="T53" fmla="*/ T52 w 34"/>
                  <a:gd name="T54" fmla="+- 0 4498 4496"/>
                  <a:gd name="T55" fmla="*/ 4498 h 12"/>
                  <a:gd name="T56" fmla="+- 0 1829 1808"/>
                  <a:gd name="T57" fmla="*/ T56 w 34"/>
                  <a:gd name="T58" fmla="+- 0 4498 4496"/>
                  <a:gd name="T59" fmla="*/ 4498 h 12"/>
                  <a:gd name="T60" fmla="+- 0 1829 1808"/>
                  <a:gd name="T61" fmla="*/ T60 w 34"/>
                  <a:gd name="T62" fmla="+- 0 4498 4496"/>
                  <a:gd name="T63" fmla="*/ 4498 h 12"/>
                  <a:gd name="T64" fmla="+- 0 1822 1808"/>
                  <a:gd name="T65" fmla="*/ T64 w 34"/>
                  <a:gd name="T66" fmla="+- 0 4497 4496"/>
                  <a:gd name="T67" fmla="*/ 4497 h 12"/>
                  <a:gd name="T68" fmla="+- 0 1818 1808"/>
                  <a:gd name="T69" fmla="*/ T68 w 34"/>
                  <a:gd name="T70" fmla="+- 0 4497 4496"/>
                  <a:gd name="T71" fmla="*/ 4497 h 12"/>
                  <a:gd name="T72" fmla="+- 0 1818 1808"/>
                  <a:gd name="T73" fmla="*/ T72 w 34"/>
                  <a:gd name="T74" fmla="+- 0 4497 4496"/>
                  <a:gd name="T75" fmla="*/ 4497 h 12"/>
                  <a:gd name="T76" fmla="+- 0 1818 1808"/>
                  <a:gd name="T77" fmla="*/ T76 w 34"/>
                  <a:gd name="T78" fmla="+- 0 4497 4496"/>
                  <a:gd name="T79" fmla="*/ 4497 h 12"/>
                  <a:gd name="T80" fmla="+- 0 1815 1808"/>
                  <a:gd name="T81" fmla="*/ T80 w 34"/>
                  <a:gd name="T82" fmla="+- 0 4496 4496"/>
                  <a:gd name="T83" fmla="*/ 4496 h 12"/>
                  <a:gd name="T84" fmla="+- 0 1812 1808"/>
                  <a:gd name="T85" fmla="*/ T84 w 34"/>
                  <a:gd name="T86" fmla="+- 0 4496 4496"/>
                  <a:gd name="T87" fmla="*/ 4496 h 12"/>
                  <a:gd name="T88" fmla="+- 0 1812 1808"/>
                  <a:gd name="T89" fmla="*/ T88 w 34"/>
                  <a:gd name="T90" fmla="+- 0 4496 4496"/>
                  <a:gd name="T91" fmla="*/ 4496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34" h="1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21" y="2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33 1808"/>
                  <a:gd name="T1" fmla="*/ T0 w 34"/>
                  <a:gd name="T2" fmla="+- 0 4496 4496"/>
                  <a:gd name="T3" fmla="*/ 4496 h 12"/>
                  <a:gd name="T4" fmla="+- 0 1832 1808"/>
                  <a:gd name="T5" fmla="*/ T4 w 34"/>
                  <a:gd name="T6" fmla="+- 0 4496 4496"/>
                  <a:gd name="T7" fmla="*/ 4496 h 12"/>
                  <a:gd name="T8" fmla="+- 0 1832 1808"/>
                  <a:gd name="T9" fmla="*/ T8 w 34"/>
                  <a:gd name="T10" fmla="+- 0 4497 4496"/>
                  <a:gd name="T11" fmla="*/ 4497 h 12"/>
                  <a:gd name="T12" fmla="+- 0 1832 1808"/>
                  <a:gd name="T13" fmla="*/ T12 w 34"/>
                  <a:gd name="T14" fmla="+- 0 4497 4496"/>
                  <a:gd name="T15" fmla="*/ 4497 h 12"/>
                  <a:gd name="T16" fmla="+- 0 1832 1808"/>
                  <a:gd name="T17" fmla="*/ T16 w 34"/>
                  <a:gd name="T18" fmla="+- 0 4497 4496"/>
                  <a:gd name="T19" fmla="*/ 4497 h 12"/>
                  <a:gd name="T20" fmla="+- 0 1831 1808"/>
                  <a:gd name="T21" fmla="*/ T20 w 34"/>
                  <a:gd name="T22" fmla="+- 0 4498 4496"/>
                  <a:gd name="T23" fmla="*/ 4498 h 12"/>
                  <a:gd name="T24" fmla="+- 0 1830 1808"/>
                  <a:gd name="T25" fmla="*/ T24 w 34"/>
                  <a:gd name="T26" fmla="+- 0 4498 4496"/>
                  <a:gd name="T27" fmla="*/ 4498 h 12"/>
                  <a:gd name="T28" fmla="+- 0 1830 1808"/>
                  <a:gd name="T29" fmla="*/ T28 w 34"/>
                  <a:gd name="T30" fmla="+- 0 4498 4496"/>
                  <a:gd name="T31" fmla="*/ 4498 h 12"/>
                  <a:gd name="T32" fmla="+- 0 1840 1808"/>
                  <a:gd name="T33" fmla="*/ T32 w 34"/>
                  <a:gd name="T34" fmla="+- 0 4498 4496"/>
                  <a:gd name="T35" fmla="*/ 4498 h 12"/>
                  <a:gd name="T36" fmla="+- 0 1839 1808"/>
                  <a:gd name="T37" fmla="*/ T36 w 34"/>
                  <a:gd name="T38" fmla="+- 0 4498 4496"/>
                  <a:gd name="T39" fmla="*/ 4498 h 12"/>
                  <a:gd name="T40" fmla="+- 0 1838 1808"/>
                  <a:gd name="T41" fmla="*/ T40 w 34"/>
                  <a:gd name="T42" fmla="+- 0 4497 4496"/>
                  <a:gd name="T43" fmla="*/ 4497 h 12"/>
                  <a:gd name="T44" fmla="+- 0 1833 1808"/>
                  <a:gd name="T45" fmla="*/ T44 w 34"/>
                  <a:gd name="T46" fmla="+- 0 4496 4496"/>
                  <a:gd name="T47" fmla="*/ 4496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34" h="12">
                    <a:moveTo>
                      <a:pt x="25" y="0"/>
                    </a:moveTo>
                    <a:lnTo>
                      <a:pt x="24" y="0"/>
                    </a:lnTo>
                    <a:lnTo>
                      <a:pt x="24" y="1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0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" name="Freeform 42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15 1808"/>
                  <a:gd name="T1" fmla="*/ T0 w 34"/>
                  <a:gd name="T2" fmla="+- 0 4496 4496"/>
                  <a:gd name="T3" fmla="*/ 4496 h 12"/>
                  <a:gd name="T4" fmla="+- 0 1813 1808"/>
                  <a:gd name="T5" fmla="*/ T4 w 34"/>
                  <a:gd name="T6" fmla="+- 0 4496 4496"/>
                  <a:gd name="T7" fmla="*/ 4496 h 12"/>
                  <a:gd name="T8" fmla="+- 0 1812 1808"/>
                  <a:gd name="T9" fmla="*/ T8 w 34"/>
                  <a:gd name="T10" fmla="+- 0 4496 4496"/>
                  <a:gd name="T11" fmla="*/ 4496 h 12"/>
                  <a:gd name="T12" fmla="+- 0 1815 1808"/>
                  <a:gd name="T13" fmla="*/ T12 w 34"/>
                  <a:gd name="T14" fmla="+- 0 4496 4496"/>
                  <a:gd name="T15" fmla="*/ 4496 h 12"/>
                  <a:gd name="T16" fmla="+- 0 1815 1808"/>
                  <a:gd name="T17" fmla="*/ T16 w 34"/>
                  <a:gd name="T18" fmla="+- 0 4496 4496"/>
                  <a:gd name="T19" fmla="*/ 4496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1898" y="4370"/>
              <a:ext cx="11" cy="8"/>
              <a:chOff x="1898" y="4370"/>
              <a:chExt cx="11" cy="8"/>
            </a:xfrm>
          </p:grpSpPr>
          <p:sp>
            <p:nvSpPr>
              <p:cNvPr id="52" name="Freeform 40"/>
              <p:cNvSpPr>
                <a:spLocks/>
              </p:cNvSpPr>
              <p:nvPr/>
            </p:nvSpPr>
            <p:spPr bwMode="auto">
              <a:xfrm>
                <a:off x="1898" y="4370"/>
                <a:ext cx="11" cy="8"/>
              </a:xfrm>
              <a:custGeom>
                <a:avLst/>
                <a:gdLst>
                  <a:gd name="T0" fmla="+- 0 1902 1898"/>
                  <a:gd name="T1" fmla="*/ T0 w 11"/>
                  <a:gd name="T2" fmla="+- 0 4370 4370"/>
                  <a:gd name="T3" fmla="*/ 4370 h 8"/>
                  <a:gd name="T4" fmla="+- 0 1901 1898"/>
                  <a:gd name="T5" fmla="*/ T4 w 11"/>
                  <a:gd name="T6" fmla="+- 0 4370 4370"/>
                  <a:gd name="T7" fmla="*/ 4370 h 8"/>
                  <a:gd name="T8" fmla="+- 0 1898 1898"/>
                  <a:gd name="T9" fmla="*/ T8 w 11"/>
                  <a:gd name="T10" fmla="+- 0 4372 4370"/>
                  <a:gd name="T11" fmla="*/ 4372 h 8"/>
                  <a:gd name="T12" fmla="+- 0 1898 1898"/>
                  <a:gd name="T13" fmla="*/ T12 w 11"/>
                  <a:gd name="T14" fmla="+- 0 4372 4370"/>
                  <a:gd name="T15" fmla="*/ 4372 h 8"/>
                  <a:gd name="T16" fmla="+- 0 1898 1898"/>
                  <a:gd name="T17" fmla="*/ T16 w 11"/>
                  <a:gd name="T18" fmla="+- 0 4373 4370"/>
                  <a:gd name="T19" fmla="*/ 4373 h 8"/>
                  <a:gd name="T20" fmla="+- 0 1900 1898"/>
                  <a:gd name="T21" fmla="*/ T20 w 11"/>
                  <a:gd name="T22" fmla="+- 0 4377 4370"/>
                  <a:gd name="T23" fmla="*/ 4377 h 8"/>
                  <a:gd name="T24" fmla="+- 0 1901 1898"/>
                  <a:gd name="T25" fmla="*/ T24 w 11"/>
                  <a:gd name="T26" fmla="+- 0 4377 4370"/>
                  <a:gd name="T27" fmla="*/ 4377 h 8"/>
                  <a:gd name="T28" fmla="+- 0 1901 1898"/>
                  <a:gd name="T29" fmla="*/ T28 w 11"/>
                  <a:gd name="T30" fmla="+- 0 4378 4370"/>
                  <a:gd name="T31" fmla="*/ 4378 h 8"/>
                  <a:gd name="T32" fmla="+- 0 1906 1898"/>
                  <a:gd name="T33" fmla="*/ T32 w 11"/>
                  <a:gd name="T34" fmla="+- 0 4377 4370"/>
                  <a:gd name="T35" fmla="*/ 4377 h 8"/>
                  <a:gd name="T36" fmla="+- 0 1908 1898"/>
                  <a:gd name="T37" fmla="*/ T36 w 11"/>
                  <a:gd name="T38" fmla="+- 0 4377 4370"/>
                  <a:gd name="T39" fmla="*/ 4377 h 8"/>
                  <a:gd name="T40" fmla="+- 0 1908 1898"/>
                  <a:gd name="T41" fmla="*/ T40 w 11"/>
                  <a:gd name="T42" fmla="+- 0 4377 4370"/>
                  <a:gd name="T43" fmla="*/ 4377 h 8"/>
                  <a:gd name="T44" fmla="+- 0 1908 1898"/>
                  <a:gd name="T45" fmla="*/ T44 w 11"/>
                  <a:gd name="T46" fmla="+- 0 4376 4370"/>
                  <a:gd name="T47" fmla="*/ 4376 h 8"/>
                  <a:gd name="T48" fmla="+- 0 1908 1898"/>
                  <a:gd name="T49" fmla="*/ T48 w 11"/>
                  <a:gd name="T50" fmla="+- 0 4375 4370"/>
                  <a:gd name="T51" fmla="*/ 4375 h 8"/>
                  <a:gd name="T52" fmla="+- 0 1907 1898"/>
                  <a:gd name="T53" fmla="*/ T52 w 11"/>
                  <a:gd name="T54" fmla="+- 0 4371 4370"/>
                  <a:gd name="T55" fmla="*/ 4371 h 8"/>
                  <a:gd name="T56" fmla="+- 0 1906 1898"/>
                  <a:gd name="T57" fmla="*/ T56 w 11"/>
                  <a:gd name="T58" fmla="+- 0 4371 4370"/>
                  <a:gd name="T59" fmla="*/ 4371 h 8"/>
                  <a:gd name="T60" fmla="+- 0 1903 1898"/>
                  <a:gd name="T61" fmla="*/ T60 w 11"/>
                  <a:gd name="T62" fmla="+- 0 4371 4370"/>
                  <a:gd name="T63" fmla="*/ 4371 h 8"/>
                  <a:gd name="T64" fmla="+- 0 1903 1898"/>
                  <a:gd name="T65" fmla="*/ T64 w 11"/>
                  <a:gd name="T66" fmla="+- 0 4371 4370"/>
                  <a:gd name="T67" fmla="*/ 4371 h 8"/>
                  <a:gd name="T68" fmla="+- 0 1902 1898"/>
                  <a:gd name="T69" fmla="*/ T68 w 11"/>
                  <a:gd name="T70" fmla="+- 0 4370 4370"/>
                  <a:gd name="T71" fmla="*/ 4370 h 8"/>
                  <a:gd name="T72" fmla="+- 0 1902 1898"/>
                  <a:gd name="T73" fmla="*/ T72 w 11"/>
                  <a:gd name="T74" fmla="+- 0 4370 4370"/>
                  <a:gd name="T75" fmla="*/ 4370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1" h="8">
                    <a:moveTo>
                      <a:pt x="4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" name="Freeform 39"/>
              <p:cNvSpPr>
                <a:spLocks/>
              </p:cNvSpPr>
              <p:nvPr/>
            </p:nvSpPr>
            <p:spPr bwMode="auto">
              <a:xfrm>
                <a:off x="1898" y="4370"/>
                <a:ext cx="11" cy="8"/>
              </a:xfrm>
              <a:custGeom>
                <a:avLst/>
                <a:gdLst>
                  <a:gd name="T0" fmla="+- 0 1908 1898"/>
                  <a:gd name="T1" fmla="*/ T0 w 11"/>
                  <a:gd name="T2" fmla="+- 0 4377 4370"/>
                  <a:gd name="T3" fmla="*/ 4377 h 8"/>
                  <a:gd name="T4" fmla="+- 0 1906 1898"/>
                  <a:gd name="T5" fmla="*/ T4 w 11"/>
                  <a:gd name="T6" fmla="+- 0 4377 4370"/>
                  <a:gd name="T7" fmla="*/ 4377 h 8"/>
                  <a:gd name="T8" fmla="+- 0 1907 1898"/>
                  <a:gd name="T9" fmla="*/ T8 w 11"/>
                  <a:gd name="T10" fmla="+- 0 4378 4370"/>
                  <a:gd name="T11" fmla="*/ 4378 h 8"/>
                  <a:gd name="T12" fmla="+- 0 1908 1898"/>
                  <a:gd name="T13" fmla="*/ T12 w 11"/>
                  <a:gd name="T14" fmla="+- 0 4377 4370"/>
                  <a:gd name="T15" fmla="*/ 4377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" h="8">
                    <a:moveTo>
                      <a:pt x="10" y="7"/>
                    </a:moveTo>
                    <a:lnTo>
                      <a:pt x="8" y="7"/>
                    </a:lnTo>
                    <a:lnTo>
                      <a:pt x="9" y="8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1898" y="4370"/>
                <a:ext cx="11" cy="8"/>
              </a:xfrm>
              <a:custGeom>
                <a:avLst/>
                <a:gdLst>
                  <a:gd name="T0" fmla="+- 0 1906 1898"/>
                  <a:gd name="T1" fmla="*/ T0 w 11"/>
                  <a:gd name="T2" fmla="+- 0 4370 4370"/>
                  <a:gd name="T3" fmla="*/ 4370 h 8"/>
                  <a:gd name="T4" fmla="+- 0 1905 1898"/>
                  <a:gd name="T5" fmla="*/ T4 w 11"/>
                  <a:gd name="T6" fmla="+- 0 4371 4370"/>
                  <a:gd name="T7" fmla="*/ 4371 h 8"/>
                  <a:gd name="T8" fmla="+- 0 1903 1898"/>
                  <a:gd name="T9" fmla="*/ T8 w 11"/>
                  <a:gd name="T10" fmla="+- 0 4371 4370"/>
                  <a:gd name="T11" fmla="*/ 4371 h 8"/>
                  <a:gd name="T12" fmla="+- 0 1906 1898"/>
                  <a:gd name="T13" fmla="*/ T12 w 11"/>
                  <a:gd name="T14" fmla="+- 0 4371 4370"/>
                  <a:gd name="T15" fmla="*/ 4371 h 8"/>
                  <a:gd name="T16" fmla="+- 0 1906 1898"/>
                  <a:gd name="T17" fmla="*/ T16 w 11"/>
                  <a:gd name="T18" fmla="+- 0 4370 4370"/>
                  <a:gd name="T19" fmla="*/ 4370 h 8"/>
                  <a:gd name="T20" fmla="+- 0 1906 1898"/>
                  <a:gd name="T21" fmla="*/ T20 w 11"/>
                  <a:gd name="T22" fmla="+- 0 4370 4370"/>
                  <a:gd name="T23" fmla="*/ 4370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1" h="8">
                    <a:moveTo>
                      <a:pt x="8" y="0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1751" y="4489"/>
              <a:ext cx="2" cy="2"/>
              <a:chOff x="1751" y="4489"/>
              <a:chExt cx="2" cy="2"/>
            </a:xfrm>
          </p:grpSpPr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1751" y="4489"/>
                <a:ext cx="2" cy="2"/>
              </a:xfrm>
              <a:custGeom>
                <a:avLst/>
                <a:gdLst>
                  <a:gd name="T0" fmla="+- 0 1751 1751"/>
                  <a:gd name="T1" fmla="*/ T0 w 1"/>
                  <a:gd name="T2" fmla="+- 0 4489 4489"/>
                  <a:gd name="T3" fmla="*/ 4489 h 1"/>
                  <a:gd name="T4" fmla="+- 0 1751 1751"/>
                  <a:gd name="T5" fmla="*/ T4 w 1"/>
                  <a:gd name="T6" fmla="+- 0 4490 4489"/>
                  <a:gd name="T7" fmla="*/ 4490 h 1"/>
                  <a:gd name="T8" fmla="+- 0 1751 1751"/>
                  <a:gd name="T9" fmla="*/ T8 w 1"/>
                  <a:gd name="T10" fmla="+- 0 4490 4489"/>
                  <a:gd name="T11" fmla="*/ 4490 h 1"/>
                  <a:gd name="T12" fmla="+- 0 1751 1751"/>
                  <a:gd name="T13" fmla="*/ T12 w 1"/>
                  <a:gd name="T14" fmla="+- 0 4490 4489"/>
                  <a:gd name="T15" fmla="*/ 4490 h 1"/>
                  <a:gd name="T16" fmla="+- 0 1751 1751"/>
                  <a:gd name="T17" fmla="*/ T16 w 1"/>
                  <a:gd name="T18" fmla="+- 0 4490 4489"/>
                  <a:gd name="T19" fmla="*/ 4490 h 1"/>
                  <a:gd name="T20" fmla="+- 0 1751 1751"/>
                  <a:gd name="T21" fmla="*/ T20 w 1"/>
                  <a:gd name="T22" fmla="+- 0 4490 4489"/>
                  <a:gd name="T23" fmla="*/ 4490 h 1"/>
                  <a:gd name="T24" fmla="+- 0 1751 1751"/>
                  <a:gd name="T25" fmla="*/ T24 w 1"/>
                  <a:gd name="T26" fmla="+- 0 4489 4489"/>
                  <a:gd name="T27" fmla="*/ 4489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1819" y="4502"/>
              <a:ext cx="2" cy="2"/>
              <a:chOff x="1819" y="4502"/>
              <a:chExt cx="2" cy="2"/>
            </a:xfrm>
          </p:grpSpPr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1819" y="4502"/>
                <a:ext cx="2" cy="2"/>
              </a:xfrm>
              <a:custGeom>
                <a:avLst/>
                <a:gdLst>
                  <a:gd name="T0" fmla="+- 0 1820 1819"/>
                  <a:gd name="T1" fmla="*/ T0 w 1"/>
                  <a:gd name="T2" fmla="+- 0 4502 4502"/>
                  <a:gd name="T3" fmla="*/ 4502 h 1"/>
                  <a:gd name="T4" fmla="+- 0 1819 1819"/>
                  <a:gd name="T5" fmla="*/ T4 w 1"/>
                  <a:gd name="T6" fmla="+- 0 4502 4502"/>
                  <a:gd name="T7" fmla="*/ 4502 h 1"/>
                  <a:gd name="T8" fmla="+- 0 1819 1819"/>
                  <a:gd name="T9" fmla="*/ T8 w 1"/>
                  <a:gd name="T10" fmla="+- 0 4502 4502"/>
                  <a:gd name="T11" fmla="*/ 4502 h 1"/>
                  <a:gd name="T12" fmla="+- 0 1820 1819"/>
                  <a:gd name="T13" fmla="*/ T12 w 1"/>
                  <a:gd name="T14" fmla="+- 0 4502 4502"/>
                  <a:gd name="T15" fmla="*/ 4502 h 1"/>
                  <a:gd name="T16" fmla="+- 0 1820 1819"/>
                  <a:gd name="T17" fmla="*/ T16 w 1"/>
                  <a:gd name="T18" fmla="+- 0 4502 4502"/>
                  <a:gd name="T19" fmla="*/ 4502 h 1"/>
                  <a:gd name="T20" fmla="+- 0 1820 1819"/>
                  <a:gd name="T21" fmla="*/ T20 w 1"/>
                  <a:gd name="T22" fmla="+- 0 4502 4502"/>
                  <a:gd name="T23" fmla="*/ 4502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811" y="4496"/>
              <a:ext cx="2" cy="2"/>
              <a:chOff x="1811" y="4496"/>
              <a:chExt cx="2" cy="2"/>
            </a:xfrm>
          </p:grpSpPr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811" y="4496"/>
                <a:ext cx="2" cy="2"/>
              </a:xfrm>
              <a:custGeom>
                <a:avLst/>
                <a:gdLst>
                  <a:gd name="T0" fmla="+- 0 1811 1811"/>
                  <a:gd name="T1" fmla="*/ T0 w 1"/>
                  <a:gd name="T2" fmla="+- 0 4496 4496"/>
                  <a:gd name="T3" fmla="*/ 4496 h 1"/>
                  <a:gd name="T4" fmla="+- 0 1811 1811"/>
                  <a:gd name="T5" fmla="*/ T4 w 1"/>
                  <a:gd name="T6" fmla="+- 0 4496 4496"/>
                  <a:gd name="T7" fmla="*/ 4496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" name="Group 29"/>
            <p:cNvGrpSpPr>
              <a:grpSpLocks/>
            </p:cNvGrpSpPr>
            <p:nvPr/>
          </p:nvGrpSpPr>
          <p:grpSpPr bwMode="auto">
            <a:xfrm>
              <a:off x="1808" y="4496"/>
              <a:ext cx="34" cy="12"/>
              <a:chOff x="1808" y="4496"/>
              <a:chExt cx="34" cy="12"/>
            </a:xfrm>
          </p:grpSpPr>
          <p:sp>
            <p:nvSpPr>
              <p:cNvPr id="48" name="Freeform 30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12 1808"/>
                  <a:gd name="T1" fmla="*/ T0 w 34"/>
                  <a:gd name="T2" fmla="+- 0 4496 4496"/>
                  <a:gd name="T3" fmla="*/ 4496 h 12"/>
                  <a:gd name="T4" fmla="+- 0 1812 1808"/>
                  <a:gd name="T5" fmla="*/ T4 w 34"/>
                  <a:gd name="T6" fmla="+- 0 4496 4496"/>
                  <a:gd name="T7" fmla="*/ 4496 h 12"/>
                  <a:gd name="T8" fmla="+- 0 1813 1808"/>
                  <a:gd name="T9" fmla="*/ T8 w 34"/>
                  <a:gd name="T10" fmla="+- 0 4496 4496"/>
                  <a:gd name="T11" fmla="*/ 4496 h 12"/>
                  <a:gd name="T12" fmla="+- 0 1813 1808"/>
                  <a:gd name="T13" fmla="*/ T12 w 34"/>
                  <a:gd name="T14" fmla="+- 0 4496 4496"/>
                  <a:gd name="T15" fmla="*/ 4496 h 12"/>
                  <a:gd name="T16" fmla="+- 0 1813 1808"/>
                  <a:gd name="T17" fmla="*/ T16 w 34"/>
                  <a:gd name="T18" fmla="+- 0 4496 4496"/>
                  <a:gd name="T19" fmla="*/ 4496 h 12"/>
                  <a:gd name="T20" fmla="+- 0 1814 1808"/>
                  <a:gd name="T21" fmla="*/ T20 w 34"/>
                  <a:gd name="T22" fmla="+- 0 4496 4496"/>
                  <a:gd name="T23" fmla="*/ 4496 h 12"/>
                  <a:gd name="T24" fmla="+- 0 1815 1808"/>
                  <a:gd name="T25" fmla="*/ T24 w 34"/>
                  <a:gd name="T26" fmla="+- 0 4496 4496"/>
                  <a:gd name="T27" fmla="*/ 4496 h 12"/>
                  <a:gd name="T28" fmla="+- 0 1815 1808"/>
                  <a:gd name="T29" fmla="*/ T28 w 34"/>
                  <a:gd name="T30" fmla="+- 0 4496 4496"/>
                  <a:gd name="T31" fmla="*/ 4496 h 12"/>
                  <a:gd name="T32" fmla="+- 0 1815 1808"/>
                  <a:gd name="T33" fmla="*/ T32 w 34"/>
                  <a:gd name="T34" fmla="+- 0 4496 4496"/>
                  <a:gd name="T35" fmla="*/ 4496 h 12"/>
                  <a:gd name="T36" fmla="+- 0 1825 1808"/>
                  <a:gd name="T37" fmla="*/ T36 w 34"/>
                  <a:gd name="T38" fmla="+- 0 4497 4496"/>
                  <a:gd name="T39" fmla="*/ 4497 h 12"/>
                  <a:gd name="T40" fmla="+- 0 1826 1808"/>
                  <a:gd name="T41" fmla="*/ T40 w 34"/>
                  <a:gd name="T42" fmla="+- 0 4497 4496"/>
                  <a:gd name="T43" fmla="*/ 4497 h 12"/>
                  <a:gd name="T44" fmla="+- 0 1827 1808"/>
                  <a:gd name="T45" fmla="*/ T44 w 34"/>
                  <a:gd name="T46" fmla="+- 0 4498 4496"/>
                  <a:gd name="T47" fmla="*/ 4498 h 12"/>
                  <a:gd name="T48" fmla="+- 0 1829 1808"/>
                  <a:gd name="T49" fmla="*/ T48 w 34"/>
                  <a:gd name="T50" fmla="+- 0 4498 4496"/>
                  <a:gd name="T51" fmla="*/ 4498 h 12"/>
                  <a:gd name="T52" fmla="+- 0 1829 1808"/>
                  <a:gd name="T53" fmla="*/ T52 w 34"/>
                  <a:gd name="T54" fmla="+- 0 4498 4496"/>
                  <a:gd name="T55" fmla="*/ 4498 h 12"/>
                  <a:gd name="T56" fmla="+- 0 1829 1808"/>
                  <a:gd name="T57" fmla="*/ T56 w 34"/>
                  <a:gd name="T58" fmla="+- 0 4498 4496"/>
                  <a:gd name="T59" fmla="*/ 4498 h 12"/>
                  <a:gd name="T60" fmla="+- 0 1830 1808"/>
                  <a:gd name="T61" fmla="*/ T60 w 34"/>
                  <a:gd name="T62" fmla="+- 0 4498 4496"/>
                  <a:gd name="T63" fmla="*/ 4498 h 12"/>
                  <a:gd name="T64" fmla="+- 0 1830 1808"/>
                  <a:gd name="T65" fmla="*/ T64 w 34"/>
                  <a:gd name="T66" fmla="+- 0 4498 4496"/>
                  <a:gd name="T67" fmla="*/ 4498 h 12"/>
                  <a:gd name="T68" fmla="+- 0 1831 1808"/>
                  <a:gd name="T69" fmla="*/ T68 w 34"/>
                  <a:gd name="T70" fmla="+- 0 4498 4496"/>
                  <a:gd name="T71" fmla="*/ 4498 h 12"/>
                  <a:gd name="T72" fmla="+- 0 1832 1808"/>
                  <a:gd name="T73" fmla="*/ T72 w 34"/>
                  <a:gd name="T74" fmla="+- 0 4497 4496"/>
                  <a:gd name="T75" fmla="*/ 4497 h 12"/>
                  <a:gd name="T76" fmla="+- 0 1832 1808"/>
                  <a:gd name="T77" fmla="*/ T76 w 34"/>
                  <a:gd name="T78" fmla="+- 0 4497 4496"/>
                  <a:gd name="T79" fmla="*/ 4497 h 12"/>
                  <a:gd name="T80" fmla="+- 0 1832 1808"/>
                  <a:gd name="T81" fmla="*/ T80 w 34"/>
                  <a:gd name="T82" fmla="+- 0 4496 4496"/>
                  <a:gd name="T83" fmla="*/ 4496 h 12"/>
                  <a:gd name="T84" fmla="+- 0 1833 1808"/>
                  <a:gd name="T85" fmla="*/ T84 w 34"/>
                  <a:gd name="T86" fmla="+- 0 4496 4496"/>
                  <a:gd name="T87" fmla="*/ 4496 h 12"/>
                  <a:gd name="T88" fmla="+- 0 1838 1808"/>
                  <a:gd name="T89" fmla="*/ T88 w 34"/>
                  <a:gd name="T90" fmla="+- 0 4497 4496"/>
                  <a:gd name="T91" fmla="*/ 4497 h 12"/>
                  <a:gd name="T92" fmla="+- 0 1839 1808"/>
                  <a:gd name="T93" fmla="*/ T92 w 34"/>
                  <a:gd name="T94" fmla="+- 0 4498 4496"/>
                  <a:gd name="T95" fmla="*/ 4498 h 12"/>
                  <a:gd name="T96" fmla="+- 0 1841 1808"/>
                  <a:gd name="T97" fmla="*/ T96 w 34"/>
                  <a:gd name="T98" fmla="+- 0 4498 4496"/>
                  <a:gd name="T99" fmla="*/ 4498 h 12"/>
                  <a:gd name="T100" fmla="+- 0 1841 1808"/>
                  <a:gd name="T101" fmla="*/ T100 w 34"/>
                  <a:gd name="T102" fmla="+- 0 4499 4496"/>
                  <a:gd name="T103" fmla="*/ 4499 h 12"/>
                  <a:gd name="T104" fmla="+- 0 1841 1808"/>
                  <a:gd name="T105" fmla="*/ T104 w 34"/>
                  <a:gd name="T106" fmla="+- 0 4499 4496"/>
                  <a:gd name="T107" fmla="*/ 4499 h 12"/>
                  <a:gd name="T108" fmla="+- 0 1841 1808"/>
                  <a:gd name="T109" fmla="*/ T108 w 34"/>
                  <a:gd name="T110" fmla="+- 0 4499 4496"/>
                  <a:gd name="T111" fmla="*/ 4499 h 12"/>
                  <a:gd name="T112" fmla="+- 0 1840 1808"/>
                  <a:gd name="T113" fmla="*/ T112 w 34"/>
                  <a:gd name="T114" fmla="+- 0 4499 4496"/>
                  <a:gd name="T115" fmla="*/ 4499 h 12"/>
                  <a:gd name="T116" fmla="+- 0 1839 1808"/>
                  <a:gd name="T117" fmla="*/ T116 w 34"/>
                  <a:gd name="T118" fmla="+- 0 4501 4496"/>
                  <a:gd name="T119" fmla="*/ 4501 h 12"/>
                  <a:gd name="T120" fmla="+- 0 1841 1808"/>
                  <a:gd name="T121" fmla="*/ T120 w 34"/>
                  <a:gd name="T122" fmla="+- 0 4504 4496"/>
                  <a:gd name="T123" fmla="*/ 4504 h 12"/>
                  <a:gd name="T124" fmla="+- 0 1841 1808"/>
                  <a:gd name="T125" fmla="*/ T124 w 34"/>
                  <a:gd name="T126" fmla="+- 0 4504 4496"/>
                  <a:gd name="T127" fmla="*/ 4504 h 12"/>
                  <a:gd name="T128" fmla="+- 0 1841 1808"/>
                  <a:gd name="T129" fmla="*/ T128 w 34"/>
                  <a:gd name="T130" fmla="+- 0 4507 4496"/>
                  <a:gd name="T131" fmla="*/ 4507 h 12"/>
                  <a:gd name="T132" fmla="+- 0 1838 1808"/>
                  <a:gd name="T133" fmla="*/ T132 w 34"/>
                  <a:gd name="T134" fmla="+- 0 4507 4496"/>
                  <a:gd name="T135" fmla="*/ 4507 h 12"/>
                  <a:gd name="T136" fmla="+- 0 1837 1808"/>
                  <a:gd name="T137" fmla="*/ T136 w 34"/>
                  <a:gd name="T138" fmla="+- 0 4507 4496"/>
                  <a:gd name="T139" fmla="*/ 4507 h 12"/>
                  <a:gd name="T140" fmla="+- 0 1834 1808"/>
                  <a:gd name="T141" fmla="*/ T140 w 34"/>
                  <a:gd name="T142" fmla="+- 0 4507 4496"/>
                  <a:gd name="T143" fmla="*/ 4507 h 12"/>
                  <a:gd name="T144" fmla="+- 0 1834 1808"/>
                  <a:gd name="T145" fmla="*/ T144 w 34"/>
                  <a:gd name="T146" fmla="+- 0 4506 4496"/>
                  <a:gd name="T147" fmla="*/ 4506 h 12"/>
                  <a:gd name="T148" fmla="+- 0 1833 1808"/>
                  <a:gd name="T149" fmla="*/ T148 w 34"/>
                  <a:gd name="T150" fmla="+- 0 4505 4496"/>
                  <a:gd name="T151" fmla="*/ 4505 h 12"/>
                  <a:gd name="T152" fmla="+- 0 1833 1808"/>
                  <a:gd name="T153" fmla="*/ T152 w 34"/>
                  <a:gd name="T154" fmla="+- 0 4504 4496"/>
                  <a:gd name="T155" fmla="*/ 4504 h 12"/>
                  <a:gd name="T156" fmla="+- 0 1833 1808"/>
                  <a:gd name="T157" fmla="*/ T156 w 34"/>
                  <a:gd name="T158" fmla="+- 0 4504 4496"/>
                  <a:gd name="T159" fmla="*/ 4504 h 12"/>
                  <a:gd name="T160" fmla="+- 0 1832 1808"/>
                  <a:gd name="T161" fmla="*/ T160 w 34"/>
                  <a:gd name="T162" fmla="+- 0 4504 4496"/>
                  <a:gd name="T163" fmla="*/ 4504 h 12"/>
                  <a:gd name="T164" fmla="+- 0 1831 1808"/>
                  <a:gd name="T165" fmla="*/ T164 w 34"/>
                  <a:gd name="T166" fmla="+- 0 4506 4496"/>
                  <a:gd name="T167" fmla="*/ 4506 h 12"/>
                  <a:gd name="T168" fmla="+- 0 1832 1808"/>
                  <a:gd name="T169" fmla="*/ T168 w 34"/>
                  <a:gd name="T170" fmla="+- 0 4506 4496"/>
                  <a:gd name="T171" fmla="*/ 4506 h 12"/>
                  <a:gd name="T172" fmla="+- 0 1832 1808"/>
                  <a:gd name="T173" fmla="*/ T172 w 34"/>
                  <a:gd name="T174" fmla="+- 0 4506 4496"/>
                  <a:gd name="T175" fmla="*/ 4506 h 12"/>
                  <a:gd name="T176" fmla="+- 0 1832 1808"/>
                  <a:gd name="T177" fmla="*/ T176 w 34"/>
                  <a:gd name="T178" fmla="+- 0 4506 4496"/>
                  <a:gd name="T179" fmla="*/ 4506 h 12"/>
                  <a:gd name="T180" fmla="+- 0 1832 1808"/>
                  <a:gd name="T181" fmla="*/ T180 w 34"/>
                  <a:gd name="T182" fmla="+- 0 4507 4496"/>
                  <a:gd name="T183" fmla="*/ 4507 h 12"/>
                  <a:gd name="T184" fmla="+- 0 1829 1808"/>
                  <a:gd name="T185" fmla="*/ T184 w 34"/>
                  <a:gd name="T186" fmla="+- 0 4506 4496"/>
                  <a:gd name="T187" fmla="*/ 4506 h 12"/>
                  <a:gd name="T188" fmla="+- 0 1823 1808"/>
                  <a:gd name="T189" fmla="*/ T188 w 34"/>
                  <a:gd name="T190" fmla="+- 0 4502 4496"/>
                  <a:gd name="T191" fmla="*/ 4502 h 12"/>
                  <a:gd name="T192" fmla="+- 0 1823 1808"/>
                  <a:gd name="T193" fmla="*/ T192 w 34"/>
                  <a:gd name="T194" fmla="+- 0 4501 4496"/>
                  <a:gd name="T195" fmla="*/ 4501 h 12"/>
                  <a:gd name="T196" fmla="+- 0 1814 1808"/>
                  <a:gd name="T197" fmla="*/ T196 w 34"/>
                  <a:gd name="T198" fmla="+- 0 4500 4496"/>
                  <a:gd name="T199" fmla="*/ 4500 h 12"/>
                  <a:gd name="T200" fmla="+- 0 1813 1808"/>
                  <a:gd name="T201" fmla="*/ T200 w 34"/>
                  <a:gd name="T202" fmla="+- 0 4500 4496"/>
                  <a:gd name="T203" fmla="*/ 4500 h 12"/>
                  <a:gd name="T204" fmla="+- 0 1813 1808"/>
                  <a:gd name="T205" fmla="*/ T204 w 34"/>
                  <a:gd name="T206" fmla="+- 0 4500 4496"/>
                  <a:gd name="T207" fmla="*/ 4500 h 12"/>
                  <a:gd name="T208" fmla="+- 0 1812 1808"/>
                  <a:gd name="T209" fmla="*/ T208 w 34"/>
                  <a:gd name="T210" fmla="+- 0 4500 4496"/>
                  <a:gd name="T211" fmla="*/ 4500 h 12"/>
                  <a:gd name="T212" fmla="+- 0 1808 1808"/>
                  <a:gd name="T213" fmla="*/ T212 w 34"/>
                  <a:gd name="T214" fmla="+- 0 4499 4496"/>
                  <a:gd name="T215" fmla="*/ 4499 h 12"/>
                  <a:gd name="T216" fmla="+- 0 1810 1808"/>
                  <a:gd name="T217" fmla="*/ T216 w 34"/>
                  <a:gd name="T218" fmla="+- 0 4496 4496"/>
                  <a:gd name="T219" fmla="*/ 4496 h 12"/>
                  <a:gd name="T220" fmla="+- 0 1811 1808"/>
                  <a:gd name="T221" fmla="*/ T220 w 34"/>
                  <a:gd name="T222" fmla="+- 0 4496 4496"/>
                  <a:gd name="T223" fmla="*/ 4496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34" h="12">
                    <a:moveTo>
                      <a:pt x="4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5"/>
                    </a:lnTo>
                    <a:lnTo>
                      <a:pt x="33" y="8"/>
                    </a:lnTo>
                    <a:lnTo>
                      <a:pt x="33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1" y="10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1898" y="4370"/>
              <a:ext cx="11" cy="8"/>
              <a:chOff x="1898" y="4370"/>
              <a:chExt cx="11" cy="8"/>
            </a:xfrm>
          </p:grpSpPr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1898" y="4370"/>
                <a:ext cx="11" cy="8"/>
              </a:xfrm>
              <a:custGeom>
                <a:avLst/>
                <a:gdLst>
                  <a:gd name="T0" fmla="+- 0 1906 1898"/>
                  <a:gd name="T1" fmla="*/ T0 w 11"/>
                  <a:gd name="T2" fmla="+- 0 4370 4370"/>
                  <a:gd name="T3" fmla="*/ 4370 h 8"/>
                  <a:gd name="T4" fmla="+- 0 1906 1898"/>
                  <a:gd name="T5" fmla="*/ T4 w 11"/>
                  <a:gd name="T6" fmla="+- 0 4371 4370"/>
                  <a:gd name="T7" fmla="*/ 4371 h 8"/>
                  <a:gd name="T8" fmla="+- 0 1907 1898"/>
                  <a:gd name="T9" fmla="*/ T8 w 11"/>
                  <a:gd name="T10" fmla="+- 0 4371 4370"/>
                  <a:gd name="T11" fmla="*/ 4371 h 8"/>
                  <a:gd name="T12" fmla="+- 0 1908 1898"/>
                  <a:gd name="T13" fmla="*/ T12 w 11"/>
                  <a:gd name="T14" fmla="+- 0 4375 4370"/>
                  <a:gd name="T15" fmla="*/ 4375 h 8"/>
                  <a:gd name="T16" fmla="+- 0 1908 1898"/>
                  <a:gd name="T17" fmla="*/ T16 w 11"/>
                  <a:gd name="T18" fmla="+- 0 4376 4370"/>
                  <a:gd name="T19" fmla="*/ 4376 h 8"/>
                  <a:gd name="T20" fmla="+- 0 1908 1898"/>
                  <a:gd name="T21" fmla="*/ T20 w 11"/>
                  <a:gd name="T22" fmla="+- 0 4376 4370"/>
                  <a:gd name="T23" fmla="*/ 4376 h 8"/>
                  <a:gd name="T24" fmla="+- 0 1908 1898"/>
                  <a:gd name="T25" fmla="*/ T24 w 11"/>
                  <a:gd name="T26" fmla="+- 0 4377 4370"/>
                  <a:gd name="T27" fmla="*/ 4377 h 8"/>
                  <a:gd name="T28" fmla="+- 0 1908 1898"/>
                  <a:gd name="T29" fmla="*/ T28 w 11"/>
                  <a:gd name="T30" fmla="+- 0 4377 4370"/>
                  <a:gd name="T31" fmla="*/ 4377 h 8"/>
                  <a:gd name="T32" fmla="+- 0 1906 1898"/>
                  <a:gd name="T33" fmla="*/ T32 w 11"/>
                  <a:gd name="T34" fmla="+- 0 4377 4370"/>
                  <a:gd name="T35" fmla="*/ 4377 h 8"/>
                  <a:gd name="T36" fmla="+- 0 1901 1898"/>
                  <a:gd name="T37" fmla="*/ T36 w 11"/>
                  <a:gd name="T38" fmla="+- 0 4378 4370"/>
                  <a:gd name="T39" fmla="*/ 4378 h 8"/>
                  <a:gd name="T40" fmla="+- 0 1901 1898"/>
                  <a:gd name="T41" fmla="*/ T40 w 11"/>
                  <a:gd name="T42" fmla="+- 0 4377 4370"/>
                  <a:gd name="T43" fmla="*/ 4377 h 8"/>
                  <a:gd name="T44" fmla="+- 0 1900 1898"/>
                  <a:gd name="T45" fmla="*/ T44 w 11"/>
                  <a:gd name="T46" fmla="+- 0 4377 4370"/>
                  <a:gd name="T47" fmla="*/ 4377 h 8"/>
                  <a:gd name="T48" fmla="+- 0 1898 1898"/>
                  <a:gd name="T49" fmla="*/ T48 w 11"/>
                  <a:gd name="T50" fmla="+- 0 4373 4370"/>
                  <a:gd name="T51" fmla="*/ 4373 h 8"/>
                  <a:gd name="T52" fmla="+- 0 1898 1898"/>
                  <a:gd name="T53" fmla="*/ T52 w 11"/>
                  <a:gd name="T54" fmla="+- 0 4372 4370"/>
                  <a:gd name="T55" fmla="*/ 4372 h 8"/>
                  <a:gd name="T56" fmla="+- 0 1898 1898"/>
                  <a:gd name="T57" fmla="*/ T56 w 11"/>
                  <a:gd name="T58" fmla="+- 0 4372 4370"/>
                  <a:gd name="T59" fmla="*/ 4372 h 8"/>
                  <a:gd name="T60" fmla="+- 0 1901 1898"/>
                  <a:gd name="T61" fmla="*/ T60 w 11"/>
                  <a:gd name="T62" fmla="+- 0 4370 4370"/>
                  <a:gd name="T63" fmla="*/ 4370 h 8"/>
                  <a:gd name="T64" fmla="+- 0 1901 1898"/>
                  <a:gd name="T65" fmla="*/ T64 w 11"/>
                  <a:gd name="T66" fmla="+- 0 4370 4370"/>
                  <a:gd name="T67" fmla="*/ 4370 h 8"/>
                  <a:gd name="T68" fmla="+- 0 1902 1898"/>
                  <a:gd name="T69" fmla="*/ T68 w 11"/>
                  <a:gd name="T70" fmla="+- 0 4370 4370"/>
                  <a:gd name="T71" fmla="*/ 4370 h 8"/>
                  <a:gd name="T72" fmla="+- 0 1903 1898"/>
                  <a:gd name="T73" fmla="*/ T72 w 11"/>
                  <a:gd name="T74" fmla="+- 0 4371 4370"/>
                  <a:gd name="T75" fmla="*/ 4371 h 8"/>
                  <a:gd name="T76" fmla="+- 0 1903 1898"/>
                  <a:gd name="T77" fmla="*/ T76 w 11"/>
                  <a:gd name="T78" fmla="+- 0 4371 4370"/>
                  <a:gd name="T79" fmla="*/ 4371 h 8"/>
                  <a:gd name="T80" fmla="+- 0 1905 1898"/>
                  <a:gd name="T81" fmla="*/ T80 w 11"/>
                  <a:gd name="T82" fmla="+- 0 4371 4370"/>
                  <a:gd name="T83" fmla="*/ 4371 h 8"/>
                  <a:gd name="T84" fmla="+- 0 1906 1898"/>
                  <a:gd name="T85" fmla="*/ T84 w 11"/>
                  <a:gd name="T86" fmla="+- 0 4370 4370"/>
                  <a:gd name="T87" fmla="*/ 4370 h 8"/>
                  <a:gd name="T88" fmla="+- 0 1906 1898"/>
                  <a:gd name="T89" fmla="*/ T88 w 11"/>
                  <a:gd name="T90" fmla="+- 0 4370 4370"/>
                  <a:gd name="T91" fmla="*/ 4370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1" h="8">
                    <a:moveTo>
                      <a:pt x="8" y="0"/>
                    </a:moveTo>
                    <a:lnTo>
                      <a:pt x="8" y="1"/>
                    </a:lnTo>
                    <a:lnTo>
                      <a:pt x="9" y="1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</a:path>
                </a:pathLst>
              </a:custGeom>
              <a:noFill/>
              <a:ln w="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1751" y="4489"/>
              <a:ext cx="2" cy="2"/>
              <a:chOff x="1751" y="4489"/>
              <a:chExt cx="2" cy="2"/>
            </a:xfrm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1751" y="4489"/>
                <a:ext cx="2" cy="2"/>
              </a:xfrm>
              <a:custGeom>
                <a:avLst/>
                <a:gdLst>
                  <a:gd name="T0" fmla="+- 0 1751 1751"/>
                  <a:gd name="T1" fmla="*/ T0 w 1"/>
                  <a:gd name="T2" fmla="+- 0 4490 4489"/>
                  <a:gd name="T3" fmla="*/ 4490 h 1"/>
                  <a:gd name="T4" fmla="+- 0 1751 1751"/>
                  <a:gd name="T5" fmla="*/ T4 w 1"/>
                  <a:gd name="T6" fmla="+- 0 4490 4489"/>
                  <a:gd name="T7" fmla="*/ 4490 h 1"/>
                  <a:gd name="T8" fmla="+- 0 1751 1751"/>
                  <a:gd name="T9" fmla="*/ T8 w 1"/>
                  <a:gd name="T10" fmla="+- 0 4490 4489"/>
                  <a:gd name="T11" fmla="*/ 4490 h 1"/>
                  <a:gd name="T12" fmla="+- 0 1751 1751"/>
                  <a:gd name="T13" fmla="*/ T12 w 1"/>
                  <a:gd name="T14" fmla="+- 0 4489 4489"/>
                  <a:gd name="T15" fmla="*/ 4489 h 1"/>
                  <a:gd name="T16" fmla="+- 0 1751 1751"/>
                  <a:gd name="T17" fmla="*/ T16 w 1"/>
                  <a:gd name="T18" fmla="+- 0 4489 4489"/>
                  <a:gd name="T19" fmla="*/ 4489 h 1"/>
                  <a:gd name="T20" fmla="+- 0 1751 1751"/>
                  <a:gd name="T21" fmla="*/ T20 w 1"/>
                  <a:gd name="T22" fmla="+- 0 4490 4489"/>
                  <a:gd name="T23" fmla="*/ 4490 h 1"/>
                  <a:gd name="T24" fmla="+- 0 1751 1751"/>
                  <a:gd name="T25" fmla="*/ T24 w 1"/>
                  <a:gd name="T26" fmla="+- 0 4490 4489"/>
                  <a:gd name="T27" fmla="*/ 4490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1819" y="4502"/>
              <a:ext cx="2" cy="2"/>
              <a:chOff x="1819" y="4502"/>
              <a:chExt cx="2" cy="2"/>
            </a:xfrm>
          </p:grpSpPr>
          <p:sp>
            <p:nvSpPr>
              <p:cNvPr id="45" name="Freeform 24"/>
              <p:cNvSpPr>
                <a:spLocks/>
              </p:cNvSpPr>
              <p:nvPr/>
            </p:nvSpPr>
            <p:spPr bwMode="auto">
              <a:xfrm>
                <a:off x="1819" y="4502"/>
                <a:ext cx="2" cy="2"/>
              </a:xfrm>
              <a:custGeom>
                <a:avLst/>
                <a:gdLst>
                  <a:gd name="T0" fmla="+- 0 1820 1819"/>
                  <a:gd name="T1" fmla="*/ T0 w 1"/>
                  <a:gd name="T2" fmla="+- 0 4502 4502"/>
                  <a:gd name="T3" fmla="*/ 4502 h 1"/>
                  <a:gd name="T4" fmla="+- 0 1820 1819"/>
                  <a:gd name="T5" fmla="*/ T4 w 1"/>
                  <a:gd name="T6" fmla="+- 0 4502 4502"/>
                  <a:gd name="T7" fmla="*/ 4502 h 1"/>
                  <a:gd name="T8" fmla="+- 0 1819 1819"/>
                  <a:gd name="T9" fmla="*/ T8 w 1"/>
                  <a:gd name="T10" fmla="+- 0 4502 4502"/>
                  <a:gd name="T11" fmla="*/ 4502 h 1"/>
                  <a:gd name="T12" fmla="+- 0 1820 1819"/>
                  <a:gd name="T13" fmla="*/ T12 w 1"/>
                  <a:gd name="T14" fmla="+- 0 4502 4502"/>
                  <a:gd name="T15" fmla="*/ 4502 h 1"/>
                  <a:gd name="T16" fmla="+- 0 1820 1819"/>
                  <a:gd name="T17" fmla="*/ T16 w 1"/>
                  <a:gd name="T18" fmla="+- 0 4502 4502"/>
                  <a:gd name="T19" fmla="*/ 4502 h 1"/>
                  <a:gd name="T20" fmla="+- 0 1820 1819"/>
                  <a:gd name="T21" fmla="*/ T20 w 1"/>
                  <a:gd name="T22" fmla="+- 0 4502 4502"/>
                  <a:gd name="T23" fmla="*/ 4502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4" name="Group 21"/>
            <p:cNvGrpSpPr>
              <a:grpSpLocks/>
            </p:cNvGrpSpPr>
            <p:nvPr/>
          </p:nvGrpSpPr>
          <p:grpSpPr bwMode="auto">
            <a:xfrm>
              <a:off x="1811" y="4496"/>
              <a:ext cx="2" cy="2"/>
              <a:chOff x="1811" y="4496"/>
              <a:chExt cx="2" cy="2"/>
            </a:xfrm>
          </p:grpSpPr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1811" y="4496"/>
                <a:ext cx="2" cy="2"/>
              </a:xfrm>
              <a:custGeom>
                <a:avLst/>
                <a:gdLst>
                  <a:gd name="T0" fmla="+- 0 1811 1811"/>
                  <a:gd name="T1" fmla="*/ T0 w 1"/>
                  <a:gd name="T2" fmla="+- 0 4496 4496"/>
                  <a:gd name="T3" fmla="*/ 4496 h 1"/>
                  <a:gd name="T4" fmla="+- 0 1811 1811"/>
                  <a:gd name="T5" fmla="*/ T4 w 1"/>
                  <a:gd name="T6" fmla="+- 0 4496 4496"/>
                  <a:gd name="T7" fmla="*/ 4496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734" y="4793"/>
              <a:ext cx="2107" cy="276"/>
              <a:chOff x="734" y="4793"/>
              <a:chExt cx="2107" cy="276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734" y="4793"/>
                <a:ext cx="2107" cy="276"/>
              </a:xfrm>
              <a:custGeom>
                <a:avLst/>
                <a:gdLst>
                  <a:gd name="T0" fmla="+- 0 734 734"/>
                  <a:gd name="T1" fmla="*/ T0 w 2107"/>
                  <a:gd name="T2" fmla="+- 0 5068 4793"/>
                  <a:gd name="T3" fmla="*/ 5068 h 276"/>
                  <a:gd name="T4" fmla="+- 0 2841 734"/>
                  <a:gd name="T5" fmla="*/ T4 w 2107"/>
                  <a:gd name="T6" fmla="+- 0 5068 4793"/>
                  <a:gd name="T7" fmla="*/ 5068 h 276"/>
                  <a:gd name="T8" fmla="+- 0 2841 734"/>
                  <a:gd name="T9" fmla="*/ T8 w 2107"/>
                  <a:gd name="T10" fmla="+- 0 4793 4793"/>
                  <a:gd name="T11" fmla="*/ 4793 h 276"/>
                  <a:gd name="T12" fmla="+- 0 734 734"/>
                  <a:gd name="T13" fmla="*/ T12 w 2107"/>
                  <a:gd name="T14" fmla="+- 0 4793 4793"/>
                  <a:gd name="T15" fmla="*/ 4793 h 276"/>
                  <a:gd name="T16" fmla="+- 0 734 734"/>
                  <a:gd name="T17" fmla="*/ T16 w 2107"/>
                  <a:gd name="T18" fmla="+- 0 5068 4793"/>
                  <a:gd name="T19" fmla="*/ 5068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07" h="276">
                    <a:moveTo>
                      <a:pt x="0" y="275"/>
                    </a:moveTo>
                    <a:lnTo>
                      <a:pt x="2107" y="275"/>
                    </a:lnTo>
                    <a:lnTo>
                      <a:pt x="2107" y="0"/>
                    </a:lnTo>
                    <a:lnTo>
                      <a:pt x="0" y="0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F5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6" name="Group 17"/>
            <p:cNvGrpSpPr>
              <a:grpSpLocks/>
            </p:cNvGrpSpPr>
            <p:nvPr/>
          </p:nvGrpSpPr>
          <p:grpSpPr bwMode="auto">
            <a:xfrm>
              <a:off x="771" y="4937"/>
              <a:ext cx="332" cy="2"/>
              <a:chOff x="771" y="4937"/>
              <a:chExt cx="332" cy="2"/>
            </a:xfrm>
          </p:grpSpPr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771" y="4937"/>
                <a:ext cx="332" cy="2"/>
              </a:xfrm>
              <a:custGeom>
                <a:avLst/>
                <a:gdLst>
                  <a:gd name="T0" fmla="+- 0 771 771"/>
                  <a:gd name="T1" fmla="*/ T0 w 332"/>
                  <a:gd name="T2" fmla="+- 0 1103 771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2" y="0"/>
                    </a:lnTo>
                  </a:path>
                </a:pathLst>
              </a:custGeom>
              <a:noFill/>
              <a:ln w="17463">
                <a:solidFill>
                  <a:srgbClr val="002F7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7" name="Group 15"/>
            <p:cNvGrpSpPr>
              <a:grpSpLocks/>
            </p:cNvGrpSpPr>
            <p:nvPr/>
          </p:nvGrpSpPr>
          <p:grpSpPr bwMode="auto">
            <a:xfrm>
              <a:off x="1112" y="4937"/>
              <a:ext cx="332" cy="2"/>
              <a:chOff x="1112" y="4937"/>
              <a:chExt cx="332" cy="2"/>
            </a:xfrm>
          </p:grpSpPr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1112" y="4937"/>
                <a:ext cx="332" cy="2"/>
              </a:xfrm>
              <a:custGeom>
                <a:avLst/>
                <a:gdLst>
                  <a:gd name="T0" fmla="+- 0 1112 1112"/>
                  <a:gd name="T1" fmla="*/ T0 w 332"/>
                  <a:gd name="T2" fmla="+- 0 1443 1112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1" y="0"/>
                    </a:lnTo>
                  </a:path>
                </a:pathLst>
              </a:custGeom>
              <a:noFill/>
              <a:ln w="17463">
                <a:solidFill>
                  <a:srgbClr val="6889D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1452" y="4937"/>
              <a:ext cx="332" cy="2"/>
              <a:chOff x="1452" y="4937"/>
              <a:chExt cx="332" cy="2"/>
            </a:xfrm>
          </p:grpSpPr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1452" y="4937"/>
                <a:ext cx="332" cy="2"/>
              </a:xfrm>
              <a:custGeom>
                <a:avLst/>
                <a:gdLst>
                  <a:gd name="T0" fmla="+- 0 1452 1452"/>
                  <a:gd name="T1" fmla="*/ T0 w 332"/>
                  <a:gd name="T2" fmla="+- 0 1783 1452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1" y="0"/>
                    </a:lnTo>
                  </a:path>
                </a:pathLst>
              </a:custGeom>
              <a:noFill/>
              <a:ln w="17463">
                <a:solidFill>
                  <a:srgbClr val="D3DBF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9" name="Group 11"/>
            <p:cNvGrpSpPr>
              <a:grpSpLocks/>
            </p:cNvGrpSpPr>
            <p:nvPr/>
          </p:nvGrpSpPr>
          <p:grpSpPr bwMode="auto">
            <a:xfrm>
              <a:off x="1792" y="4937"/>
              <a:ext cx="332" cy="2"/>
              <a:chOff x="1792" y="4937"/>
              <a:chExt cx="332" cy="2"/>
            </a:xfrm>
          </p:grpSpPr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1792" y="4937"/>
                <a:ext cx="332" cy="2"/>
              </a:xfrm>
              <a:custGeom>
                <a:avLst/>
                <a:gdLst>
                  <a:gd name="T0" fmla="+- 0 1792 1792"/>
                  <a:gd name="T1" fmla="*/ T0 w 332"/>
                  <a:gd name="T2" fmla="+- 0 2124 1792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2" y="0"/>
                    </a:lnTo>
                  </a:path>
                </a:pathLst>
              </a:custGeom>
              <a:noFill/>
              <a:ln w="17463">
                <a:solidFill>
                  <a:srgbClr val="F7D3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30" name="Group 9"/>
            <p:cNvGrpSpPr>
              <a:grpSpLocks/>
            </p:cNvGrpSpPr>
            <p:nvPr/>
          </p:nvGrpSpPr>
          <p:grpSpPr bwMode="auto">
            <a:xfrm>
              <a:off x="2132" y="4937"/>
              <a:ext cx="332" cy="2"/>
              <a:chOff x="2132" y="4937"/>
              <a:chExt cx="332" cy="2"/>
            </a:xfrm>
          </p:grpSpPr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132" y="4937"/>
                <a:ext cx="332" cy="2"/>
              </a:xfrm>
              <a:custGeom>
                <a:avLst/>
                <a:gdLst>
                  <a:gd name="T0" fmla="+- 0 2132 2132"/>
                  <a:gd name="T1" fmla="*/ T0 w 332"/>
                  <a:gd name="T2" fmla="+- 0 2464 2132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2" y="0"/>
                    </a:lnTo>
                  </a:path>
                </a:pathLst>
              </a:custGeom>
              <a:noFill/>
              <a:ln w="17463">
                <a:solidFill>
                  <a:srgbClr val="CB6F7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31" name="Group 2"/>
            <p:cNvGrpSpPr>
              <a:grpSpLocks/>
            </p:cNvGrpSpPr>
            <p:nvPr/>
          </p:nvGrpSpPr>
          <p:grpSpPr bwMode="auto">
            <a:xfrm>
              <a:off x="2472" y="4937"/>
              <a:ext cx="332" cy="2"/>
              <a:chOff x="2472" y="4937"/>
              <a:chExt cx="332" cy="2"/>
            </a:xfrm>
          </p:grpSpPr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2472" y="4937"/>
                <a:ext cx="332" cy="2"/>
              </a:xfrm>
              <a:custGeom>
                <a:avLst/>
                <a:gdLst>
                  <a:gd name="T0" fmla="+- 0 2472 2472"/>
                  <a:gd name="T1" fmla="*/ T0 w 332"/>
                  <a:gd name="T2" fmla="+- 0 2804 2472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2" y="0"/>
                    </a:lnTo>
                  </a:path>
                </a:pathLst>
              </a:custGeom>
              <a:noFill/>
              <a:ln w="17463">
                <a:solidFill>
                  <a:srgbClr val="5F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49" y="26"/>
                <a:ext cx="159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it-IT" sz="4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Spatial Price Indicies − ASESD method, Mean</a:t>
                </a:r>
                <a:endParaRPr kumimoji="0" lang="en-US" alt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it-IT" sz="3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Italian provinces</a:t>
                </a:r>
                <a:endParaRPr kumimoji="0" lang="en-US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Text Box 6"/>
              <p:cNvSpPr txBox="1">
                <a:spLocks noChangeArrowheads="1"/>
              </p:cNvSpPr>
              <p:nvPr/>
            </p:nvSpPr>
            <p:spPr bwMode="auto">
              <a:xfrm>
                <a:off x="1734" y="4826"/>
                <a:ext cx="107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it-IT" sz="3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SPI</a:t>
                </a:r>
                <a:endParaRPr kumimoji="0" lang="en-US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Text Box 5"/>
              <p:cNvSpPr txBox="1">
                <a:spLocks noChangeArrowheads="1"/>
              </p:cNvSpPr>
              <p:nvPr/>
            </p:nvSpPr>
            <p:spPr bwMode="auto">
              <a:xfrm>
                <a:off x="1032" y="4982"/>
                <a:ext cx="41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6850" algn="l"/>
                  </a:tabLst>
                </a:pPr>
                <a:r>
                  <a:rPr kumimoji="0" lang="en-US" altLang="it-IT" sz="2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0.9	0.95</a:t>
                </a:r>
                <a:endParaRPr kumimoji="0" lang="en-US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1758" y="4982"/>
                <a:ext cx="37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68275" algn="l"/>
                  </a:tabLst>
                </a:pPr>
                <a:r>
                  <a:rPr kumimoji="0" lang="en-US" altLang="it-IT" sz="2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	1.05</a:t>
                </a:r>
                <a:endParaRPr kumimoji="0" lang="en-US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Text Box 3"/>
              <p:cNvSpPr txBox="1">
                <a:spLocks noChangeArrowheads="1"/>
              </p:cNvSpPr>
              <p:nvPr/>
            </p:nvSpPr>
            <p:spPr bwMode="auto">
              <a:xfrm>
                <a:off x="2393" y="4982"/>
                <a:ext cx="1133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6850" algn="l"/>
                  </a:tabLst>
                </a:pPr>
                <a:r>
                  <a:rPr kumimoji="0" lang="en-US" altLang="it-IT" sz="2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1.1	1.15</a:t>
                </a:r>
                <a:endParaRPr kumimoji="0" lang="en-US" alt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6850" algn="l"/>
                  </a:tabLst>
                </a:pPr>
                <a:r>
                  <a:rPr kumimoji="0" lang="en-US" altLang="it-IT" sz="2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Data: Scanner data 2017. Source: Istat</a:t>
                </a:r>
                <a:endParaRPr kumimoji="0" lang="en-US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54" name="Rectangle 14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5" name="Group 74"/>
          <p:cNvGrpSpPr>
            <a:grpSpLocks/>
          </p:cNvGrpSpPr>
          <p:nvPr/>
        </p:nvGrpSpPr>
        <p:grpSpPr bwMode="auto">
          <a:xfrm>
            <a:off x="5466523" y="1353592"/>
            <a:ext cx="3895191" cy="5218016"/>
            <a:chOff x="0" y="0"/>
            <a:chExt cx="3559" cy="5184"/>
          </a:xfrm>
        </p:grpSpPr>
        <p:grpSp>
          <p:nvGrpSpPr>
            <p:cNvPr id="2056" name="Group 139"/>
            <p:cNvGrpSpPr>
              <a:grpSpLocks/>
            </p:cNvGrpSpPr>
            <p:nvPr/>
          </p:nvGrpSpPr>
          <p:grpSpPr bwMode="auto">
            <a:xfrm>
              <a:off x="0" y="0"/>
              <a:ext cx="3559" cy="5184"/>
              <a:chOff x="0" y="0"/>
              <a:chExt cx="3559" cy="5184"/>
            </a:xfrm>
          </p:grpSpPr>
          <p:sp>
            <p:nvSpPr>
              <p:cNvPr id="2121" name="Freeform 140"/>
              <p:cNvSpPr>
                <a:spLocks/>
              </p:cNvSpPr>
              <p:nvPr/>
            </p:nvSpPr>
            <p:spPr bwMode="auto">
              <a:xfrm>
                <a:off x="0" y="0"/>
                <a:ext cx="3559" cy="5184"/>
              </a:xfrm>
              <a:custGeom>
                <a:avLst/>
                <a:gdLst>
                  <a:gd name="T0" fmla="*/ 0 w 3559"/>
                  <a:gd name="T1" fmla="*/ 5184 h 5184"/>
                  <a:gd name="T2" fmla="*/ 3559 w 3559"/>
                  <a:gd name="T3" fmla="*/ 5184 h 5184"/>
                  <a:gd name="T4" fmla="*/ 3559 w 3559"/>
                  <a:gd name="T5" fmla="*/ 0 h 5184"/>
                  <a:gd name="T6" fmla="*/ 0 w 3559"/>
                  <a:gd name="T7" fmla="*/ 0 h 5184"/>
                  <a:gd name="T8" fmla="*/ 0 w 3559"/>
                  <a:gd name="T9" fmla="*/ 5184 h 5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9" h="5184">
                    <a:moveTo>
                      <a:pt x="0" y="5184"/>
                    </a:moveTo>
                    <a:lnTo>
                      <a:pt x="3559" y="5184"/>
                    </a:lnTo>
                    <a:lnTo>
                      <a:pt x="3559" y="0"/>
                    </a:lnTo>
                    <a:lnTo>
                      <a:pt x="0" y="0"/>
                    </a:lnTo>
                    <a:lnTo>
                      <a:pt x="0" y="5184"/>
                    </a:lnTo>
                    <a:close/>
                  </a:path>
                </a:pathLst>
              </a:custGeom>
              <a:solidFill>
                <a:srgbClr val="F5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57" name="Group 137"/>
            <p:cNvGrpSpPr>
              <a:grpSpLocks/>
            </p:cNvGrpSpPr>
            <p:nvPr/>
          </p:nvGrpSpPr>
          <p:grpSpPr bwMode="auto">
            <a:xfrm>
              <a:off x="49" y="233"/>
              <a:ext cx="3477" cy="4479"/>
              <a:chOff x="49" y="233"/>
              <a:chExt cx="3477" cy="4479"/>
            </a:xfrm>
          </p:grpSpPr>
          <p:sp>
            <p:nvSpPr>
              <p:cNvPr id="2120" name="Freeform 138"/>
              <p:cNvSpPr>
                <a:spLocks/>
              </p:cNvSpPr>
              <p:nvPr/>
            </p:nvSpPr>
            <p:spPr bwMode="auto">
              <a:xfrm>
                <a:off x="49" y="233"/>
                <a:ext cx="3477" cy="4479"/>
              </a:xfrm>
              <a:custGeom>
                <a:avLst/>
                <a:gdLst>
                  <a:gd name="T0" fmla="+- 0 49 49"/>
                  <a:gd name="T1" fmla="*/ T0 w 3477"/>
                  <a:gd name="T2" fmla="+- 0 4711 233"/>
                  <a:gd name="T3" fmla="*/ 4711 h 4479"/>
                  <a:gd name="T4" fmla="+- 0 3526 49"/>
                  <a:gd name="T5" fmla="*/ T4 w 3477"/>
                  <a:gd name="T6" fmla="+- 0 4711 233"/>
                  <a:gd name="T7" fmla="*/ 4711 h 4479"/>
                  <a:gd name="T8" fmla="+- 0 3526 49"/>
                  <a:gd name="T9" fmla="*/ T8 w 3477"/>
                  <a:gd name="T10" fmla="+- 0 233 233"/>
                  <a:gd name="T11" fmla="*/ 233 h 4479"/>
                  <a:gd name="T12" fmla="+- 0 49 49"/>
                  <a:gd name="T13" fmla="*/ T12 w 3477"/>
                  <a:gd name="T14" fmla="+- 0 233 233"/>
                  <a:gd name="T15" fmla="*/ 233 h 4479"/>
                  <a:gd name="T16" fmla="+- 0 49 49"/>
                  <a:gd name="T17" fmla="*/ T16 w 3477"/>
                  <a:gd name="T18" fmla="+- 0 4711 233"/>
                  <a:gd name="T19" fmla="*/ 4711 h 44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77" h="4479">
                    <a:moveTo>
                      <a:pt x="0" y="4478"/>
                    </a:moveTo>
                    <a:lnTo>
                      <a:pt x="3477" y="4478"/>
                    </a:lnTo>
                    <a:lnTo>
                      <a:pt x="3477" y="0"/>
                    </a:lnTo>
                    <a:lnTo>
                      <a:pt x="0" y="0"/>
                    </a:lnTo>
                    <a:lnTo>
                      <a:pt x="0" y="4478"/>
                    </a:lnTo>
                    <a:close/>
                  </a:path>
                </a:pathLst>
              </a:custGeom>
              <a:solidFill>
                <a:srgbClr val="F5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58" name="Group 135"/>
            <p:cNvGrpSpPr>
              <a:grpSpLocks/>
            </p:cNvGrpSpPr>
            <p:nvPr/>
          </p:nvGrpSpPr>
          <p:grpSpPr bwMode="auto">
            <a:xfrm>
              <a:off x="49" y="4298"/>
              <a:ext cx="3477" cy="2"/>
              <a:chOff x="49" y="4298"/>
              <a:chExt cx="3477" cy="2"/>
            </a:xfrm>
          </p:grpSpPr>
          <p:sp>
            <p:nvSpPr>
              <p:cNvPr id="2119" name="Freeform 136"/>
              <p:cNvSpPr>
                <a:spLocks/>
              </p:cNvSpPr>
              <p:nvPr/>
            </p:nvSpPr>
            <p:spPr bwMode="auto">
              <a:xfrm>
                <a:off x="49" y="4298"/>
                <a:ext cx="3477" cy="2"/>
              </a:xfrm>
              <a:custGeom>
                <a:avLst/>
                <a:gdLst>
                  <a:gd name="T0" fmla="+- 0 49 49"/>
                  <a:gd name="T1" fmla="*/ T0 w 3477"/>
                  <a:gd name="T2" fmla="+- 0 3526 49"/>
                  <a:gd name="T3" fmla="*/ T2 w 347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77">
                    <a:moveTo>
                      <a:pt x="0" y="0"/>
                    </a:moveTo>
                    <a:lnTo>
                      <a:pt x="3477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59" name="Group 133"/>
            <p:cNvGrpSpPr>
              <a:grpSpLocks/>
            </p:cNvGrpSpPr>
            <p:nvPr/>
          </p:nvGrpSpPr>
          <p:grpSpPr bwMode="auto">
            <a:xfrm>
              <a:off x="49" y="3032"/>
              <a:ext cx="3477" cy="2"/>
              <a:chOff x="49" y="3032"/>
              <a:chExt cx="3477" cy="2"/>
            </a:xfrm>
          </p:grpSpPr>
          <p:sp>
            <p:nvSpPr>
              <p:cNvPr id="2118" name="Freeform 134"/>
              <p:cNvSpPr>
                <a:spLocks/>
              </p:cNvSpPr>
              <p:nvPr/>
            </p:nvSpPr>
            <p:spPr bwMode="auto">
              <a:xfrm>
                <a:off x="49" y="3032"/>
                <a:ext cx="3477" cy="2"/>
              </a:xfrm>
              <a:custGeom>
                <a:avLst/>
                <a:gdLst>
                  <a:gd name="T0" fmla="+- 0 49 49"/>
                  <a:gd name="T1" fmla="*/ T0 w 3477"/>
                  <a:gd name="T2" fmla="+- 0 3526 49"/>
                  <a:gd name="T3" fmla="*/ T2 w 347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77">
                    <a:moveTo>
                      <a:pt x="0" y="0"/>
                    </a:moveTo>
                    <a:lnTo>
                      <a:pt x="3477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60" name="Group 131"/>
            <p:cNvGrpSpPr>
              <a:grpSpLocks/>
            </p:cNvGrpSpPr>
            <p:nvPr/>
          </p:nvGrpSpPr>
          <p:grpSpPr bwMode="auto">
            <a:xfrm>
              <a:off x="49" y="1766"/>
              <a:ext cx="3477" cy="2"/>
              <a:chOff x="49" y="1766"/>
              <a:chExt cx="3477" cy="2"/>
            </a:xfrm>
          </p:grpSpPr>
          <p:sp>
            <p:nvSpPr>
              <p:cNvPr id="2117" name="Freeform 132"/>
              <p:cNvSpPr>
                <a:spLocks/>
              </p:cNvSpPr>
              <p:nvPr/>
            </p:nvSpPr>
            <p:spPr bwMode="auto">
              <a:xfrm>
                <a:off x="49" y="1766"/>
                <a:ext cx="3477" cy="2"/>
              </a:xfrm>
              <a:custGeom>
                <a:avLst/>
                <a:gdLst>
                  <a:gd name="T0" fmla="+- 0 49 49"/>
                  <a:gd name="T1" fmla="*/ T0 w 3477"/>
                  <a:gd name="T2" fmla="+- 0 3526 49"/>
                  <a:gd name="T3" fmla="*/ T2 w 347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77">
                    <a:moveTo>
                      <a:pt x="0" y="0"/>
                    </a:moveTo>
                    <a:lnTo>
                      <a:pt x="3477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61" name="Group 129"/>
            <p:cNvGrpSpPr>
              <a:grpSpLocks/>
            </p:cNvGrpSpPr>
            <p:nvPr/>
          </p:nvGrpSpPr>
          <p:grpSpPr bwMode="auto">
            <a:xfrm>
              <a:off x="49" y="500"/>
              <a:ext cx="3477" cy="2"/>
              <a:chOff x="49" y="500"/>
              <a:chExt cx="3477" cy="2"/>
            </a:xfrm>
          </p:grpSpPr>
          <p:sp>
            <p:nvSpPr>
              <p:cNvPr id="2116" name="Freeform 130"/>
              <p:cNvSpPr>
                <a:spLocks/>
              </p:cNvSpPr>
              <p:nvPr/>
            </p:nvSpPr>
            <p:spPr bwMode="auto">
              <a:xfrm>
                <a:off x="49" y="500"/>
                <a:ext cx="3477" cy="2"/>
              </a:xfrm>
              <a:custGeom>
                <a:avLst/>
                <a:gdLst>
                  <a:gd name="T0" fmla="+- 0 49 49"/>
                  <a:gd name="T1" fmla="*/ T0 w 3477"/>
                  <a:gd name="T2" fmla="+- 0 3526 49"/>
                  <a:gd name="T3" fmla="*/ T2 w 347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77">
                    <a:moveTo>
                      <a:pt x="0" y="0"/>
                    </a:moveTo>
                    <a:lnTo>
                      <a:pt x="3477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62" name="Group 127"/>
            <p:cNvGrpSpPr>
              <a:grpSpLocks/>
            </p:cNvGrpSpPr>
            <p:nvPr/>
          </p:nvGrpSpPr>
          <p:grpSpPr bwMode="auto">
            <a:xfrm>
              <a:off x="798" y="233"/>
              <a:ext cx="2" cy="4479"/>
              <a:chOff x="798" y="233"/>
              <a:chExt cx="2" cy="4479"/>
            </a:xfrm>
          </p:grpSpPr>
          <p:sp>
            <p:nvSpPr>
              <p:cNvPr id="2115" name="Freeform 128"/>
              <p:cNvSpPr>
                <a:spLocks/>
              </p:cNvSpPr>
              <p:nvPr/>
            </p:nvSpPr>
            <p:spPr bwMode="auto">
              <a:xfrm>
                <a:off x="798" y="233"/>
                <a:ext cx="2" cy="4479"/>
              </a:xfrm>
              <a:custGeom>
                <a:avLst/>
                <a:gdLst>
                  <a:gd name="T0" fmla="+- 0 4711 233"/>
                  <a:gd name="T1" fmla="*/ 4711 h 4479"/>
                  <a:gd name="T2" fmla="+- 0 233 233"/>
                  <a:gd name="T3" fmla="*/ 233 h 44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479">
                    <a:moveTo>
                      <a:pt x="0" y="4478"/>
                    </a:moveTo>
                    <a:lnTo>
                      <a:pt x="0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63" name="Group 125"/>
            <p:cNvGrpSpPr>
              <a:grpSpLocks/>
            </p:cNvGrpSpPr>
            <p:nvPr/>
          </p:nvGrpSpPr>
          <p:grpSpPr bwMode="auto">
            <a:xfrm>
              <a:off x="1589" y="233"/>
              <a:ext cx="2" cy="4479"/>
              <a:chOff x="1589" y="233"/>
              <a:chExt cx="2" cy="4479"/>
            </a:xfrm>
          </p:grpSpPr>
          <p:sp>
            <p:nvSpPr>
              <p:cNvPr id="2114" name="Freeform 126"/>
              <p:cNvSpPr>
                <a:spLocks/>
              </p:cNvSpPr>
              <p:nvPr/>
            </p:nvSpPr>
            <p:spPr bwMode="auto">
              <a:xfrm>
                <a:off x="1589" y="233"/>
                <a:ext cx="2" cy="4479"/>
              </a:xfrm>
              <a:custGeom>
                <a:avLst/>
                <a:gdLst>
                  <a:gd name="T0" fmla="+- 0 4711 233"/>
                  <a:gd name="T1" fmla="*/ 4711 h 4479"/>
                  <a:gd name="T2" fmla="+- 0 233 233"/>
                  <a:gd name="T3" fmla="*/ 233 h 44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479">
                    <a:moveTo>
                      <a:pt x="0" y="4478"/>
                    </a:moveTo>
                    <a:lnTo>
                      <a:pt x="0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64" name="Group 123"/>
            <p:cNvGrpSpPr>
              <a:grpSpLocks/>
            </p:cNvGrpSpPr>
            <p:nvPr/>
          </p:nvGrpSpPr>
          <p:grpSpPr bwMode="auto">
            <a:xfrm>
              <a:off x="2380" y="233"/>
              <a:ext cx="2" cy="4479"/>
              <a:chOff x="2380" y="233"/>
              <a:chExt cx="2" cy="4479"/>
            </a:xfrm>
          </p:grpSpPr>
          <p:sp>
            <p:nvSpPr>
              <p:cNvPr id="2113" name="Freeform 124"/>
              <p:cNvSpPr>
                <a:spLocks/>
              </p:cNvSpPr>
              <p:nvPr/>
            </p:nvSpPr>
            <p:spPr bwMode="auto">
              <a:xfrm>
                <a:off x="2380" y="233"/>
                <a:ext cx="2" cy="4479"/>
              </a:xfrm>
              <a:custGeom>
                <a:avLst/>
                <a:gdLst>
                  <a:gd name="T0" fmla="+- 0 4711 233"/>
                  <a:gd name="T1" fmla="*/ 4711 h 4479"/>
                  <a:gd name="T2" fmla="+- 0 233 233"/>
                  <a:gd name="T3" fmla="*/ 233 h 44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479">
                    <a:moveTo>
                      <a:pt x="0" y="4478"/>
                    </a:moveTo>
                    <a:lnTo>
                      <a:pt x="0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65" name="Group 120"/>
            <p:cNvGrpSpPr>
              <a:grpSpLocks/>
            </p:cNvGrpSpPr>
            <p:nvPr/>
          </p:nvGrpSpPr>
          <p:grpSpPr bwMode="auto">
            <a:xfrm>
              <a:off x="3172" y="233"/>
              <a:ext cx="2" cy="4479"/>
              <a:chOff x="3172" y="233"/>
              <a:chExt cx="2" cy="4479"/>
            </a:xfrm>
          </p:grpSpPr>
          <p:sp>
            <p:nvSpPr>
              <p:cNvPr id="2112" name="Freeform 122"/>
              <p:cNvSpPr>
                <a:spLocks/>
              </p:cNvSpPr>
              <p:nvPr/>
            </p:nvSpPr>
            <p:spPr bwMode="auto">
              <a:xfrm>
                <a:off x="3172" y="233"/>
                <a:ext cx="2" cy="4479"/>
              </a:xfrm>
              <a:custGeom>
                <a:avLst/>
                <a:gdLst>
                  <a:gd name="T0" fmla="+- 0 4711 233"/>
                  <a:gd name="T1" fmla="*/ 4711 h 4479"/>
                  <a:gd name="T2" fmla="+- 0 233 233"/>
                  <a:gd name="T3" fmla="*/ 233 h 447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479">
                    <a:moveTo>
                      <a:pt x="0" y="4478"/>
                    </a:moveTo>
                    <a:lnTo>
                      <a:pt x="0" y="0"/>
                    </a:lnTo>
                  </a:path>
                </a:pathLst>
              </a:custGeom>
              <a:noFill/>
              <a:ln w="1638">
                <a:solidFill>
                  <a:srgbClr val="EBEB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2169" name="Picture 1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" y="436"/>
                <a:ext cx="3162" cy="3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66" name="Group 114"/>
            <p:cNvGrpSpPr>
              <a:grpSpLocks/>
            </p:cNvGrpSpPr>
            <p:nvPr/>
          </p:nvGrpSpPr>
          <p:grpSpPr bwMode="auto">
            <a:xfrm>
              <a:off x="1808" y="4496"/>
              <a:ext cx="34" cy="12"/>
              <a:chOff x="1808" y="4496"/>
              <a:chExt cx="34" cy="12"/>
            </a:xfrm>
          </p:grpSpPr>
          <p:sp>
            <p:nvSpPr>
              <p:cNvPr id="2107" name="Freeform 119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41 1808"/>
                  <a:gd name="T1" fmla="*/ T0 w 34"/>
                  <a:gd name="T2" fmla="+- 0 4504 4496"/>
                  <a:gd name="T3" fmla="*/ 4504 h 12"/>
                  <a:gd name="T4" fmla="+- 0 1833 1808"/>
                  <a:gd name="T5" fmla="*/ T4 w 34"/>
                  <a:gd name="T6" fmla="+- 0 4504 4496"/>
                  <a:gd name="T7" fmla="*/ 4504 h 12"/>
                  <a:gd name="T8" fmla="+- 0 1833 1808"/>
                  <a:gd name="T9" fmla="*/ T8 w 34"/>
                  <a:gd name="T10" fmla="+- 0 4504 4496"/>
                  <a:gd name="T11" fmla="*/ 4504 h 12"/>
                  <a:gd name="T12" fmla="+- 0 1834 1808"/>
                  <a:gd name="T13" fmla="*/ T12 w 34"/>
                  <a:gd name="T14" fmla="+- 0 4507 4496"/>
                  <a:gd name="T15" fmla="*/ 4507 h 12"/>
                  <a:gd name="T16" fmla="+- 0 1837 1808"/>
                  <a:gd name="T17" fmla="*/ T16 w 34"/>
                  <a:gd name="T18" fmla="+- 0 4507 4496"/>
                  <a:gd name="T19" fmla="*/ 4507 h 12"/>
                  <a:gd name="T20" fmla="+- 0 1838 1808"/>
                  <a:gd name="T21" fmla="*/ T20 w 34"/>
                  <a:gd name="T22" fmla="+- 0 4507 4496"/>
                  <a:gd name="T23" fmla="*/ 4507 h 12"/>
                  <a:gd name="T24" fmla="+- 0 1841 1808"/>
                  <a:gd name="T25" fmla="*/ T24 w 34"/>
                  <a:gd name="T26" fmla="+- 0 4507 4496"/>
                  <a:gd name="T27" fmla="*/ 4507 h 12"/>
                  <a:gd name="T28" fmla="+- 0 1841 1808"/>
                  <a:gd name="T29" fmla="*/ T28 w 34"/>
                  <a:gd name="T30" fmla="+- 0 4504 4496"/>
                  <a:gd name="T31" fmla="*/ 4504 h 12"/>
                  <a:gd name="T32" fmla="+- 0 1841 1808"/>
                  <a:gd name="T33" fmla="*/ T32 w 34"/>
                  <a:gd name="T34" fmla="+- 0 4504 4496"/>
                  <a:gd name="T35" fmla="*/ 4504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4" h="12">
                    <a:moveTo>
                      <a:pt x="33" y="8"/>
                    </a:moveTo>
                    <a:lnTo>
                      <a:pt x="25" y="8"/>
                    </a:lnTo>
                    <a:lnTo>
                      <a:pt x="26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3" y="11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8" name="Freeform 118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40 1808"/>
                  <a:gd name="T1" fmla="*/ T0 w 34"/>
                  <a:gd name="T2" fmla="+- 0 4500 4496"/>
                  <a:gd name="T3" fmla="*/ 4500 h 12"/>
                  <a:gd name="T4" fmla="+- 0 1813 1808"/>
                  <a:gd name="T5" fmla="*/ T4 w 34"/>
                  <a:gd name="T6" fmla="+- 0 4500 4496"/>
                  <a:gd name="T7" fmla="*/ 4500 h 12"/>
                  <a:gd name="T8" fmla="+- 0 1813 1808"/>
                  <a:gd name="T9" fmla="*/ T8 w 34"/>
                  <a:gd name="T10" fmla="+- 0 4500 4496"/>
                  <a:gd name="T11" fmla="*/ 4500 h 12"/>
                  <a:gd name="T12" fmla="+- 0 1814 1808"/>
                  <a:gd name="T13" fmla="*/ T12 w 34"/>
                  <a:gd name="T14" fmla="+- 0 4500 4496"/>
                  <a:gd name="T15" fmla="*/ 4500 h 12"/>
                  <a:gd name="T16" fmla="+- 0 1823 1808"/>
                  <a:gd name="T17" fmla="*/ T16 w 34"/>
                  <a:gd name="T18" fmla="+- 0 4501 4496"/>
                  <a:gd name="T19" fmla="*/ 4501 h 12"/>
                  <a:gd name="T20" fmla="+- 0 1823 1808"/>
                  <a:gd name="T21" fmla="*/ T20 w 34"/>
                  <a:gd name="T22" fmla="+- 0 4502 4496"/>
                  <a:gd name="T23" fmla="*/ 4502 h 12"/>
                  <a:gd name="T24" fmla="+- 0 1829 1808"/>
                  <a:gd name="T25" fmla="*/ T24 w 34"/>
                  <a:gd name="T26" fmla="+- 0 4506 4496"/>
                  <a:gd name="T27" fmla="*/ 4506 h 12"/>
                  <a:gd name="T28" fmla="+- 0 1831 1808"/>
                  <a:gd name="T29" fmla="*/ T28 w 34"/>
                  <a:gd name="T30" fmla="+- 0 4507 4496"/>
                  <a:gd name="T31" fmla="*/ 4507 h 12"/>
                  <a:gd name="T32" fmla="+- 0 1832 1808"/>
                  <a:gd name="T33" fmla="*/ T32 w 34"/>
                  <a:gd name="T34" fmla="+- 0 4506 4496"/>
                  <a:gd name="T35" fmla="*/ 4506 h 12"/>
                  <a:gd name="T36" fmla="+- 0 1832 1808"/>
                  <a:gd name="T37" fmla="*/ T36 w 34"/>
                  <a:gd name="T38" fmla="+- 0 4506 4496"/>
                  <a:gd name="T39" fmla="*/ 4506 h 12"/>
                  <a:gd name="T40" fmla="+- 0 1832 1808"/>
                  <a:gd name="T41" fmla="*/ T40 w 34"/>
                  <a:gd name="T42" fmla="+- 0 4506 4496"/>
                  <a:gd name="T43" fmla="*/ 4506 h 12"/>
                  <a:gd name="T44" fmla="+- 0 1831 1808"/>
                  <a:gd name="T45" fmla="*/ T44 w 34"/>
                  <a:gd name="T46" fmla="+- 0 4506 4496"/>
                  <a:gd name="T47" fmla="*/ 4506 h 12"/>
                  <a:gd name="T48" fmla="+- 0 1832 1808"/>
                  <a:gd name="T49" fmla="*/ T48 w 34"/>
                  <a:gd name="T50" fmla="+- 0 4504 4496"/>
                  <a:gd name="T51" fmla="*/ 4504 h 12"/>
                  <a:gd name="T52" fmla="+- 0 1833 1808"/>
                  <a:gd name="T53" fmla="*/ T52 w 34"/>
                  <a:gd name="T54" fmla="+- 0 4504 4496"/>
                  <a:gd name="T55" fmla="*/ 4504 h 12"/>
                  <a:gd name="T56" fmla="+- 0 1841 1808"/>
                  <a:gd name="T57" fmla="*/ T56 w 34"/>
                  <a:gd name="T58" fmla="+- 0 4504 4496"/>
                  <a:gd name="T59" fmla="*/ 4504 h 12"/>
                  <a:gd name="T60" fmla="+- 0 1841 1808"/>
                  <a:gd name="T61" fmla="*/ T60 w 34"/>
                  <a:gd name="T62" fmla="+- 0 4504 4496"/>
                  <a:gd name="T63" fmla="*/ 4504 h 12"/>
                  <a:gd name="T64" fmla="+- 0 1839 1808"/>
                  <a:gd name="T65" fmla="*/ T64 w 34"/>
                  <a:gd name="T66" fmla="+- 0 4501 4496"/>
                  <a:gd name="T67" fmla="*/ 4501 h 12"/>
                  <a:gd name="T68" fmla="+- 0 1840 1808"/>
                  <a:gd name="T69" fmla="*/ T68 w 34"/>
                  <a:gd name="T70" fmla="+- 0 4500 4496"/>
                  <a:gd name="T71" fmla="*/ 4500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34" h="12">
                    <a:moveTo>
                      <a:pt x="32" y="4"/>
                    </a:moveTo>
                    <a:lnTo>
                      <a:pt x="5" y="4"/>
                    </a:lnTo>
                    <a:lnTo>
                      <a:pt x="6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21" y="10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33" y="8"/>
                    </a:lnTo>
                    <a:lnTo>
                      <a:pt x="31" y="5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9" name="Freeform 117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12 1808"/>
                  <a:gd name="T1" fmla="*/ T0 w 34"/>
                  <a:gd name="T2" fmla="+- 0 4496 4496"/>
                  <a:gd name="T3" fmla="*/ 4496 h 12"/>
                  <a:gd name="T4" fmla="+- 0 1810 1808"/>
                  <a:gd name="T5" fmla="*/ T4 w 34"/>
                  <a:gd name="T6" fmla="+- 0 4496 4496"/>
                  <a:gd name="T7" fmla="*/ 4496 h 12"/>
                  <a:gd name="T8" fmla="+- 0 1808 1808"/>
                  <a:gd name="T9" fmla="*/ T8 w 34"/>
                  <a:gd name="T10" fmla="+- 0 4498 4496"/>
                  <a:gd name="T11" fmla="*/ 4498 h 12"/>
                  <a:gd name="T12" fmla="+- 0 1808 1808"/>
                  <a:gd name="T13" fmla="*/ T12 w 34"/>
                  <a:gd name="T14" fmla="+- 0 4499 4496"/>
                  <a:gd name="T15" fmla="*/ 4499 h 12"/>
                  <a:gd name="T16" fmla="+- 0 1808 1808"/>
                  <a:gd name="T17" fmla="*/ T16 w 34"/>
                  <a:gd name="T18" fmla="+- 0 4499 4496"/>
                  <a:gd name="T19" fmla="*/ 4499 h 12"/>
                  <a:gd name="T20" fmla="+- 0 1811 1808"/>
                  <a:gd name="T21" fmla="*/ T20 w 34"/>
                  <a:gd name="T22" fmla="+- 0 4500 4496"/>
                  <a:gd name="T23" fmla="*/ 4500 h 12"/>
                  <a:gd name="T24" fmla="+- 0 1812 1808"/>
                  <a:gd name="T25" fmla="*/ T24 w 34"/>
                  <a:gd name="T26" fmla="+- 0 4500 4496"/>
                  <a:gd name="T27" fmla="*/ 4500 h 12"/>
                  <a:gd name="T28" fmla="+- 0 1840 1808"/>
                  <a:gd name="T29" fmla="*/ T28 w 34"/>
                  <a:gd name="T30" fmla="+- 0 4500 4496"/>
                  <a:gd name="T31" fmla="*/ 4500 h 12"/>
                  <a:gd name="T32" fmla="+- 0 1840 1808"/>
                  <a:gd name="T33" fmla="*/ T32 w 34"/>
                  <a:gd name="T34" fmla="+- 0 4499 4496"/>
                  <a:gd name="T35" fmla="*/ 4499 h 12"/>
                  <a:gd name="T36" fmla="+- 0 1841 1808"/>
                  <a:gd name="T37" fmla="*/ T36 w 34"/>
                  <a:gd name="T38" fmla="+- 0 4499 4496"/>
                  <a:gd name="T39" fmla="*/ 4499 h 12"/>
                  <a:gd name="T40" fmla="+- 0 1841 1808"/>
                  <a:gd name="T41" fmla="*/ T40 w 34"/>
                  <a:gd name="T42" fmla="+- 0 4499 4496"/>
                  <a:gd name="T43" fmla="*/ 4499 h 12"/>
                  <a:gd name="T44" fmla="+- 0 1841 1808"/>
                  <a:gd name="T45" fmla="*/ T44 w 34"/>
                  <a:gd name="T46" fmla="+- 0 4499 4496"/>
                  <a:gd name="T47" fmla="*/ 4499 h 12"/>
                  <a:gd name="T48" fmla="+- 0 1841 1808"/>
                  <a:gd name="T49" fmla="*/ T48 w 34"/>
                  <a:gd name="T50" fmla="+- 0 4498 4496"/>
                  <a:gd name="T51" fmla="*/ 4498 h 12"/>
                  <a:gd name="T52" fmla="+- 0 1840 1808"/>
                  <a:gd name="T53" fmla="*/ T52 w 34"/>
                  <a:gd name="T54" fmla="+- 0 4498 4496"/>
                  <a:gd name="T55" fmla="*/ 4498 h 12"/>
                  <a:gd name="T56" fmla="+- 0 1829 1808"/>
                  <a:gd name="T57" fmla="*/ T56 w 34"/>
                  <a:gd name="T58" fmla="+- 0 4498 4496"/>
                  <a:gd name="T59" fmla="*/ 4498 h 12"/>
                  <a:gd name="T60" fmla="+- 0 1829 1808"/>
                  <a:gd name="T61" fmla="*/ T60 w 34"/>
                  <a:gd name="T62" fmla="+- 0 4498 4496"/>
                  <a:gd name="T63" fmla="*/ 4498 h 12"/>
                  <a:gd name="T64" fmla="+- 0 1822 1808"/>
                  <a:gd name="T65" fmla="*/ T64 w 34"/>
                  <a:gd name="T66" fmla="+- 0 4497 4496"/>
                  <a:gd name="T67" fmla="*/ 4497 h 12"/>
                  <a:gd name="T68" fmla="+- 0 1818 1808"/>
                  <a:gd name="T69" fmla="*/ T68 w 34"/>
                  <a:gd name="T70" fmla="+- 0 4497 4496"/>
                  <a:gd name="T71" fmla="*/ 4497 h 12"/>
                  <a:gd name="T72" fmla="+- 0 1818 1808"/>
                  <a:gd name="T73" fmla="*/ T72 w 34"/>
                  <a:gd name="T74" fmla="+- 0 4497 4496"/>
                  <a:gd name="T75" fmla="*/ 4497 h 12"/>
                  <a:gd name="T76" fmla="+- 0 1818 1808"/>
                  <a:gd name="T77" fmla="*/ T76 w 34"/>
                  <a:gd name="T78" fmla="+- 0 4497 4496"/>
                  <a:gd name="T79" fmla="*/ 4497 h 12"/>
                  <a:gd name="T80" fmla="+- 0 1815 1808"/>
                  <a:gd name="T81" fmla="*/ T80 w 34"/>
                  <a:gd name="T82" fmla="+- 0 4496 4496"/>
                  <a:gd name="T83" fmla="*/ 4496 h 12"/>
                  <a:gd name="T84" fmla="+- 0 1812 1808"/>
                  <a:gd name="T85" fmla="*/ T84 w 34"/>
                  <a:gd name="T86" fmla="+- 0 4496 4496"/>
                  <a:gd name="T87" fmla="*/ 4496 h 12"/>
                  <a:gd name="T88" fmla="+- 0 1812 1808"/>
                  <a:gd name="T89" fmla="*/ T88 w 34"/>
                  <a:gd name="T90" fmla="+- 0 4496 4496"/>
                  <a:gd name="T91" fmla="*/ 4496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34" h="1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21" y="2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0" name="Freeform 116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33 1808"/>
                  <a:gd name="T1" fmla="*/ T0 w 34"/>
                  <a:gd name="T2" fmla="+- 0 4496 4496"/>
                  <a:gd name="T3" fmla="*/ 4496 h 12"/>
                  <a:gd name="T4" fmla="+- 0 1832 1808"/>
                  <a:gd name="T5" fmla="*/ T4 w 34"/>
                  <a:gd name="T6" fmla="+- 0 4496 4496"/>
                  <a:gd name="T7" fmla="*/ 4496 h 12"/>
                  <a:gd name="T8" fmla="+- 0 1832 1808"/>
                  <a:gd name="T9" fmla="*/ T8 w 34"/>
                  <a:gd name="T10" fmla="+- 0 4497 4496"/>
                  <a:gd name="T11" fmla="*/ 4497 h 12"/>
                  <a:gd name="T12" fmla="+- 0 1831 1808"/>
                  <a:gd name="T13" fmla="*/ T12 w 34"/>
                  <a:gd name="T14" fmla="+- 0 4497 4496"/>
                  <a:gd name="T15" fmla="*/ 4497 h 12"/>
                  <a:gd name="T16" fmla="+- 0 1831 1808"/>
                  <a:gd name="T17" fmla="*/ T16 w 34"/>
                  <a:gd name="T18" fmla="+- 0 4498 4496"/>
                  <a:gd name="T19" fmla="*/ 4498 h 12"/>
                  <a:gd name="T20" fmla="+- 0 1830 1808"/>
                  <a:gd name="T21" fmla="*/ T20 w 34"/>
                  <a:gd name="T22" fmla="+- 0 4498 4496"/>
                  <a:gd name="T23" fmla="*/ 4498 h 12"/>
                  <a:gd name="T24" fmla="+- 0 1830 1808"/>
                  <a:gd name="T25" fmla="*/ T24 w 34"/>
                  <a:gd name="T26" fmla="+- 0 4498 4496"/>
                  <a:gd name="T27" fmla="*/ 4498 h 12"/>
                  <a:gd name="T28" fmla="+- 0 1840 1808"/>
                  <a:gd name="T29" fmla="*/ T28 w 34"/>
                  <a:gd name="T30" fmla="+- 0 4498 4496"/>
                  <a:gd name="T31" fmla="*/ 4498 h 12"/>
                  <a:gd name="T32" fmla="+- 0 1839 1808"/>
                  <a:gd name="T33" fmla="*/ T32 w 34"/>
                  <a:gd name="T34" fmla="+- 0 4498 4496"/>
                  <a:gd name="T35" fmla="*/ 4498 h 12"/>
                  <a:gd name="T36" fmla="+- 0 1838 1808"/>
                  <a:gd name="T37" fmla="*/ T36 w 34"/>
                  <a:gd name="T38" fmla="+- 0 4497 4496"/>
                  <a:gd name="T39" fmla="*/ 4497 h 12"/>
                  <a:gd name="T40" fmla="+- 0 1833 1808"/>
                  <a:gd name="T41" fmla="*/ T40 w 34"/>
                  <a:gd name="T42" fmla="+- 0 4496 4496"/>
                  <a:gd name="T43" fmla="*/ 4496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4" h="12">
                    <a:moveTo>
                      <a:pt x="25" y="0"/>
                    </a:moveTo>
                    <a:lnTo>
                      <a:pt x="24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0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1" name="Freeform 115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15 1808"/>
                  <a:gd name="T1" fmla="*/ T0 w 34"/>
                  <a:gd name="T2" fmla="+- 0 4496 4496"/>
                  <a:gd name="T3" fmla="*/ 4496 h 12"/>
                  <a:gd name="T4" fmla="+- 0 1813 1808"/>
                  <a:gd name="T5" fmla="*/ T4 w 34"/>
                  <a:gd name="T6" fmla="+- 0 4496 4496"/>
                  <a:gd name="T7" fmla="*/ 4496 h 12"/>
                  <a:gd name="T8" fmla="+- 0 1812 1808"/>
                  <a:gd name="T9" fmla="*/ T8 w 34"/>
                  <a:gd name="T10" fmla="+- 0 4496 4496"/>
                  <a:gd name="T11" fmla="*/ 4496 h 12"/>
                  <a:gd name="T12" fmla="+- 0 1815 1808"/>
                  <a:gd name="T13" fmla="*/ T12 w 34"/>
                  <a:gd name="T14" fmla="+- 0 4496 4496"/>
                  <a:gd name="T15" fmla="*/ 4496 h 12"/>
                  <a:gd name="T16" fmla="+- 0 1815 1808"/>
                  <a:gd name="T17" fmla="*/ T16 w 34"/>
                  <a:gd name="T18" fmla="+- 0 4496 4496"/>
                  <a:gd name="T19" fmla="*/ 4496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" h="12">
                    <a:moveTo>
                      <a:pt x="7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67" name="Group 110"/>
            <p:cNvGrpSpPr>
              <a:grpSpLocks/>
            </p:cNvGrpSpPr>
            <p:nvPr/>
          </p:nvGrpSpPr>
          <p:grpSpPr bwMode="auto">
            <a:xfrm>
              <a:off x="1898" y="4370"/>
              <a:ext cx="11" cy="8"/>
              <a:chOff x="1898" y="4370"/>
              <a:chExt cx="11" cy="8"/>
            </a:xfrm>
          </p:grpSpPr>
          <p:sp>
            <p:nvSpPr>
              <p:cNvPr id="2104" name="Freeform 113"/>
              <p:cNvSpPr>
                <a:spLocks/>
              </p:cNvSpPr>
              <p:nvPr/>
            </p:nvSpPr>
            <p:spPr bwMode="auto">
              <a:xfrm>
                <a:off x="1898" y="4370"/>
                <a:ext cx="11" cy="8"/>
              </a:xfrm>
              <a:custGeom>
                <a:avLst/>
                <a:gdLst>
                  <a:gd name="T0" fmla="+- 0 1902 1898"/>
                  <a:gd name="T1" fmla="*/ T0 w 11"/>
                  <a:gd name="T2" fmla="+- 0 4370 4370"/>
                  <a:gd name="T3" fmla="*/ 4370 h 8"/>
                  <a:gd name="T4" fmla="+- 0 1901 1898"/>
                  <a:gd name="T5" fmla="*/ T4 w 11"/>
                  <a:gd name="T6" fmla="+- 0 4370 4370"/>
                  <a:gd name="T7" fmla="*/ 4370 h 8"/>
                  <a:gd name="T8" fmla="+- 0 1898 1898"/>
                  <a:gd name="T9" fmla="*/ T8 w 11"/>
                  <a:gd name="T10" fmla="+- 0 4372 4370"/>
                  <a:gd name="T11" fmla="*/ 4372 h 8"/>
                  <a:gd name="T12" fmla="+- 0 1898 1898"/>
                  <a:gd name="T13" fmla="*/ T12 w 11"/>
                  <a:gd name="T14" fmla="+- 0 4372 4370"/>
                  <a:gd name="T15" fmla="*/ 4372 h 8"/>
                  <a:gd name="T16" fmla="+- 0 1898 1898"/>
                  <a:gd name="T17" fmla="*/ T16 w 11"/>
                  <a:gd name="T18" fmla="+- 0 4373 4370"/>
                  <a:gd name="T19" fmla="*/ 4373 h 8"/>
                  <a:gd name="T20" fmla="+- 0 1900 1898"/>
                  <a:gd name="T21" fmla="*/ T20 w 11"/>
                  <a:gd name="T22" fmla="+- 0 4377 4370"/>
                  <a:gd name="T23" fmla="*/ 4377 h 8"/>
                  <a:gd name="T24" fmla="+- 0 1901 1898"/>
                  <a:gd name="T25" fmla="*/ T24 w 11"/>
                  <a:gd name="T26" fmla="+- 0 4377 4370"/>
                  <a:gd name="T27" fmla="*/ 4377 h 8"/>
                  <a:gd name="T28" fmla="+- 0 1901 1898"/>
                  <a:gd name="T29" fmla="*/ T28 w 11"/>
                  <a:gd name="T30" fmla="+- 0 4378 4370"/>
                  <a:gd name="T31" fmla="*/ 4378 h 8"/>
                  <a:gd name="T32" fmla="+- 0 1906 1898"/>
                  <a:gd name="T33" fmla="*/ T32 w 11"/>
                  <a:gd name="T34" fmla="+- 0 4377 4370"/>
                  <a:gd name="T35" fmla="*/ 4377 h 8"/>
                  <a:gd name="T36" fmla="+- 0 1908 1898"/>
                  <a:gd name="T37" fmla="*/ T36 w 11"/>
                  <a:gd name="T38" fmla="+- 0 4377 4370"/>
                  <a:gd name="T39" fmla="*/ 4377 h 8"/>
                  <a:gd name="T40" fmla="+- 0 1908 1898"/>
                  <a:gd name="T41" fmla="*/ T40 w 11"/>
                  <a:gd name="T42" fmla="+- 0 4377 4370"/>
                  <a:gd name="T43" fmla="*/ 4377 h 8"/>
                  <a:gd name="T44" fmla="+- 0 1908 1898"/>
                  <a:gd name="T45" fmla="*/ T44 w 11"/>
                  <a:gd name="T46" fmla="+- 0 4376 4370"/>
                  <a:gd name="T47" fmla="*/ 4376 h 8"/>
                  <a:gd name="T48" fmla="+- 0 1908 1898"/>
                  <a:gd name="T49" fmla="*/ T48 w 11"/>
                  <a:gd name="T50" fmla="+- 0 4375 4370"/>
                  <a:gd name="T51" fmla="*/ 4375 h 8"/>
                  <a:gd name="T52" fmla="+- 0 1907 1898"/>
                  <a:gd name="T53" fmla="*/ T52 w 11"/>
                  <a:gd name="T54" fmla="+- 0 4371 4370"/>
                  <a:gd name="T55" fmla="*/ 4371 h 8"/>
                  <a:gd name="T56" fmla="+- 0 1906 1898"/>
                  <a:gd name="T57" fmla="*/ T56 w 11"/>
                  <a:gd name="T58" fmla="+- 0 4371 4370"/>
                  <a:gd name="T59" fmla="*/ 4371 h 8"/>
                  <a:gd name="T60" fmla="+- 0 1903 1898"/>
                  <a:gd name="T61" fmla="*/ T60 w 11"/>
                  <a:gd name="T62" fmla="+- 0 4371 4370"/>
                  <a:gd name="T63" fmla="*/ 4371 h 8"/>
                  <a:gd name="T64" fmla="+- 0 1903 1898"/>
                  <a:gd name="T65" fmla="*/ T64 w 11"/>
                  <a:gd name="T66" fmla="+- 0 4371 4370"/>
                  <a:gd name="T67" fmla="*/ 4371 h 8"/>
                  <a:gd name="T68" fmla="+- 0 1902 1898"/>
                  <a:gd name="T69" fmla="*/ T68 w 11"/>
                  <a:gd name="T70" fmla="+- 0 4370 4370"/>
                  <a:gd name="T71" fmla="*/ 4370 h 8"/>
                  <a:gd name="T72" fmla="+- 0 1902 1898"/>
                  <a:gd name="T73" fmla="*/ T72 w 11"/>
                  <a:gd name="T74" fmla="+- 0 4370 4370"/>
                  <a:gd name="T75" fmla="*/ 4370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1" h="8">
                    <a:moveTo>
                      <a:pt x="4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5" name="Freeform 112"/>
              <p:cNvSpPr>
                <a:spLocks/>
              </p:cNvSpPr>
              <p:nvPr/>
            </p:nvSpPr>
            <p:spPr bwMode="auto">
              <a:xfrm>
                <a:off x="1898" y="4370"/>
                <a:ext cx="11" cy="8"/>
              </a:xfrm>
              <a:custGeom>
                <a:avLst/>
                <a:gdLst>
                  <a:gd name="T0" fmla="+- 0 1908 1898"/>
                  <a:gd name="T1" fmla="*/ T0 w 11"/>
                  <a:gd name="T2" fmla="+- 0 4377 4370"/>
                  <a:gd name="T3" fmla="*/ 4377 h 8"/>
                  <a:gd name="T4" fmla="+- 0 1906 1898"/>
                  <a:gd name="T5" fmla="*/ T4 w 11"/>
                  <a:gd name="T6" fmla="+- 0 4377 4370"/>
                  <a:gd name="T7" fmla="*/ 4377 h 8"/>
                  <a:gd name="T8" fmla="+- 0 1907 1898"/>
                  <a:gd name="T9" fmla="*/ T8 w 11"/>
                  <a:gd name="T10" fmla="+- 0 4378 4370"/>
                  <a:gd name="T11" fmla="*/ 4378 h 8"/>
                  <a:gd name="T12" fmla="+- 0 1908 1898"/>
                  <a:gd name="T13" fmla="*/ T12 w 11"/>
                  <a:gd name="T14" fmla="+- 0 4377 4370"/>
                  <a:gd name="T15" fmla="*/ 4377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" h="8">
                    <a:moveTo>
                      <a:pt x="10" y="7"/>
                    </a:moveTo>
                    <a:lnTo>
                      <a:pt x="8" y="7"/>
                    </a:lnTo>
                    <a:lnTo>
                      <a:pt x="9" y="8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6" name="Freeform 111"/>
              <p:cNvSpPr>
                <a:spLocks/>
              </p:cNvSpPr>
              <p:nvPr/>
            </p:nvSpPr>
            <p:spPr bwMode="auto">
              <a:xfrm>
                <a:off x="1898" y="4370"/>
                <a:ext cx="11" cy="8"/>
              </a:xfrm>
              <a:custGeom>
                <a:avLst/>
                <a:gdLst>
                  <a:gd name="T0" fmla="+- 0 1906 1898"/>
                  <a:gd name="T1" fmla="*/ T0 w 11"/>
                  <a:gd name="T2" fmla="+- 0 4370 4370"/>
                  <a:gd name="T3" fmla="*/ 4370 h 8"/>
                  <a:gd name="T4" fmla="+- 0 1905 1898"/>
                  <a:gd name="T5" fmla="*/ T4 w 11"/>
                  <a:gd name="T6" fmla="+- 0 4371 4370"/>
                  <a:gd name="T7" fmla="*/ 4371 h 8"/>
                  <a:gd name="T8" fmla="+- 0 1903 1898"/>
                  <a:gd name="T9" fmla="*/ T8 w 11"/>
                  <a:gd name="T10" fmla="+- 0 4371 4370"/>
                  <a:gd name="T11" fmla="*/ 4371 h 8"/>
                  <a:gd name="T12" fmla="+- 0 1906 1898"/>
                  <a:gd name="T13" fmla="*/ T12 w 11"/>
                  <a:gd name="T14" fmla="+- 0 4371 4370"/>
                  <a:gd name="T15" fmla="*/ 4371 h 8"/>
                  <a:gd name="T16" fmla="+- 0 1906 1898"/>
                  <a:gd name="T17" fmla="*/ T16 w 11"/>
                  <a:gd name="T18" fmla="+- 0 4370 4370"/>
                  <a:gd name="T19" fmla="*/ 4370 h 8"/>
                  <a:gd name="T20" fmla="+- 0 1906 1898"/>
                  <a:gd name="T21" fmla="*/ T20 w 11"/>
                  <a:gd name="T22" fmla="+- 0 4370 4370"/>
                  <a:gd name="T23" fmla="*/ 4370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1" h="8">
                    <a:moveTo>
                      <a:pt x="8" y="0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68" name="Group 108"/>
            <p:cNvGrpSpPr>
              <a:grpSpLocks/>
            </p:cNvGrpSpPr>
            <p:nvPr/>
          </p:nvGrpSpPr>
          <p:grpSpPr bwMode="auto">
            <a:xfrm>
              <a:off x="1751" y="4489"/>
              <a:ext cx="2" cy="2"/>
              <a:chOff x="1751" y="4489"/>
              <a:chExt cx="2" cy="2"/>
            </a:xfrm>
          </p:grpSpPr>
          <p:sp>
            <p:nvSpPr>
              <p:cNvPr id="2103" name="Freeform 109"/>
              <p:cNvSpPr>
                <a:spLocks/>
              </p:cNvSpPr>
              <p:nvPr/>
            </p:nvSpPr>
            <p:spPr bwMode="auto">
              <a:xfrm>
                <a:off x="1751" y="4489"/>
                <a:ext cx="2" cy="2"/>
              </a:xfrm>
              <a:custGeom>
                <a:avLst/>
                <a:gdLst>
                  <a:gd name="T0" fmla="+- 0 1751 1751"/>
                  <a:gd name="T1" fmla="*/ T0 w 1"/>
                  <a:gd name="T2" fmla="+- 0 4489 4489"/>
                  <a:gd name="T3" fmla="*/ 4489 h 1"/>
                  <a:gd name="T4" fmla="+- 0 1751 1751"/>
                  <a:gd name="T5" fmla="*/ T4 w 1"/>
                  <a:gd name="T6" fmla="+- 0 4490 4489"/>
                  <a:gd name="T7" fmla="*/ 4490 h 1"/>
                  <a:gd name="T8" fmla="+- 0 1751 1751"/>
                  <a:gd name="T9" fmla="*/ T8 w 1"/>
                  <a:gd name="T10" fmla="+- 0 4490 4489"/>
                  <a:gd name="T11" fmla="*/ 4490 h 1"/>
                  <a:gd name="T12" fmla="+- 0 1751 1751"/>
                  <a:gd name="T13" fmla="*/ T12 w 1"/>
                  <a:gd name="T14" fmla="+- 0 4490 4489"/>
                  <a:gd name="T15" fmla="*/ 4490 h 1"/>
                  <a:gd name="T16" fmla="+- 0 1751 1751"/>
                  <a:gd name="T17" fmla="*/ T16 w 1"/>
                  <a:gd name="T18" fmla="+- 0 4490 4489"/>
                  <a:gd name="T19" fmla="*/ 4490 h 1"/>
                  <a:gd name="T20" fmla="+- 0 1751 1751"/>
                  <a:gd name="T21" fmla="*/ T20 w 1"/>
                  <a:gd name="T22" fmla="+- 0 4490 4489"/>
                  <a:gd name="T23" fmla="*/ 4490 h 1"/>
                  <a:gd name="T24" fmla="+- 0 1751 1751"/>
                  <a:gd name="T25" fmla="*/ T24 w 1"/>
                  <a:gd name="T26" fmla="+- 0 4489 4489"/>
                  <a:gd name="T27" fmla="*/ 4489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69" name="Group 106"/>
            <p:cNvGrpSpPr>
              <a:grpSpLocks/>
            </p:cNvGrpSpPr>
            <p:nvPr/>
          </p:nvGrpSpPr>
          <p:grpSpPr bwMode="auto">
            <a:xfrm>
              <a:off x="1819" y="4502"/>
              <a:ext cx="2" cy="2"/>
              <a:chOff x="1819" y="4502"/>
              <a:chExt cx="2" cy="2"/>
            </a:xfrm>
          </p:grpSpPr>
          <p:sp>
            <p:nvSpPr>
              <p:cNvPr id="2102" name="Freeform 107"/>
              <p:cNvSpPr>
                <a:spLocks/>
              </p:cNvSpPr>
              <p:nvPr/>
            </p:nvSpPr>
            <p:spPr bwMode="auto">
              <a:xfrm>
                <a:off x="1819" y="4502"/>
                <a:ext cx="2" cy="2"/>
              </a:xfrm>
              <a:custGeom>
                <a:avLst/>
                <a:gdLst>
                  <a:gd name="T0" fmla="+- 0 1820 1819"/>
                  <a:gd name="T1" fmla="*/ T0 w 1"/>
                  <a:gd name="T2" fmla="+- 0 4502 4502"/>
                  <a:gd name="T3" fmla="*/ 4502 h 1"/>
                  <a:gd name="T4" fmla="+- 0 1819 1819"/>
                  <a:gd name="T5" fmla="*/ T4 w 1"/>
                  <a:gd name="T6" fmla="+- 0 4502 4502"/>
                  <a:gd name="T7" fmla="*/ 4502 h 1"/>
                  <a:gd name="T8" fmla="+- 0 1819 1819"/>
                  <a:gd name="T9" fmla="*/ T8 w 1"/>
                  <a:gd name="T10" fmla="+- 0 4502 4502"/>
                  <a:gd name="T11" fmla="*/ 4502 h 1"/>
                  <a:gd name="T12" fmla="+- 0 1820 1819"/>
                  <a:gd name="T13" fmla="*/ T12 w 1"/>
                  <a:gd name="T14" fmla="+- 0 4502 4502"/>
                  <a:gd name="T15" fmla="*/ 4502 h 1"/>
                  <a:gd name="T16" fmla="+- 0 1820 1819"/>
                  <a:gd name="T17" fmla="*/ T16 w 1"/>
                  <a:gd name="T18" fmla="+- 0 4502 4502"/>
                  <a:gd name="T19" fmla="*/ 4502 h 1"/>
                  <a:gd name="T20" fmla="+- 0 1820 1819"/>
                  <a:gd name="T21" fmla="*/ T20 w 1"/>
                  <a:gd name="T22" fmla="+- 0 4502 4502"/>
                  <a:gd name="T23" fmla="*/ 4502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70" name="Group 104"/>
            <p:cNvGrpSpPr>
              <a:grpSpLocks/>
            </p:cNvGrpSpPr>
            <p:nvPr/>
          </p:nvGrpSpPr>
          <p:grpSpPr bwMode="auto">
            <a:xfrm>
              <a:off x="1811" y="4496"/>
              <a:ext cx="2" cy="2"/>
              <a:chOff x="1811" y="4496"/>
              <a:chExt cx="2" cy="2"/>
            </a:xfrm>
          </p:grpSpPr>
          <p:sp>
            <p:nvSpPr>
              <p:cNvPr id="2101" name="Freeform 105"/>
              <p:cNvSpPr>
                <a:spLocks/>
              </p:cNvSpPr>
              <p:nvPr/>
            </p:nvSpPr>
            <p:spPr bwMode="auto">
              <a:xfrm>
                <a:off x="1811" y="4496"/>
                <a:ext cx="2" cy="2"/>
              </a:xfrm>
              <a:custGeom>
                <a:avLst/>
                <a:gdLst>
                  <a:gd name="T0" fmla="+- 0 1811 1811"/>
                  <a:gd name="T1" fmla="*/ T0 w 1"/>
                  <a:gd name="T2" fmla="+- 0 4496 4496"/>
                  <a:gd name="T3" fmla="*/ 4496 h 1"/>
                  <a:gd name="T4" fmla="+- 0 1811 1811"/>
                  <a:gd name="T5" fmla="*/ T4 w 1"/>
                  <a:gd name="T6" fmla="+- 0 4496 4496"/>
                  <a:gd name="T7" fmla="*/ 4496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71" name="Group 102"/>
            <p:cNvGrpSpPr>
              <a:grpSpLocks/>
            </p:cNvGrpSpPr>
            <p:nvPr/>
          </p:nvGrpSpPr>
          <p:grpSpPr bwMode="auto">
            <a:xfrm>
              <a:off x="1808" y="4496"/>
              <a:ext cx="34" cy="12"/>
              <a:chOff x="1808" y="4496"/>
              <a:chExt cx="34" cy="12"/>
            </a:xfrm>
          </p:grpSpPr>
          <p:sp>
            <p:nvSpPr>
              <p:cNvPr id="2100" name="Freeform 103"/>
              <p:cNvSpPr>
                <a:spLocks/>
              </p:cNvSpPr>
              <p:nvPr/>
            </p:nvSpPr>
            <p:spPr bwMode="auto">
              <a:xfrm>
                <a:off x="1808" y="4496"/>
                <a:ext cx="34" cy="12"/>
              </a:xfrm>
              <a:custGeom>
                <a:avLst/>
                <a:gdLst>
                  <a:gd name="T0" fmla="+- 0 1812 1808"/>
                  <a:gd name="T1" fmla="*/ T0 w 34"/>
                  <a:gd name="T2" fmla="+- 0 4496 4496"/>
                  <a:gd name="T3" fmla="*/ 4496 h 12"/>
                  <a:gd name="T4" fmla="+- 0 1812 1808"/>
                  <a:gd name="T5" fmla="*/ T4 w 34"/>
                  <a:gd name="T6" fmla="+- 0 4496 4496"/>
                  <a:gd name="T7" fmla="*/ 4496 h 12"/>
                  <a:gd name="T8" fmla="+- 0 1813 1808"/>
                  <a:gd name="T9" fmla="*/ T8 w 34"/>
                  <a:gd name="T10" fmla="+- 0 4496 4496"/>
                  <a:gd name="T11" fmla="*/ 4496 h 12"/>
                  <a:gd name="T12" fmla="+- 0 1813 1808"/>
                  <a:gd name="T13" fmla="*/ T12 w 34"/>
                  <a:gd name="T14" fmla="+- 0 4496 4496"/>
                  <a:gd name="T15" fmla="*/ 4496 h 12"/>
                  <a:gd name="T16" fmla="+- 0 1813 1808"/>
                  <a:gd name="T17" fmla="*/ T16 w 34"/>
                  <a:gd name="T18" fmla="+- 0 4496 4496"/>
                  <a:gd name="T19" fmla="*/ 4496 h 12"/>
                  <a:gd name="T20" fmla="+- 0 1814 1808"/>
                  <a:gd name="T21" fmla="*/ T20 w 34"/>
                  <a:gd name="T22" fmla="+- 0 4496 4496"/>
                  <a:gd name="T23" fmla="*/ 4496 h 12"/>
                  <a:gd name="T24" fmla="+- 0 1815 1808"/>
                  <a:gd name="T25" fmla="*/ T24 w 34"/>
                  <a:gd name="T26" fmla="+- 0 4496 4496"/>
                  <a:gd name="T27" fmla="*/ 4496 h 12"/>
                  <a:gd name="T28" fmla="+- 0 1815 1808"/>
                  <a:gd name="T29" fmla="*/ T28 w 34"/>
                  <a:gd name="T30" fmla="+- 0 4496 4496"/>
                  <a:gd name="T31" fmla="*/ 4496 h 12"/>
                  <a:gd name="T32" fmla="+- 0 1815 1808"/>
                  <a:gd name="T33" fmla="*/ T32 w 34"/>
                  <a:gd name="T34" fmla="+- 0 4496 4496"/>
                  <a:gd name="T35" fmla="*/ 4496 h 12"/>
                  <a:gd name="T36" fmla="+- 0 1825 1808"/>
                  <a:gd name="T37" fmla="*/ T36 w 34"/>
                  <a:gd name="T38" fmla="+- 0 4497 4496"/>
                  <a:gd name="T39" fmla="*/ 4497 h 12"/>
                  <a:gd name="T40" fmla="+- 0 1826 1808"/>
                  <a:gd name="T41" fmla="*/ T40 w 34"/>
                  <a:gd name="T42" fmla="+- 0 4497 4496"/>
                  <a:gd name="T43" fmla="*/ 4497 h 12"/>
                  <a:gd name="T44" fmla="+- 0 1827 1808"/>
                  <a:gd name="T45" fmla="*/ T44 w 34"/>
                  <a:gd name="T46" fmla="+- 0 4498 4496"/>
                  <a:gd name="T47" fmla="*/ 4498 h 12"/>
                  <a:gd name="T48" fmla="+- 0 1829 1808"/>
                  <a:gd name="T49" fmla="*/ T48 w 34"/>
                  <a:gd name="T50" fmla="+- 0 4498 4496"/>
                  <a:gd name="T51" fmla="*/ 4498 h 12"/>
                  <a:gd name="T52" fmla="+- 0 1829 1808"/>
                  <a:gd name="T53" fmla="*/ T52 w 34"/>
                  <a:gd name="T54" fmla="+- 0 4498 4496"/>
                  <a:gd name="T55" fmla="*/ 4498 h 12"/>
                  <a:gd name="T56" fmla="+- 0 1829 1808"/>
                  <a:gd name="T57" fmla="*/ T56 w 34"/>
                  <a:gd name="T58" fmla="+- 0 4498 4496"/>
                  <a:gd name="T59" fmla="*/ 4498 h 12"/>
                  <a:gd name="T60" fmla="+- 0 1830 1808"/>
                  <a:gd name="T61" fmla="*/ T60 w 34"/>
                  <a:gd name="T62" fmla="+- 0 4498 4496"/>
                  <a:gd name="T63" fmla="*/ 4498 h 12"/>
                  <a:gd name="T64" fmla="+- 0 1830 1808"/>
                  <a:gd name="T65" fmla="*/ T64 w 34"/>
                  <a:gd name="T66" fmla="+- 0 4498 4496"/>
                  <a:gd name="T67" fmla="*/ 4498 h 12"/>
                  <a:gd name="T68" fmla="+- 0 1831 1808"/>
                  <a:gd name="T69" fmla="*/ T68 w 34"/>
                  <a:gd name="T70" fmla="+- 0 4498 4496"/>
                  <a:gd name="T71" fmla="*/ 4498 h 12"/>
                  <a:gd name="T72" fmla="+- 0 1832 1808"/>
                  <a:gd name="T73" fmla="*/ T72 w 34"/>
                  <a:gd name="T74" fmla="+- 0 4497 4496"/>
                  <a:gd name="T75" fmla="*/ 4497 h 12"/>
                  <a:gd name="T76" fmla="+- 0 1832 1808"/>
                  <a:gd name="T77" fmla="*/ T76 w 34"/>
                  <a:gd name="T78" fmla="+- 0 4497 4496"/>
                  <a:gd name="T79" fmla="*/ 4497 h 12"/>
                  <a:gd name="T80" fmla="+- 0 1832 1808"/>
                  <a:gd name="T81" fmla="*/ T80 w 34"/>
                  <a:gd name="T82" fmla="+- 0 4496 4496"/>
                  <a:gd name="T83" fmla="*/ 4496 h 12"/>
                  <a:gd name="T84" fmla="+- 0 1833 1808"/>
                  <a:gd name="T85" fmla="*/ T84 w 34"/>
                  <a:gd name="T86" fmla="+- 0 4496 4496"/>
                  <a:gd name="T87" fmla="*/ 4496 h 12"/>
                  <a:gd name="T88" fmla="+- 0 1838 1808"/>
                  <a:gd name="T89" fmla="*/ T88 w 34"/>
                  <a:gd name="T90" fmla="+- 0 4497 4496"/>
                  <a:gd name="T91" fmla="*/ 4497 h 12"/>
                  <a:gd name="T92" fmla="+- 0 1839 1808"/>
                  <a:gd name="T93" fmla="*/ T92 w 34"/>
                  <a:gd name="T94" fmla="+- 0 4498 4496"/>
                  <a:gd name="T95" fmla="*/ 4498 h 12"/>
                  <a:gd name="T96" fmla="+- 0 1841 1808"/>
                  <a:gd name="T97" fmla="*/ T96 w 34"/>
                  <a:gd name="T98" fmla="+- 0 4498 4496"/>
                  <a:gd name="T99" fmla="*/ 4498 h 12"/>
                  <a:gd name="T100" fmla="+- 0 1841 1808"/>
                  <a:gd name="T101" fmla="*/ T100 w 34"/>
                  <a:gd name="T102" fmla="+- 0 4499 4496"/>
                  <a:gd name="T103" fmla="*/ 4499 h 12"/>
                  <a:gd name="T104" fmla="+- 0 1841 1808"/>
                  <a:gd name="T105" fmla="*/ T104 w 34"/>
                  <a:gd name="T106" fmla="+- 0 4499 4496"/>
                  <a:gd name="T107" fmla="*/ 4499 h 12"/>
                  <a:gd name="T108" fmla="+- 0 1841 1808"/>
                  <a:gd name="T109" fmla="*/ T108 w 34"/>
                  <a:gd name="T110" fmla="+- 0 4499 4496"/>
                  <a:gd name="T111" fmla="*/ 4499 h 12"/>
                  <a:gd name="T112" fmla="+- 0 1840 1808"/>
                  <a:gd name="T113" fmla="*/ T112 w 34"/>
                  <a:gd name="T114" fmla="+- 0 4499 4496"/>
                  <a:gd name="T115" fmla="*/ 4499 h 12"/>
                  <a:gd name="T116" fmla="+- 0 1839 1808"/>
                  <a:gd name="T117" fmla="*/ T116 w 34"/>
                  <a:gd name="T118" fmla="+- 0 4501 4496"/>
                  <a:gd name="T119" fmla="*/ 4501 h 12"/>
                  <a:gd name="T120" fmla="+- 0 1841 1808"/>
                  <a:gd name="T121" fmla="*/ T120 w 34"/>
                  <a:gd name="T122" fmla="+- 0 4504 4496"/>
                  <a:gd name="T123" fmla="*/ 4504 h 12"/>
                  <a:gd name="T124" fmla="+- 0 1841 1808"/>
                  <a:gd name="T125" fmla="*/ T124 w 34"/>
                  <a:gd name="T126" fmla="+- 0 4504 4496"/>
                  <a:gd name="T127" fmla="*/ 4504 h 12"/>
                  <a:gd name="T128" fmla="+- 0 1841 1808"/>
                  <a:gd name="T129" fmla="*/ T128 w 34"/>
                  <a:gd name="T130" fmla="+- 0 4507 4496"/>
                  <a:gd name="T131" fmla="*/ 4507 h 12"/>
                  <a:gd name="T132" fmla="+- 0 1838 1808"/>
                  <a:gd name="T133" fmla="*/ T132 w 34"/>
                  <a:gd name="T134" fmla="+- 0 4507 4496"/>
                  <a:gd name="T135" fmla="*/ 4507 h 12"/>
                  <a:gd name="T136" fmla="+- 0 1837 1808"/>
                  <a:gd name="T137" fmla="*/ T136 w 34"/>
                  <a:gd name="T138" fmla="+- 0 4507 4496"/>
                  <a:gd name="T139" fmla="*/ 4507 h 12"/>
                  <a:gd name="T140" fmla="+- 0 1834 1808"/>
                  <a:gd name="T141" fmla="*/ T140 w 34"/>
                  <a:gd name="T142" fmla="+- 0 4507 4496"/>
                  <a:gd name="T143" fmla="*/ 4507 h 12"/>
                  <a:gd name="T144" fmla="+- 0 1834 1808"/>
                  <a:gd name="T145" fmla="*/ T144 w 34"/>
                  <a:gd name="T146" fmla="+- 0 4506 4496"/>
                  <a:gd name="T147" fmla="*/ 4506 h 12"/>
                  <a:gd name="T148" fmla="+- 0 1833 1808"/>
                  <a:gd name="T149" fmla="*/ T148 w 34"/>
                  <a:gd name="T150" fmla="+- 0 4505 4496"/>
                  <a:gd name="T151" fmla="*/ 4505 h 12"/>
                  <a:gd name="T152" fmla="+- 0 1833 1808"/>
                  <a:gd name="T153" fmla="*/ T152 w 34"/>
                  <a:gd name="T154" fmla="+- 0 4504 4496"/>
                  <a:gd name="T155" fmla="*/ 4504 h 12"/>
                  <a:gd name="T156" fmla="+- 0 1833 1808"/>
                  <a:gd name="T157" fmla="*/ T156 w 34"/>
                  <a:gd name="T158" fmla="+- 0 4504 4496"/>
                  <a:gd name="T159" fmla="*/ 4504 h 12"/>
                  <a:gd name="T160" fmla="+- 0 1832 1808"/>
                  <a:gd name="T161" fmla="*/ T160 w 34"/>
                  <a:gd name="T162" fmla="+- 0 4504 4496"/>
                  <a:gd name="T163" fmla="*/ 4504 h 12"/>
                  <a:gd name="T164" fmla="+- 0 1831 1808"/>
                  <a:gd name="T165" fmla="*/ T164 w 34"/>
                  <a:gd name="T166" fmla="+- 0 4506 4496"/>
                  <a:gd name="T167" fmla="*/ 4506 h 12"/>
                  <a:gd name="T168" fmla="+- 0 1832 1808"/>
                  <a:gd name="T169" fmla="*/ T168 w 34"/>
                  <a:gd name="T170" fmla="+- 0 4506 4496"/>
                  <a:gd name="T171" fmla="*/ 4506 h 12"/>
                  <a:gd name="T172" fmla="+- 0 1832 1808"/>
                  <a:gd name="T173" fmla="*/ T172 w 34"/>
                  <a:gd name="T174" fmla="+- 0 4506 4496"/>
                  <a:gd name="T175" fmla="*/ 4506 h 12"/>
                  <a:gd name="T176" fmla="+- 0 1832 1808"/>
                  <a:gd name="T177" fmla="*/ T176 w 34"/>
                  <a:gd name="T178" fmla="+- 0 4506 4496"/>
                  <a:gd name="T179" fmla="*/ 4506 h 12"/>
                  <a:gd name="T180" fmla="+- 0 1832 1808"/>
                  <a:gd name="T181" fmla="*/ T180 w 34"/>
                  <a:gd name="T182" fmla="+- 0 4507 4496"/>
                  <a:gd name="T183" fmla="*/ 4507 h 12"/>
                  <a:gd name="T184" fmla="+- 0 1829 1808"/>
                  <a:gd name="T185" fmla="*/ T184 w 34"/>
                  <a:gd name="T186" fmla="+- 0 4506 4496"/>
                  <a:gd name="T187" fmla="*/ 4506 h 12"/>
                  <a:gd name="T188" fmla="+- 0 1823 1808"/>
                  <a:gd name="T189" fmla="*/ T188 w 34"/>
                  <a:gd name="T190" fmla="+- 0 4502 4496"/>
                  <a:gd name="T191" fmla="*/ 4502 h 12"/>
                  <a:gd name="T192" fmla="+- 0 1823 1808"/>
                  <a:gd name="T193" fmla="*/ T192 w 34"/>
                  <a:gd name="T194" fmla="+- 0 4501 4496"/>
                  <a:gd name="T195" fmla="*/ 4501 h 12"/>
                  <a:gd name="T196" fmla="+- 0 1814 1808"/>
                  <a:gd name="T197" fmla="*/ T196 w 34"/>
                  <a:gd name="T198" fmla="+- 0 4500 4496"/>
                  <a:gd name="T199" fmla="*/ 4500 h 12"/>
                  <a:gd name="T200" fmla="+- 0 1813 1808"/>
                  <a:gd name="T201" fmla="*/ T200 w 34"/>
                  <a:gd name="T202" fmla="+- 0 4500 4496"/>
                  <a:gd name="T203" fmla="*/ 4500 h 12"/>
                  <a:gd name="T204" fmla="+- 0 1813 1808"/>
                  <a:gd name="T205" fmla="*/ T204 w 34"/>
                  <a:gd name="T206" fmla="+- 0 4500 4496"/>
                  <a:gd name="T207" fmla="*/ 4500 h 12"/>
                  <a:gd name="T208" fmla="+- 0 1812 1808"/>
                  <a:gd name="T209" fmla="*/ T208 w 34"/>
                  <a:gd name="T210" fmla="+- 0 4500 4496"/>
                  <a:gd name="T211" fmla="*/ 4500 h 12"/>
                  <a:gd name="T212" fmla="+- 0 1808 1808"/>
                  <a:gd name="T213" fmla="*/ T212 w 34"/>
                  <a:gd name="T214" fmla="+- 0 4499 4496"/>
                  <a:gd name="T215" fmla="*/ 4499 h 12"/>
                  <a:gd name="T216" fmla="+- 0 1810 1808"/>
                  <a:gd name="T217" fmla="*/ T216 w 34"/>
                  <a:gd name="T218" fmla="+- 0 4496 4496"/>
                  <a:gd name="T219" fmla="*/ 4496 h 12"/>
                  <a:gd name="T220" fmla="+- 0 1811 1808"/>
                  <a:gd name="T221" fmla="*/ T220 w 34"/>
                  <a:gd name="T222" fmla="+- 0 4496 4496"/>
                  <a:gd name="T223" fmla="*/ 4496 h 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34" h="12">
                    <a:moveTo>
                      <a:pt x="4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5"/>
                    </a:lnTo>
                    <a:lnTo>
                      <a:pt x="33" y="8"/>
                    </a:lnTo>
                    <a:lnTo>
                      <a:pt x="33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1" y="10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72" name="Group 100"/>
            <p:cNvGrpSpPr>
              <a:grpSpLocks/>
            </p:cNvGrpSpPr>
            <p:nvPr/>
          </p:nvGrpSpPr>
          <p:grpSpPr bwMode="auto">
            <a:xfrm>
              <a:off x="1898" y="4370"/>
              <a:ext cx="11" cy="8"/>
              <a:chOff x="1898" y="4370"/>
              <a:chExt cx="11" cy="8"/>
            </a:xfrm>
          </p:grpSpPr>
          <p:sp>
            <p:nvSpPr>
              <p:cNvPr id="2099" name="Freeform 101"/>
              <p:cNvSpPr>
                <a:spLocks/>
              </p:cNvSpPr>
              <p:nvPr/>
            </p:nvSpPr>
            <p:spPr bwMode="auto">
              <a:xfrm>
                <a:off x="1898" y="4370"/>
                <a:ext cx="11" cy="8"/>
              </a:xfrm>
              <a:custGeom>
                <a:avLst/>
                <a:gdLst>
                  <a:gd name="T0" fmla="+- 0 1906 1898"/>
                  <a:gd name="T1" fmla="*/ T0 w 11"/>
                  <a:gd name="T2" fmla="+- 0 4370 4370"/>
                  <a:gd name="T3" fmla="*/ 4370 h 8"/>
                  <a:gd name="T4" fmla="+- 0 1906 1898"/>
                  <a:gd name="T5" fmla="*/ T4 w 11"/>
                  <a:gd name="T6" fmla="+- 0 4371 4370"/>
                  <a:gd name="T7" fmla="*/ 4371 h 8"/>
                  <a:gd name="T8" fmla="+- 0 1907 1898"/>
                  <a:gd name="T9" fmla="*/ T8 w 11"/>
                  <a:gd name="T10" fmla="+- 0 4371 4370"/>
                  <a:gd name="T11" fmla="*/ 4371 h 8"/>
                  <a:gd name="T12" fmla="+- 0 1908 1898"/>
                  <a:gd name="T13" fmla="*/ T12 w 11"/>
                  <a:gd name="T14" fmla="+- 0 4375 4370"/>
                  <a:gd name="T15" fmla="*/ 4375 h 8"/>
                  <a:gd name="T16" fmla="+- 0 1908 1898"/>
                  <a:gd name="T17" fmla="*/ T16 w 11"/>
                  <a:gd name="T18" fmla="+- 0 4376 4370"/>
                  <a:gd name="T19" fmla="*/ 4376 h 8"/>
                  <a:gd name="T20" fmla="+- 0 1908 1898"/>
                  <a:gd name="T21" fmla="*/ T20 w 11"/>
                  <a:gd name="T22" fmla="+- 0 4376 4370"/>
                  <a:gd name="T23" fmla="*/ 4376 h 8"/>
                  <a:gd name="T24" fmla="+- 0 1908 1898"/>
                  <a:gd name="T25" fmla="*/ T24 w 11"/>
                  <a:gd name="T26" fmla="+- 0 4377 4370"/>
                  <a:gd name="T27" fmla="*/ 4377 h 8"/>
                  <a:gd name="T28" fmla="+- 0 1908 1898"/>
                  <a:gd name="T29" fmla="*/ T28 w 11"/>
                  <a:gd name="T30" fmla="+- 0 4377 4370"/>
                  <a:gd name="T31" fmla="*/ 4377 h 8"/>
                  <a:gd name="T32" fmla="+- 0 1906 1898"/>
                  <a:gd name="T33" fmla="*/ T32 w 11"/>
                  <a:gd name="T34" fmla="+- 0 4377 4370"/>
                  <a:gd name="T35" fmla="*/ 4377 h 8"/>
                  <a:gd name="T36" fmla="+- 0 1901 1898"/>
                  <a:gd name="T37" fmla="*/ T36 w 11"/>
                  <a:gd name="T38" fmla="+- 0 4378 4370"/>
                  <a:gd name="T39" fmla="*/ 4378 h 8"/>
                  <a:gd name="T40" fmla="+- 0 1901 1898"/>
                  <a:gd name="T41" fmla="*/ T40 w 11"/>
                  <a:gd name="T42" fmla="+- 0 4377 4370"/>
                  <a:gd name="T43" fmla="*/ 4377 h 8"/>
                  <a:gd name="T44" fmla="+- 0 1900 1898"/>
                  <a:gd name="T45" fmla="*/ T44 w 11"/>
                  <a:gd name="T46" fmla="+- 0 4377 4370"/>
                  <a:gd name="T47" fmla="*/ 4377 h 8"/>
                  <a:gd name="T48" fmla="+- 0 1898 1898"/>
                  <a:gd name="T49" fmla="*/ T48 w 11"/>
                  <a:gd name="T50" fmla="+- 0 4373 4370"/>
                  <a:gd name="T51" fmla="*/ 4373 h 8"/>
                  <a:gd name="T52" fmla="+- 0 1898 1898"/>
                  <a:gd name="T53" fmla="*/ T52 w 11"/>
                  <a:gd name="T54" fmla="+- 0 4372 4370"/>
                  <a:gd name="T55" fmla="*/ 4372 h 8"/>
                  <a:gd name="T56" fmla="+- 0 1898 1898"/>
                  <a:gd name="T57" fmla="*/ T56 w 11"/>
                  <a:gd name="T58" fmla="+- 0 4372 4370"/>
                  <a:gd name="T59" fmla="*/ 4372 h 8"/>
                  <a:gd name="T60" fmla="+- 0 1901 1898"/>
                  <a:gd name="T61" fmla="*/ T60 w 11"/>
                  <a:gd name="T62" fmla="+- 0 4370 4370"/>
                  <a:gd name="T63" fmla="*/ 4370 h 8"/>
                  <a:gd name="T64" fmla="+- 0 1901 1898"/>
                  <a:gd name="T65" fmla="*/ T64 w 11"/>
                  <a:gd name="T66" fmla="+- 0 4370 4370"/>
                  <a:gd name="T67" fmla="*/ 4370 h 8"/>
                  <a:gd name="T68" fmla="+- 0 1902 1898"/>
                  <a:gd name="T69" fmla="*/ T68 w 11"/>
                  <a:gd name="T70" fmla="+- 0 4370 4370"/>
                  <a:gd name="T71" fmla="*/ 4370 h 8"/>
                  <a:gd name="T72" fmla="+- 0 1903 1898"/>
                  <a:gd name="T73" fmla="*/ T72 w 11"/>
                  <a:gd name="T74" fmla="+- 0 4371 4370"/>
                  <a:gd name="T75" fmla="*/ 4371 h 8"/>
                  <a:gd name="T76" fmla="+- 0 1903 1898"/>
                  <a:gd name="T77" fmla="*/ T76 w 11"/>
                  <a:gd name="T78" fmla="+- 0 4371 4370"/>
                  <a:gd name="T79" fmla="*/ 4371 h 8"/>
                  <a:gd name="T80" fmla="+- 0 1905 1898"/>
                  <a:gd name="T81" fmla="*/ T80 w 11"/>
                  <a:gd name="T82" fmla="+- 0 4371 4370"/>
                  <a:gd name="T83" fmla="*/ 4371 h 8"/>
                  <a:gd name="T84" fmla="+- 0 1906 1898"/>
                  <a:gd name="T85" fmla="*/ T84 w 11"/>
                  <a:gd name="T86" fmla="+- 0 4370 4370"/>
                  <a:gd name="T87" fmla="*/ 4370 h 8"/>
                  <a:gd name="T88" fmla="+- 0 1906 1898"/>
                  <a:gd name="T89" fmla="*/ T88 w 11"/>
                  <a:gd name="T90" fmla="+- 0 4370 4370"/>
                  <a:gd name="T91" fmla="*/ 4370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1" h="8">
                    <a:moveTo>
                      <a:pt x="8" y="0"/>
                    </a:moveTo>
                    <a:lnTo>
                      <a:pt x="8" y="1"/>
                    </a:lnTo>
                    <a:lnTo>
                      <a:pt x="9" y="1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</a:path>
                </a:pathLst>
              </a:custGeom>
              <a:noFill/>
              <a:ln w="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73" name="Group 98"/>
            <p:cNvGrpSpPr>
              <a:grpSpLocks/>
            </p:cNvGrpSpPr>
            <p:nvPr/>
          </p:nvGrpSpPr>
          <p:grpSpPr bwMode="auto">
            <a:xfrm>
              <a:off x="1751" y="4489"/>
              <a:ext cx="2" cy="2"/>
              <a:chOff x="1751" y="4489"/>
              <a:chExt cx="2" cy="2"/>
            </a:xfrm>
          </p:grpSpPr>
          <p:sp>
            <p:nvSpPr>
              <p:cNvPr id="2098" name="Freeform 99"/>
              <p:cNvSpPr>
                <a:spLocks/>
              </p:cNvSpPr>
              <p:nvPr/>
            </p:nvSpPr>
            <p:spPr bwMode="auto">
              <a:xfrm>
                <a:off x="1751" y="4489"/>
                <a:ext cx="2" cy="2"/>
              </a:xfrm>
              <a:custGeom>
                <a:avLst/>
                <a:gdLst>
                  <a:gd name="T0" fmla="+- 0 1751 1751"/>
                  <a:gd name="T1" fmla="*/ T0 w 1"/>
                  <a:gd name="T2" fmla="+- 0 4490 4489"/>
                  <a:gd name="T3" fmla="*/ 4490 h 1"/>
                  <a:gd name="T4" fmla="+- 0 1751 1751"/>
                  <a:gd name="T5" fmla="*/ T4 w 1"/>
                  <a:gd name="T6" fmla="+- 0 4490 4489"/>
                  <a:gd name="T7" fmla="*/ 4490 h 1"/>
                  <a:gd name="T8" fmla="+- 0 1751 1751"/>
                  <a:gd name="T9" fmla="*/ T8 w 1"/>
                  <a:gd name="T10" fmla="+- 0 4490 4489"/>
                  <a:gd name="T11" fmla="*/ 4490 h 1"/>
                  <a:gd name="T12" fmla="+- 0 1751 1751"/>
                  <a:gd name="T13" fmla="*/ T12 w 1"/>
                  <a:gd name="T14" fmla="+- 0 4489 4489"/>
                  <a:gd name="T15" fmla="*/ 4489 h 1"/>
                  <a:gd name="T16" fmla="+- 0 1751 1751"/>
                  <a:gd name="T17" fmla="*/ T16 w 1"/>
                  <a:gd name="T18" fmla="+- 0 4489 4489"/>
                  <a:gd name="T19" fmla="*/ 4489 h 1"/>
                  <a:gd name="T20" fmla="+- 0 1751 1751"/>
                  <a:gd name="T21" fmla="*/ T20 w 1"/>
                  <a:gd name="T22" fmla="+- 0 4490 4489"/>
                  <a:gd name="T23" fmla="*/ 4490 h 1"/>
                  <a:gd name="T24" fmla="+- 0 1751 1751"/>
                  <a:gd name="T25" fmla="*/ T24 w 1"/>
                  <a:gd name="T26" fmla="+- 0 4490 4489"/>
                  <a:gd name="T27" fmla="*/ 4490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74" name="Group 96"/>
            <p:cNvGrpSpPr>
              <a:grpSpLocks/>
            </p:cNvGrpSpPr>
            <p:nvPr/>
          </p:nvGrpSpPr>
          <p:grpSpPr bwMode="auto">
            <a:xfrm>
              <a:off x="1819" y="4502"/>
              <a:ext cx="2" cy="2"/>
              <a:chOff x="1819" y="4502"/>
              <a:chExt cx="2" cy="2"/>
            </a:xfrm>
          </p:grpSpPr>
          <p:sp>
            <p:nvSpPr>
              <p:cNvPr id="2097" name="Freeform 97"/>
              <p:cNvSpPr>
                <a:spLocks/>
              </p:cNvSpPr>
              <p:nvPr/>
            </p:nvSpPr>
            <p:spPr bwMode="auto">
              <a:xfrm>
                <a:off x="1819" y="4502"/>
                <a:ext cx="2" cy="2"/>
              </a:xfrm>
              <a:custGeom>
                <a:avLst/>
                <a:gdLst>
                  <a:gd name="T0" fmla="+- 0 1820 1819"/>
                  <a:gd name="T1" fmla="*/ T0 w 1"/>
                  <a:gd name="T2" fmla="+- 0 4502 4502"/>
                  <a:gd name="T3" fmla="*/ 4502 h 1"/>
                  <a:gd name="T4" fmla="+- 0 1820 1819"/>
                  <a:gd name="T5" fmla="*/ T4 w 1"/>
                  <a:gd name="T6" fmla="+- 0 4502 4502"/>
                  <a:gd name="T7" fmla="*/ 4502 h 1"/>
                  <a:gd name="T8" fmla="+- 0 1819 1819"/>
                  <a:gd name="T9" fmla="*/ T8 w 1"/>
                  <a:gd name="T10" fmla="+- 0 4502 4502"/>
                  <a:gd name="T11" fmla="*/ 4502 h 1"/>
                  <a:gd name="T12" fmla="+- 0 1820 1819"/>
                  <a:gd name="T13" fmla="*/ T12 w 1"/>
                  <a:gd name="T14" fmla="+- 0 4502 4502"/>
                  <a:gd name="T15" fmla="*/ 4502 h 1"/>
                  <a:gd name="T16" fmla="+- 0 1820 1819"/>
                  <a:gd name="T17" fmla="*/ T16 w 1"/>
                  <a:gd name="T18" fmla="+- 0 4502 4502"/>
                  <a:gd name="T19" fmla="*/ 4502 h 1"/>
                  <a:gd name="T20" fmla="+- 0 1820 1819"/>
                  <a:gd name="T21" fmla="*/ T20 w 1"/>
                  <a:gd name="T22" fmla="+- 0 4502 4502"/>
                  <a:gd name="T23" fmla="*/ 4502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75" name="Group 94"/>
            <p:cNvGrpSpPr>
              <a:grpSpLocks/>
            </p:cNvGrpSpPr>
            <p:nvPr/>
          </p:nvGrpSpPr>
          <p:grpSpPr bwMode="auto">
            <a:xfrm>
              <a:off x="1811" y="4496"/>
              <a:ext cx="2" cy="2"/>
              <a:chOff x="1811" y="4496"/>
              <a:chExt cx="2" cy="2"/>
            </a:xfrm>
          </p:grpSpPr>
          <p:sp>
            <p:nvSpPr>
              <p:cNvPr id="2095" name="Freeform 95"/>
              <p:cNvSpPr>
                <a:spLocks/>
              </p:cNvSpPr>
              <p:nvPr/>
            </p:nvSpPr>
            <p:spPr bwMode="auto">
              <a:xfrm>
                <a:off x="1811" y="4496"/>
                <a:ext cx="2" cy="2"/>
              </a:xfrm>
              <a:custGeom>
                <a:avLst/>
                <a:gdLst>
                  <a:gd name="T0" fmla="+- 0 1811 1811"/>
                  <a:gd name="T1" fmla="*/ T0 w 1"/>
                  <a:gd name="T2" fmla="+- 0 4496 4496"/>
                  <a:gd name="T3" fmla="*/ 4496 h 1"/>
                  <a:gd name="T4" fmla="+- 0 1811 1811"/>
                  <a:gd name="T5" fmla="*/ T4 w 1"/>
                  <a:gd name="T6" fmla="+- 0 4496 4496"/>
                  <a:gd name="T7" fmla="*/ 4496 h 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76" name="Group 92"/>
            <p:cNvGrpSpPr>
              <a:grpSpLocks/>
            </p:cNvGrpSpPr>
            <p:nvPr/>
          </p:nvGrpSpPr>
          <p:grpSpPr bwMode="auto">
            <a:xfrm>
              <a:off x="734" y="4793"/>
              <a:ext cx="2107" cy="276"/>
              <a:chOff x="734" y="4793"/>
              <a:chExt cx="2107" cy="276"/>
            </a:xfrm>
          </p:grpSpPr>
          <p:sp>
            <p:nvSpPr>
              <p:cNvPr id="2094" name="Freeform 93"/>
              <p:cNvSpPr>
                <a:spLocks/>
              </p:cNvSpPr>
              <p:nvPr/>
            </p:nvSpPr>
            <p:spPr bwMode="auto">
              <a:xfrm>
                <a:off x="734" y="4793"/>
                <a:ext cx="2107" cy="276"/>
              </a:xfrm>
              <a:custGeom>
                <a:avLst/>
                <a:gdLst>
                  <a:gd name="T0" fmla="+- 0 734 734"/>
                  <a:gd name="T1" fmla="*/ T0 w 2107"/>
                  <a:gd name="T2" fmla="+- 0 5068 4793"/>
                  <a:gd name="T3" fmla="*/ 5068 h 276"/>
                  <a:gd name="T4" fmla="+- 0 2841 734"/>
                  <a:gd name="T5" fmla="*/ T4 w 2107"/>
                  <a:gd name="T6" fmla="+- 0 5068 4793"/>
                  <a:gd name="T7" fmla="*/ 5068 h 276"/>
                  <a:gd name="T8" fmla="+- 0 2841 734"/>
                  <a:gd name="T9" fmla="*/ T8 w 2107"/>
                  <a:gd name="T10" fmla="+- 0 4793 4793"/>
                  <a:gd name="T11" fmla="*/ 4793 h 276"/>
                  <a:gd name="T12" fmla="+- 0 734 734"/>
                  <a:gd name="T13" fmla="*/ T12 w 2107"/>
                  <a:gd name="T14" fmla="+- 0 4793 4793"/>
                  <a:gd name="T15" fmla="*/ 4793 h 276"/>
                  <a:gd name="T16" fmla="+- 0 734 734"/>
                  <a:gd name="T17" fmla="*/ T16 w 2107"/>
                  <a:gd name="T18" fmla="+- 0 5068 4793"/>
                  <a:gd name="T19" fmla="*/ 5068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07" h="276">
                    <a:moveTo>
                      <a:pt x="0" y="275"/>
                    </a:moveTo>
                    <a:lnTo>
                      <a:pt x="2107" y="275"/>
                    </a:lnTo>
                    <a:lnTo>
                      <a:pt x="2107" y="0"/>
                    </a:lnTo>
                    <a:lnTo>
                      <a:pt x="0" y="0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F5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77" name="Group 90"/>
            <p:cNvGrpSpPr>
              <a:grpSpLocks/>
            </p:cNvGrpSpPr>
            <p:nvPr/>
          </p:nvGrpSpPr>
          <p:grpSpPr bwMode="auto">
            <a:xfrm>
              <a:off x="771" y="4937"/>
              <a:ext cx="332" cy="2"/>
              <a:chOff x="771" y="4937"/>
              <a:chExt cx="332" cy="2"/>
            </a:xfrm>
          </p:grpSpPr>
          <p:sp>
            <p:nvSpPr>
              <p:cNvPr id="2093" name="Freeform 91"/>
              <p:cNvSpPr>
                <a:spLocks/>
              </p:cNvSpPr>
              <p:nvPr/>
            </p:nvSpPr>
            <p:spPr bwMode="auto">
              <a:xfrm>
                <a:off x="771" y="4937"/>
                <a:ext cx="332" cy="2"/>
              </a:xfrm>
              <a:custGeom>
                <a:avLst/>
                <a:gdLst>
                  <a:gd name="T0" fmla="+- 0 771 771"/>
                  <a:gd name="T1" fmla="*/ T0 w 332"/>
                  <a:gd name="T2" fmla="+- 0 1103 771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2" y="0"/>
                    </a:lnTo>
                  </a:path>
                </a:pathLst>
              </a:custGeom>
              <a:noFill/>
              <a:ln w="17463">
                <a:solidFill>
                  <a:srgbClr val="002F7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78" name="Group 88"/>
            <p:cNvGrpSpPr>
              <a:grpSpLocks/>
            </p:cNvGrpSpPr>
            <p:nvPr/>
          </p:nvGrpSpPr>
          <p:grpSpPr bwMode="auto">
            <a:xfrm>
              <a:off x="1112" y="4937"/>
              <a:ext cx="332" cy="2"/>
              <a:chOff x="1112" y="4937"/>
              <a:chExt cx="332" cy="2"/>
            </a:xfrm>
          </p:grpSpPr>
          <p:sp>
            <p:nvSpPr>
              <p:cNvPr id="2092" name="Freeform 89"/>
              <p:cNvSpPr>
                <a:spLocks/>
              </p:cNvSpPr>
              <p:nvPr/>
            </p:nvSpPr>
            <p:spPr bwMode="auto">
              <a:xfrm>
                <a:off x="1112" y="4937"/>
                <a:ext cx="332" cy="2"/>
              </a:xfrm>
              <a:custGeom>
                <a:avLst/>
                <a:gdLst>
                  <a:gd name="T0" fmla="+- 0 1112 1112"/>
                  <a:gd name="T1" fmla="*/ T0 w 332"/>
                  <a:gd name="T2" fmla="+- 0 1443 1112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1" y="0"/>
                    </a:lnTo>
                  </a:path>
                </a:pathLst>
              </a:custGeom>
              <a:noFill/>
              <a:ln w="17463">
                <a:solidFill>
                  <a:srgbClr val="6889D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79" name="Group 86"/>
            <p:cNvGrpSpPr>
              <a:grpSpLocks/>
            </p:cNvGrpSpPr>
            <p:nvPr/>
          </p:nvGrpSpPr>
          <p:grpSpPr bwMode="auto">
            <a:xfrm>
              <a:off x="1452" y="4937"/>
              <a:ext cx="332" cy="2"/>
              <a:chOff x="1452" y="4937"/>
              <a:chExt cx="332" cy="2"/>
            </a:xfrm>
          </p:grpSpPr>
          <p:sp>
            <p:nvSpPr>
              <p:cNvPr id="2091" name="Freeform 87"/>
              <p:cNvSpPr>
                <a:spLocks/>
              </p:cNvSpPr>
              <p:nvPr/>
            </p:nvSpPr>
            <p:spPr bwMode="auto">
              <a:xfrm>
                <a:off x="1452" y="4937"/>
                <a:ext cx="332" cy="2"/>
              </a:xfrm>
              <a:custGeom>
                <a:avLst/>
                <a:gdLst>
                  <a:gd name="T0" fmla="+- 0 1452 1452"/>
                  <a:gd name="T1" fmla="*/ T0 w 332"/>
                  <a:gd name="T2" fmla="+- 0 1783 1452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1" y="0"/>
                    </a:lnTo>
                  </a:path>
                </a:pathLst>
              </a:custGeom>
              <a:noFill/>
              <a:ln w="17463">
                <a:solidFill>
                  <a:srgbClr val="D3DBF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80" name="Group 84"/>
            <p:cNvGrpSpPr>
              <a:grpSpLocks/>
            </p:cNvGrpSpPr>
            <p:nvPr/>
          </p:nvGrpSpPr>
          <p:grpSpPr bwMode="auto">
            <a:xfrm>
              <a:off x="1792" y="4937"/>
              <a:ext cx="332" cy="2"/>
              <a:chOff x="1792" y="4937"/>
              <a:chExt cx="332" cy="2"/>
            </a:xfrm>
          </p:grpSpPr>
          <p:sp>
            <p:nvSpPr>
              <p:cNvPr id="2090" name="Freeform 85"/>
              <p:cNvSpPr>
                <a:spLocks/>
              </p:cNvSpPr>
              <p:nvPr/>
            </p:nvSpPr>
            <p:spPr bwMode="auto">
              <a:xfrm>
                <a:off x="1792" y="4937"/>
                <a:ext cx="332" cy="2"/>
              </a:xfrm>
              <a:custGeom>
                <a:avLst/>
                <a:gdLst>
                  <a:gd name="T0" fmla="+- 0 1792 1792"/>
                  <a:gd name="T1" fmla="*/ T0 w 332"/>
                  <a:gd name="T2" fmla="+- 0 2124 1792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2" y="0"/>
                    </a:lnTo>
                  </a:path>
                </a:pathLst>
              </a:custGeom>
              <a:noFill/>
              <a:ln w="17463">
                <a:solidFill>
                  <a:srgbClr val="F7D3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81" name="Group 82"/>
            <p:cNvGrpSpPr>
              <a:grpSpLocks/>
            </p:cNvGrpSpPr>
            <p:nvPr/>
          </p:nvGrpSpPr>
          <p:grpSpPr bwMode="auto">
            <a:xfrm>
              <a:off x="2132" y="4937"/>
              <a:ext cx="332" cy="2"/>
              <a:chOff x="2132" y="4937"/>
              <a:chExt cx="332" cy="2"/>
            </a:xfrm>
          </p:grpSpPr>
          <p:sp>
            <p:nvSpPr>
              <p:cNvPr id="2089" name="Freeform 83"/>
              <p:cNvSpPr>
                <a:spLocks/>
              </p:cNvSpPr>
              <p:nvPr/>
            </p:nvSpPr>
            <p:spPr bwMode="auto">
              <a:xfrm>
                <a:off x="2132" y="4937"/>
                <a:ext cx="332" cy="2"/>
              </a:xfrm>
              <a:custGeom>
                <a:avLst/>
                <a:gdLst>
                  <a:gd name="T0" fmla="+- 0 2132 2132"/>
                  <a:gd name="T1" fmla="*/ T0 w 332"/>
                  <a:gd name="T2" fmla="+- 0 2464 2132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2" y="0"/>
                    </a:lnTo>
                  </a:path>
                </a:pathLst>
              </a:custGeom>
              <a:noFill/>
              <a:ln w="17463">
                <a:solidFill>
                  <a:srgbClr val="CB6F7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2082" name="Group 75"/>
            <p:cNvGrpSpPr>
              <a:grpSpLocks/>
            </p:cNvGrpSpPr>
            <p:nvPr/>
          </p:nvGrpSpPr>
          <p:grpSpPr bwMode="auto">
            <a:xfrm>
              <a:off x="2472" y="4937"/>
              <a:ext cx="332" cy="2"/>
              <a:chOff x="2472" y="4937"/>
              <a:chExt cx="332" cy="2"/>
            </a:xfrm>
          </p:grpSpPr>
          <p:sp>
            <p:nvSpPr>
              <p:cNvPr id="2083" name="Freeform 81"/>
              <p:cNvSpPr>
                <a:spLocks/>
              </p:cNvSpPr>
              <p:nvPr/>
            </p:nvSpPr>
            <p:spPr bwMode="auto">
              <a:xfrm>
                <a:off x="2472" y="4937"/>
                <a:ext cx="332" cy="2"/>
              </a:xfrm>
              <a:custGeom>
                <a:avLst/>
                <a:gdLst>
                  <a:gd name="T0" fmla="+- 0 2472 2472"/>
                  <a:gd name="T1" fmla="*/ T0 w 332"/>
                  <a:gd name="T2" fmla="+- 0 2804 2472"/>
                  <a:gd name="T3" fmla="*/ T2 w 33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2">
                    <a:moveTo>
                      <a:pt x="0" y="0"/>
                    </a:moveTo>
                    <a:lnTo>
                      <a:pt x="332" y="0"/>
                    </a:lnTo>
                  </a:path>
                </a:pathLst>
              </a:custGeom>
              <a:noFill/>
              <a:ln w="17463">
                <a:solidFill>
                  <a:srgbClr val="5F14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4" name="Text Box 80"/>
              <p:cNvSpPr txBox="1">
                <a:spLocks noChangeArrowheads="1"/>
              </p:cNvSpPr>
              <p:nvPr/>
            </p:nvSpPr>
            <p:spPr bwMode="auto">
              <a:xfrm>
                <a:off x="49" y="26"/>
                <a:ext cx="176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it-IT" sz="4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Calibri" panose="020F050202020403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Spatial Price Indicies − ASESD method, Quant. 0.2</a:t>
                </a:r>
                <a:endParaRPr kumimoji="0" lang="en-US" alt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it-IT" sz="3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Italian provinces</a:t>
                </a:r>
                <a:endParaRPr kumimoji="0" lang="en-US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5" name="Text Box 79"/>
              <p:cNvSpPr txBox="1">
                <a:spLocks noChangeArrowheads="1"/>
              </p:cNvSpPr>
              <p:nvPr/>
            </p:nvSpPr>
            <p:spPr bwMode="auto">
              <a:xfrm>
                <a:off x="1734" y="4826"/>
                <a:ext cx="107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it-IT" sz="3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SPI</a:t>
                </a:r>
                <a:endParaRPr kumimoji="0" lang="en-US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6" name="Text Box 78"/>
              <p:cNvSpPr txBox="1">
                <a:spLocks noChangeArrowheads="1"/>
              </p:cNvSpPr>
              <p:nvPr/>
            </p:nvSpPr>
            <p:spPr bwMode="auto">
              <a:xfrm>
                <a:off x="1032" y="4982"/>
                <a:ext cx="41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6850" algn="l"/>
                  </a:tabLst>
                </a:pPr>
                <a:r>
                  <a:rPr kumimoji="0" lang="en-US" altLang="it-IT" sz="2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0.9	0.95</a:t>
                </a:r>
                <a:endParaRPr kumimoji="0" lang="en-US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7" name="Text Box 77"/>
              <p:cNvSpPr txBox="1">
                <a:spLocks noChangeArrowheads="1"/>
              </p:cNvSpPr>
              <p:nvPr/>
            </p:nvSpPr>
            <p:spPr bwMode="auto">
              <a:xfrm>
                <a:off x="1758" y="4982"/>
                <a:ext cx="37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82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68275" algn="l"/>
                  </a:tabLst>
                </a:pPr>
                <a:r>
                  <a:rPr kumimoji="0" lang="en-US" altLang="it-IT" sz="2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	1.05</a:t>
                </a:r>
                <a:endParaRPr kumimoji="0" lang="en-US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8" name="Text Box 76"/>
              <p:cNvSpPr txBox="1">
                <a:spLocks noChangeArrowheads="1"/>
              </p:cNvSpPr>
              <p:nvPr/>
            </p:nvSpPr>
            <p:spPr bwMode="auto">
              <a:xfrm>
                <a:off x="2393" y="4982"/>
                <a:ext cx="1133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6850" algn="l"/>
                  </a:tabLst>
                </a:pPr>
                <a:r>
                  <a:rPr kumimoji="0" lang="en-US" altLang="it-IT" sz="2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1.1	1.15</a:t>
                </a:r>
                <a:endParaRPr kumimoji="0" lang="en-US" altLang="it-I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6850" algn="l"/>
                  </a:tabLst>
                </a:pPr>
                <a:r>
                  <a:rPr kumimoji="0" lang="en-US" altLang="it-IT" sz="200" b="0" i="0" u="none" strike="noStrike" cap="none" normalizeH="0" baseline="0" smtClean="0">
                    <a:ln>
                      <a:noFill/>
                    </a:ln>
                    <a:solidFill>
                      <a:srgbClr val="22211D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Data: Scanner data 2017. Source: Istat</a:t>
                </a:r>
                <a:endParaRPr kumimoji="0" lang="en-US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123" name="CasellaDiTesto 2122"/>
          <p:cNvSpPr txBox="1"/>
          <p:nvPr/>
        </p:nvSpPr>
        <p:spPr>
          <a:xfrm>
            <a:off x="838200" y="511629"/>
            <a:ext cx="10199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Italian Provincial SCPIs </a:t>
            </a:r>
            <a:r>
              <a:rPr lang="en-US" b="1" dirty="0" smtClean="0"/>
              <a:t> in average and poor specific: computed </a:t>
            </a:r>
            <a:r>
              <a:rPr lang="en-US" b="1" dirty="0"/>
              <a:t>by </a:t>
            </a:r>
            <a:r>
              <a:rPr lang="en-US" b="1" dirty="0" smtClean="0"/>
              <a:t>using </a:t>
            </a:r>
            <a:r>
              <a:rPr lang="en-US" b="1" dirty="0"/>
              <a:t>mean unit prices (left) and quantile 0.2 of unit prices (right).</a:t>
            </a:r>
            <a:endParaRPr lang="it-IT" b="1" dirty="0"/>
          </a:p>
          <a:p>
            <a:r>
              <a:rPr lang="en-US" b="1" dirty="0"/>
              <a:t> </a:t>
            </a:r>
            <a:endParaRPr lang="it-IT" b="1" dirty="0"/>
          </a:p>
        </p:txBody>
      </p:sp>
      <p:sp>
        <p:nvSpPr>
          <p:cNvPr id="2122" name="Segnaposto piè di pagina 21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124" name="Segnaposto numero diapositiva 2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9FFC-C5B0-47F7-9EEE-CDCBD6E979E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4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1473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Biggeri</dc:creator>
  <cp:lastModifiedBy>Luigi Biggeri</cp:lastModifiedBy>
  <cp:revision>75</cp:revision>
  <dcterms:created xsi:type="dcterms:W3CDTF">2021-05-11T14:35:23Z</dcterms:created>
  <dcterms:modified xsi:type="dcterms:W3CDTF">2021-05-18T11:19:06Z</dcterms:modified>
</cp:coreProperties>
</file>