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4" r:id="rId3"/>
    <p:sldId id="274" r:id="rId4"/>
    <p:sldId id="257" r:id="rId5"/>
    <p:sldId id="295" r:id="rId6"/>
    <p:sldId id="260" r:id="rId7"/>
    <p:sldId id="276" r:id="rId8"/>
    <p:sldId id="296" r:id="rId9"/>
    <p:sldId id="298" r:id="rId10"/>
    <p:sldId id="300" r:id="rId11"/>
    <p:sldId id="301" r:id="rId12"/>
    <p:sldId id="302" r:id="rId13"/>
    <p:sldId id="303" r:id="rId14"/>
    <p:sldId id="304" r:id="rId15"/>
    <p:sldId id="305" r:id="rId16"/>
    <p:sldId id="306" r:id="rId17"/>
    <p:sldId id="308" r:id="rId18"/>
    <p:sldId id="310" r:id="rId19"/>
    <p:sldId id="313" r:id="rId20"/>
    <p:sldId id="263" r:id="rId21"/>
    <p:sldId id="278" r:id="rId22"/>
    <p:sldId id="282" r:id="rId23"/>
    <p:sldId id="288" r:id="rId24"/>
    <p:sldId id="289" r:id="rId25"/>
    <p:sldId id="290" r:id="rId26"/>
    <p:sldId id="265" r:id="rId27"/>
    <p:sldId id="284" r:id="rId28"/>
    <p:sldId id="285" r:id="rId29"/>
    <p:sldId id="286" r:id="rId30"/>
    <p:sldId id="311" r:id="rId31"/>
    <p:sldId id="312" r:id="rId32"/>
    <p:sldId id="292" r:id="rId33"/>
    <p:sldId id="266" r:id="rId34"/>
    <p:sldId id="267"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4B0A867B-FFBA-4F32-BA6B-66F012B11530}">
          <p14:sldIdLst>
            <p14:sldId id="256"/>
            <p14:sldId id="314"/>
            <p14:sldId id="274"/>
            <p14:sldId id="257"/>
            <p14:sldId id="295"/>
            <p14:sldId id="260"/>
            <p14:sldId id="276"/>
            <p14:sldId id="296"/>
            <p14:sldId id="298"/>
            <p14:sldId id="300"/>
            <p14:sldId id="301"/>
            <p14:sldId id="302"/>
            <p14:sldId id="303"/>
            <p14:sldId id="304"/>
            <p14:sldId id="305"/>
            <p14:sldId id="306"/>
            <p14:sldId id="308"/>
          </p14:sldIdLst>
        </p14:section>
        <p14:section name="Sezione senza titolo" id="{B8C49FFC-EC7A-4A21-95EF-90B52AFE7BD3}">
          <p14:sldIdLst>
            <p14:sldId id="310"/>
            <p14:sldId id="313"/>
            <p14:sldId id="263"/>
            <p14:sldId id="278"/>
            <p14:sldId id="282"/>
            <p14:sldId id="288"/>
            <p14:sldId id="289"/>
            <p14:sldId id="290"/>
            <p14:sldId id="265"/>
            <p14:sldId id="284"/>
            <p14:sldId id="285"/>
            <p14:sldId id="286"/>
            <p14:sldId id="311"/>
            <p14:sldId id="312"/>
            <p14:sldId id="292"/>
            <p14:sldId id="266"/>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4" d="100"/>
          <a:sy n="104" d="100"/>
        </p:scale>
        <p:origin x="58" y="-14"/>
      </p:cViewPr>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C8B1A3-5FC8-4F23-84CF-763A04309F0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a16="http://schemas.microsoft.com/office/drawing/2014/main" id="{8BC3A5EE-3E6F-4354-9CE5-8BA2FCC2F0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a16="http://schemas.microsoft.com/office/drawing/2014/main" id="{354090A6-7D67-4E50-9A70-41F65DD55E0B}"/>
              </a:ext>
            </a:extLst>
          </p:cNvPr>
          <p:cNvSpPr>
            <a:spLocks noGrp="1"/>
          </p:cNvSpPr>
          <p:nvPr>
            <p:ph type="dt" sz="half" idx="10"/>
          </p:nvPr>
        </p:nvSpPr>
        <p:spPr/>
        <p:txBody>
          <a:bodyPr/>
          <a:lstStyle/>
          <a:p>
            <a:fld id="{CE36485F-1A4C-488D-9259-155020477886}" type="datetimeFigureOut">
              <a:rPr lang="en-US" smtClean="0"/>
              <a:t>5/11/2022</a:t>
            </a:fld>
            <a:endParaRPr lang="en-US"/>
          </a:p>
        </p:txBody>
      </p:sp>
      <p:sp>
        <p:nvSpPr>
          <p:cNvPr id="5" name="Segnaposto piè di pagina 4">
            <a:extLst>
              <a:ext uri="{FF2B5EF4-FFF2-40B4-BE49-F238E27FC236}">
                <a16:creationId xmlns:a16="http://schemas.microsoft.com/office/drawing/2014/main" id="{6539C90A-9F77-4849-A524-0135E705AC99}"/>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BBD691D0-7A69-4294-8CB7-E962DD1D2A62}"/>
              </a:ext>
            </a:extLst>
          </p:cNvPr>
          <p:cNvSpPr>
            <a:spLocks noGrp="1"/>
          </p:cNvSpPr>
          <p:nvPr>
            <p:ph type="sldNum" sz="quarter" idx="12"/>
          </p:nvPr>
        </p:nvSpPr>
        <p:spPr/>
        <p:txBody>
          <a:bodyPr/>
          <a:lstStyle/>
          <a:p>
            <a:fld id="{D0322C77-127F-4561-8C1C-12DDA4BBC691}" type="slidenum">
              <a:rPr lang="en-US" smtClean="0"/>
              <a:t>‹N›</a:t>
            </a:fld>
            <a:endParaRPr lang="en-US"/>
          </a:p>
        </p:txBody>
      </p:sp>
    </p:spTree>
    <p:extLst>
      <p:ext uri="{BB962C8B-B14F-4D97-AF65-F5344CB8AC3E}">
        <p14:creationId xmlns:p14="http://schemas.microsoft.com/office/powerpoint/2010/main" val="3688328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30DE5-9A79-49AD-A38D-2F968B1FED40}"/>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678BE34C-498C-4BEB-B05E-774DAFDE24A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B2055AB1-ADD3-464F-B41E-4ED339722FA5}"/>
              </a:ext>
            </a:extLst>
          </p:cNvPr>
          <p:cNvSpPr>
            <a:spLocks noGrp="1"/>
          </p:cNvSpPr>
          <p:nvPr>
            <p:ph type="dt" sz="half" idx="10"/>
          </p:nvPr>
        </p:nvSpPr>
        <p:spPr/>
        <p:txBody>
          <a:bodyPr/>
          <a:lstStyle/>
          <a:p>
            <a:fld id="{CE36485F-1A4C-488D-9259-155020477886}" type="datetimeFigureOut">
              <a:rPr lang="en-US" smtClean="0"/>
              <a:t>5/11/2022</a:t>
            </a:fld>
            <a:endParaRPr lang="en-US"/>
          </a:p>
        </p:txBody>
      </p:sp>
      <p:sp>
        <p:nvSpPr>
          <p:cNvPr id="5" name="Segnaposto piè di pagina 4">
            <a:extLst>
              <a:ext uri="{FF2B5EF4-FFF2-40B4-BE49-F238E27FC236}">
                <a16:creationId xmlns:a16="http://schemas.microsoft.com/office/drawing/2014/main" id="{D0AC2D96-D793-4471-80B5-F2551CE6B280}"/>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80009093-F315-4502-AB3A-FC0B8AA20D9C}"/>
              </a:ext>
            </a:extLst>
          </p:cNvPr>
          <p:cNvSpPr>
            <a:spLocks noGrp="1"/>
          </p:cNvSpPr>
          <p:nvPr>
            <p:ph type="sldNum" sz="quarter" idx="12"/>
          </p:nvPr>
        </p:nvSpPr>
        <p:spPr/>
        <p:txBody>
          <a:bodyPr/>
          <a:lstStyle/>
          <a:p>
            <a:fld id="{D0322C77-127F-4561-8C1C-12DDA4BBC691}" type="slidenum">
              <a:rPr lang="en-US" smtClean="0"/>
              <a:t>‹N›</a:t>
            </a:fld>
            <a:endParaRPr lang="en-US"/>
          </a:p>
        </p:txBody>
      </p:sp>
    </p:spTree>
    <p:extLst>
      <p:ext uri="{BB962C8B-B14F-4D97-AF65-F5344CB8AC3E}">
        <p14:creationId xmlns:p14="http://schemas.microsoft.com/office/powerpoint/2010/main" val="2168281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42D9EF1-7FCC-49BC-8A8F-D59E0DF4BE3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45E73377-FE52-432F-B0A1-1F49DAF7BAB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31A0AC05-1E77-4CE7-8E60-E62F7EF3CEF1}"/>
              </a:ext>
            </a:extLst>
          </p:cNvPr>
          <p:cNvSpPr>
            <a:spLocks noGrp="1"/>
          </p:cNvSpPr>
          <p:nvPr>
            <p:ph type="dt" sz="half" idx="10"/>
          </p:nvPr>
        </p:nvSpPr>
        <p:spPr/>
        <p:txBody>
          <a:bodyPr/>
          <a:lstStyle/>
          <a:p>
            <a:fld id="{CE36485F-1A4C-488D-9259-155020477886}" type="datetimeFigureOut">
              <a:rPr lang="en-US" smtClean="0"/>
              <a:t>5/11/2022</a:t>
            </a:fld>
            <a:endParaRPr lang="en-US"/>
          </a:p>
        </p:txBody>
      </p:sp>
      <p:sp>
        <p:nvSpPr>
          <p:cNvPr id="5" name="Segnaposto piè di pagina 4">
            <a:extLst>
              <a:ext uri="{FF2B5EF4-FFF2-40B4-BE49-F238E27FC236}">
                <a16:creationId xmlns:a16="http://schemas.microsoft.com/office/drawing/2014/main" id="{1B619D9A-A922-478F-B41D-9010311D3AF7}"/>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2EB8F04E-4DC5-40F1-812B-87282E3E8567}"/>
              </a:ext>
            </a:extLst>
          </p:cNvPr>
          <p:cNvSpPr>
            <a:spLocks noGrp="1"/>
          </p:cNvSpPr>
          <p:nvPr>
            <p:ph type="sldNum" sz="quarter" idx="12"/>
          </p:nvPr>
        </p:nvSpPr>
        <p:spPr/>
        <p:txBody>
          <a:bodyPr/>
          <a:lstStyle/>
          <a:p>
            <a:fld id="{D0322C77-127F-4561-8C1C-12DDA4BBC691}" type="slidenum">
              <a:rPr lang="en-US" smtClean="0"/>
              <a:t>‹N›</a:t>
            </a:fld>
            <a:endParaRPr lang="en-US"/>
          </a:p>
        </p:txBody>
      </p:sp>
    </p:spTree>
    <p:extLst>
      <p:ext uri="{BB962C8B-B14F-4D97-AF65-F5344CB8AC3E}">
        <p14:creationId xmlns:p14="http://schemas.microsoft.com/office/powerpoint/2010/main" val="2899974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45D974-80B7-4785-B356-AA8985EA5942}"/>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3F0629D8-3484-4B15-9472-45295AE78EB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48573CB7-371F-450D-879C-1F622C9E4EC8}"/>
              </a:ext>
            </a:extLst>
          </p:cNvPr>
          <p:cNvSpPr>
            <a:spLocks noGrp="1"/>
          </p:cNvSpPr>
          <p:nvPr>
            <p:ph type="dt" sz="half" idx="10"/>
          </p:nvPr>
        </p:nvSpPr>
        <p:spPr/>
        <p:txBody>
          <a:bodyPr/>
          <a:lstStyle/>
          <a:p>
            <a:fld id="{CE36485F-1A4C-488D-9259-155020477886}" type="datetimeFigureOut">
              <a:rPr lang="en-US" smtClean="0"/>
              <a:t>5/11/2022</a:t>
            </a:fld>
            <a:endParaRPr lang="en-US"/>
          </a:p>
        </p:txBody>
      </p:sp>
      <p:sp>
        <p:nvSpPr>
          <p:cNvPr id="5" name="Segnaposto piè di pagina 4">
            <a:extLst>
              <a:ext uri="{FF2B5EF4-FFF2-40B4-BE49-F238E27FC236}">
                <a16:creationId xmlns:a16="http://schemas.microsoft.com/office/drawing/2014/main" id="{FFFDBC9E-CB91-4DE0-8E36-E0076FE8B6A4}"/>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242A14E3-9CF9-43C2-B70D-DD9C8BAD8392}"/>
              </a:ext>
            </a:extLst>
          </p:cNvPr>
          <p:cNvSpPr>
            <a:spLocks noGrp="1"/>
          </p:cNvSpPr>
          <p:nvPr>
            <p:ph type="sldNum" sz="quarter" idx="12"/>
          </p:nvPr>
        </p:nvSpPr>
        <p:spPr/>
        <p:txBody>
          <a:bodyPr/>
          <a:lstStyle/>
          <a:p>
            <a:fld id="{D0322C77-127F-4561-8C1C-12DDA4BBC691}" type="slidenum">
              <a:rPr lang="en-US" smtClean="0"/>
              <a:t>‹N›</a:t>
            </a:fld>
            <a:endParaRPr lang="en-US"/>
          </a:p>
        </p:txBody>
      </p:sp>
    </p:spTree>
    <p:extLst>
      <p:ext uri="{BB962C8B-B14F-4D97-AF65-F5344CB8AC3E}">
        <p14:creationId xmlns:p14="http://schemas.microsoft.com/office/powerpoint/2010/main" val="1613875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C838E-4403-4C3A-95BB-A39E3F3B47C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BCC220CB-E95E-42E8-BDE0-4A3BB66969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1659A71-AA95-4A83-9909-BAC6A211482B}"/>
              </a:ext>
            </a:extLst>
          </p:cNvPr>
          <p:cNvSpPr>
            <a:spLocks noGrp="1"/>
          </p:cNvSpPr>
          <p:nvPr>
            <p:ph type="dt" sz="half" idx="10"/>
          </p:nvPr>
        </p:nvSpPr>
        <p:spPr/>
        <p:txBody>
          <a:bodyPr/>
          <a:lstStyle/>
          <a:p>
            <a:fld id="{CE36485F-1A4C-488D-9259-155020477886}" type="datetimeFigureOut">
              <a:rPr lang="en-US" smtClean="0"/>
              <a:t>5/11/2022</a:t>
            </a:fld>
            <a:endParaRPr lang="en-US"/>
          </a:p>
        </p:txBody>
      </p:sp>
      <p:sp>
        <p:nvSpPr>
          <p:cNvPr id="5" name="Segnaposto piè di pagina 4">
            <a:extLst>
              <a:ext uri="{FF2B5EF4-FFF2-40B4-BE49-F238E27FC236}">
                <a16:creationId xmlns:a16="http://schemas.microsoft.com/office/drawing/2014/main" id="{95106E39-B183-46B5-B224-C8EA20769694}"/>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7E24D7D5-68D2-4F14-8C06-FA8EA1CD67B5}"/>
              </a:ext>
            </a:extLst>
          </p:cNvPr>
          <p:cNvSpPr>
            <a:spLocks noGrp="1"/>
          </p:cNvSpPr>
          <p:nvPr>
            <p:ph type="sldNum" sz="quarter" idx="12"/>
          </p:nvPr>
        </p:nvSpPr>
        <p:spPr/>
        <p:txBody>
          <a:bodyPr/>
          <a:lstStyle/>
          <a:p>
            <a:fld id="{D0322C77-127F-4561-8C1C-12DDA4BBC691}" type="slidenum">
              <a:rPr lang="en-US" smtClean="0"/>
              <a:t>‹N›</a:t>
            </a:fld>
            <a:endParaRPr lang="en-US"/>
          </a:p>
        </p:txBody>
      </p:sp>
    </p:spTree>
    <p:extLst>
      <p:ext uri="{BB962C8B-B14F-4D97-AF65-F5344CB8AC3E}">
        <p14:creationId xmlns:p14="http://schemas.microsoft.com/office/powerpoint/2010/main" val="784137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9A76E5-EC0A-45C0-816A-A4DB8542FC68}"/>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7827E6CF-35AB-4680-988C-187D2063D1F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a16="http://schemas.microsoft.com/office/drawing/2014/main" id="{8070638E-A2FF-44A4-8633-EEB3ABDE106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a16="http://schemas.microsoft.com/office/drawing/2014/main" id="{A774D0A7-5279-4D20-99D5-C56A8C942962}"/>
              </a:ext>
            </a:extLst>
          </p:cNvPr>
          <p:cNvSpPr>
            <a:spLocks noGrp="1"/>
          </p:cNvSpPr>
          <p:nvPr>
            <p:ph type="dt" sz="half" idx="10"/>
          </p:nvPr>
        </p:nvSpPr>
        <p:spPr/>
        <p:txBody>
          <a:bodyPr/>
          <a:lstStyle/>
          <a:p>
            <a:fld id="{CE36485F-1A4C-488D-9259-155020477886}" type="datetimeFigureOut">
              <a:rPr lang="en-US" smtClean="0"/>
              <a:t>5/11/2022</a:t>
            </a:fld>
            <a:endParaRPr lang="en-US"/>
          </a:p>
        </p:txBody>
      </p:sp>
      <p:sp>
        <p:nvSpPr>
          <p:cNvPr id="6" name="Segnaposto piè di pagina 5">
            <a:extLst>
              <a:ext uri="{FF2B5EF4-FFF2-40B4-BE49-F238E27FC236}">
                <a16:creationId xmlns:a16="http://schemas.microsoft.com/office/drawing/2014/main" id="{A9DEED25-F842-4365-AEE4-343B78B89520}"/>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8761A74E-0B9D-41B0-935F-3721AE6E6187}"/>
              </a:ext>
            </a:extLst>
          </p:cNvPr>
          <p:cNvSpPr>
            <a:spLocks noGrp="1"/>
          </p:cNvSpPr>
          <p:nvPr>
            <p:ph type="sldNum" sz="quarter" idx="12"/>
          </p:nvPr>
        </p:nvSpPr>
        <p:spPr/>
        <p:txBody>
          <a:bodyPr/>
          <a:lstStyle/>
          <a:p>
            <a:fld id="{D0322C77-127F-4561-8C1C-12DDA4BBC691}" type="slidenum">
              <a:rPr lang="en-US" smtClean="0"/>
              <a:t>‹N›</a:t>
            </a:fld>
            <a:endParaRPr lang="en-US"/>
          </a:p>
        </p:txBody>
      </p:sp>
    </p:spTree>
    <p:extLst>
      <p:ext uri="{BB962C8B-B14F-4D97-AF65-F5344CB8AC3E}">
        <p14:creationId xmlns:p14="http://schemas.microsoft.com/office/powerpoint/2010/main" val="505602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AF8C74-C82C-4E5F-8572-821681EFD602}"/>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7B2AF4FD-10AA-436C-A654-123BC70E4D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1A0D1E9-8B1B-43E4-9150-FC76DFC6000F}"/>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a16="http://schemas.microsoft.com/office/drawing/2014/main" id="{AA4E4784-8405-4F0E-85F0-D0697B7306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7144F0B-57A8-4898-AF2B-29FE35AD6D7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a16="http://schemas.microsoft.com/office/drawing/2014/main" id="{0FD9D058-7290-4847-A8B6-9EE476736523}"/>
              </a:ext>
            </a:extLst>
          </p:cNvPr>
          <p:cNvSpPr>
            <a:spLocks noGrp="1"/>
          </p:cNvSpPr>
          <p:nvPr>
            <p:ph type="dt" sz="half" idx="10"/>
          </p:nvPr>
        </p:nvSpPr>
        <p:spPr/>
        <p:txBody>
          <a:bodyPr/>
          <a:lstStyle/>
          <a:p>
            <a:fld id="{CE36485F-1A4C-488D-9259-155020477886}" type="datetimeFigureOut">
              <a:rPr lang="en-US" smtClean="0"/>
              <a:t>5/11/2022</a:t>
            </a:fld>
            <a:endParaRPr lang="en-US"/>
          </a:p>
        </p:txBody>
      </p:sp>
      <p:sp>
        <p:nvSpPr>
          <p:cNvPr id="8" name="Segnaposto piè di pagina 7">
            <a:extLst>
              <a:ext uri="{FF2B5EF4-FFF2-40B4-BE49-F238E27FC236}">
                <a16:creationId xmlns:a16="http://schemas.microsoft.com/office/drawing/2014/main" id="{78F3A7C8-C404-4078-892D-55E15936A592}"/>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a16="http://schemas.microsoft.com/office/drawing/2014/main" id="{CFABAD9B-1678-480A-BFE2-737A72B6B2A2}"/>
              </a:ext>
            </a:extLst>
          </p:cNvPr>
          <p:cNvSpPr>
            <a:spLocks noGrp="1"/>
          </p:cNvSpPr>
          <p:nvPr>
            <p:ph type="sldNum" sz="quarter" idx="12"/>
          </p:nvPr>
        </p:nvSpPr>
        <p:spPr/>
        <p:txBody>
          <a:bodyPr/>
          <a:lstStyle/>
          <a:p>
            <a:fld id="{D0322C77-127F-4561-8C1C-12DDA4BBC691}" type="slidenum">
              <a:rPr lang="en-US" smtClean="0"/>
              <a:t>‹N›</a:t>
            </a:fld>
            <a:endParaRPr lang="en-US"/>
          </a:p>
        </p:txBody>
      </p:sp>
    </p:spTree>
    <p:extLst>
      <p:ext uri="{BB962C8B-B14F-4D97-AF65-F5344CB8AC3E}">
        <p14:creationId xmlns:p14="http://schemas.microsoft.com/office/powerpoint/2010/main" val="307985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97AE44-E5BA-48C4-9CF9-3D42C789BF0E}"/>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a16="http://schemas.microsoft.com/office/drawing/2014/main" id="{B4B22C89-17CD-455F-A30B-F3EDA5697C50}"/>
              </a:ext>
            </a:extLst>
          </p:cNvPr>
          <p:cNvSpPr>
            <a:spLocks noGrp="1"/>
          </p:cNvSpPr>
          <p:nvPr>
            <p:ph type="dt" sz="half" idx="10"/>
          </p:nvPr>
        </p:nvSpPr>
        <p:spPr/>
        <p:txBody>
          <a:bodyPr/>
          <a:lstStyle/>
          <a:p>
            <a:fld id="{CE36485F-1A4C-488D-9259-155020477886}" type="datetimeFigureOut">
              <a:rPr lang="en-US" smtClean="0"/>
              <a:t>5/11/2022</a:t>
            </a:fld>
            <a:endParaRPr lang="en-US"/>
          </a:p>
        </p:txBody>
      </p:sp>
      <p:sp>
        <p:nvSpPr>
          <p:cNvPr id="4" name="Segnaposto piè di pagina 3">
            <a:extLst>
              <a:ext uri="{FF2B5EF4-FFF2-40B4-BE49-F238E27FC236}">
                <a16:creationId xmlns:a16="http://schemas.microsoft.com/office/drawing/2014/main" id="{2D8451A6-9CF8-4F78-9C2F-134F17591448}"/>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93318BE6-76C8-430A-AFAB-291CC1D9E4DD}"/>
              </a:ext>
            </a:extLst>
          </p:cNvPr>
          <p:cNvSpPr>
            <a:spLocks noGrp="1"/>
          </p:cNvSpPr>
          <p:nvPr>
            <p:ph type="sldNum" sz="quarter" idx="12"/>
          </p:nvPr>
        </p:nvSpPr>
        <p:spPr/>
        <p:txBody>
          <a:bodyPr/>
          <a:lstStyle/>
          <a:p>
            <a:fld id="{D0322C77-127F-4561-8C1C-12DDA4BBC691}" type="slidenum">
              <a:rPr lang="en-US" smtClean="0"/>
              <a:t>‹N›</a:t>
            </a:fld>
            <a:endParaRPr lang="en-US"/>
          </a:p>
        </p:txBody>
      </p:sp>
    </p:spTree>
    <p:extLst>
      <p:ext uri="{BB962C8B-B14F-4D97-AF65-F5344CB8AC3E}">
        <p14:creationId xmlns:p14="http://schemas.microsoft.com/office/powerpoint/2010/main" val="1166109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5D46404-CBF5-409D-BA9F-1A1DC2D44CA4}"/>
              </a:ext>
            </a:extLst>
          </p:cNvPr>
          <p:cNvSpPr>
            <a:spLocks noGrp="1"/>
          </p:cNvSpPr>
          <p:nvPr>
            <p:ph type="dt" sz="half" idx="10"/>
          </p:nvPr>
        </p:nvSpPr>
        <p:spPr/>
        <p:txBody>
          <a:bodyPr/>
          <a:lstStyle/>
          <a:p>
            <a:fld id="{CE36485F-1A4C-488D-9259-155020477886}" type="datetimeFigureOut">
              <a:rPr lang="en-US" smtClean="0"/>
              <a:t>5/11/2022</a:t>
            </a:fld>
            <a:endParaRPr lang="en-US"/>
          </a:p>
        </p:txBody>
      </p:sp>
      <p:sp>
        <p:nvSpPr>
          <p:cNvPr id="3" name="Segnaposto piè di pagina 2">
            <a:extLst>
              <a:ext uri="{FF2B5EF4-FFF2-40B4-BE49-F238E27FC236}">
                <a16:creationId xmlns:a16="http://schemas.microsoft.com/office/drawing/2014/main" id="{B7BEC6F4-1F3F-4613-9C0F-17181FA3B527}"/>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a16="http://schemas.microsoft.com/office/drawing/2014/main" id="{3D313C2B-947E-47F2-BD28-FA9F96CC1EFF}"/>
              </a:ext>
            </a:extLst>
          </p:cNvPr>
          <p:cNvSpPr>
            <a:spLocks noGrp="1"/>
          </p:cNvSpPr>
          <p:nvPr>
            <p:ph type="sldNum" sz="quarter" idx="12"/>
          </p:nvPr>
        </p:nvSpPr>
        <p:spPr/>
        <p:txBody>
          <a:bodyPr/>
          <a:lstStyle/>
          <a:p>
            <a:fld id="{D0322C77-127F-4561-8C1C-12DDA4BBC691}" type="slidenum">
              <a:rPr lang="en-US" smtClean="0"/>
              <a:t>‹N›</a:t>
            </a:fld>
            <a:endParaRPr lang="en-US"/>
          </a:p>
        </p:txBody>
      </p:sp>
    </p:spTree>
    <p:extLst>
      <p:ext uri="{BB962C8B-B14F-4D97-AF65-F5344CB8AC3E}">
        <p14:creationId xmlns:p14="http://schemas.microsoft.com/office/powerpoint/2010/main" val="3535582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5EF47A-860A-4952-924E-CDE5BD3A01C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5668DDB1-C518-43BA-9ADA-8ABEE59BE1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a16="http://schemas.microsoft.com/office/drawing/2014/main" id="{587A5B03-54FA-4D5E-AAE7-A325F557CB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5343686-5568-4600-92C0-C97944C4459E}"/>
              </a:ext>
            </a:extLst>
          </p:cNvPr>
          <p:cNvSpPr>
            <a:spLocks noGrp="1"/>
          </p:cNvSpPr>
          <p:nvPr>
            <p:ph type="dt" sz="half" idx="10"/>
          </p:nvPr>
        </p:nvSpPr>
        <p:spPr/>
        <p:txBody>
          <a:bodyPr/>
          <a:lstStyle/>
          <a:p>
            <a:fld id="{CE36485F-1A4C-488D-9259-155020477886}" type="datetimeFigureOut">
              <a:rPr lang="en-US" smtClean="0"/>
              <a:t>5/11/2022</a:t>
            </a:fld>
            <a:endParaRPr lang="en-US"/>
          </a:p>
        </p:txBody>
      </p:sp>
      <p:sp>
        <p:nvSpPr>
          <p:cNvPr id="6" name="Segnaposto piè di pagina 5">
            <a:extLst>
              <a:ext uri="{FF2B5EF4-FFF2-40B4-BE49-F238E27FC236}">
                <a16:creationId xmlns:a16="http://schemas.microsoft.com/office/drawing/2014/main" id="{CC32C0D4-7254-44D2-A159-A0AC6DE3E362}"/>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E9B80C06-8AFA-43AB-AF52-760B4D031B56}"/>
              </a:ext>
            </a:extLst>
          </p:cNvPr>
          <p:cNvSpPr>
            <a:spLocks noGrp="1"/>
          </p:cNvSpPr>
          <p:nvPr>
            <p:ph type="sldNum" sz="quarter" idx="12"/>
          </p:nvPr>
        </p:nvSpPr>
        <p:spPr/>
        <p:txBody>
          <a:bodyPr/>
          <a:lstStyle/>
          <a:p>
            <a:fld id="{D0322C77-127F-4561-8C1C-12DDA4BBC691}" type="slidenum">
              <a:rPr lang="en-US" smtClean="0"/>
              <a:t>‹N›</a:t>
            </a:fld>
            <a:endParaRPr lang="en-US"/>
          </a:p>
        </p:txBody>
      </p:sp>
    </p:spTree>
    <p:extLst>
      <p:ext uri="{BB962C8B-B14F-4D97-AF65-F5344CB8AC3E}">
        <p14:creationId xmlns:p14="http://schemas.microsoft.com/office/powerpoint/2010/main" val="384053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D8E695-AA3C-4522-B084-9E0564CD86C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a16="http://schemas.microsoft.com/office/drawing/2014/main" id="{BA325230-0BA9-42FD-B22D-3BC76F5D8B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a16="http://schemas.microsoft.com/office/drawing/2014/main" id="{6C1CF9D1-72AA-4782-AB3A-417F6118F6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3E398C1-BC81-4EE0-936C-48D219C1B8C7}"/>
              </a:ext>
            </a:extLst>
          </p:cNvPr>
          <p:cNvSpPr>
            <a:spLocks noGrp="1"/>
          </p:cNvSpPr>
          <p:nvPr>
            <p:ph type="dt" sz="half" idx="10"/>
          </p:nvPr>
        </p:nvSpPr>
        <p:spPr/>
        <p:txBody>
          <a:bodyPr/>
          <a:lstStyle/>
          <a:p>
            <a:fld id="{CE36485F-1A4C-488D-9259-155020477886}" type="datetimeFigureOut">
              <a:rPr lang="en-US" smtClean="0"/>
              <a:t>5/11/2022</a:t>
            </a:fld>
            <a:endParaRPr lang="en-US"/>
          </a:p>
        </p:txBody>
      </p:sp>
      <p:sp>
        <p:nvSpPr>
          <p:cNvPr id="6" name="Segnaposto piè di pagina 5">
            <a:extLst>
              <a:ext uri="{FF2B5EF4-FFF2-40B4-BE49-F238E27FC236}">
                <a16:creationId xmlns:a16="http://schemas.microsoft.com/office/drawing/2014/main" id="{8DD0C86C-AC03-46B3-A1F4-28DF6AC0F43B}"/>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BB59A127-461A-44FC-85E7-808E9B8A8370}"/>
              </a:ext>
            </a:extLst>
          </p:cNvPr>
          <p:cNvSpPr>
            <a:spLocks noGrp="1"/>
          </p:cNvSpPr>
          <p:nvPr>
            <p:ph type="sldNum" sz="quarter" idx="12"/>
          </p:nvPr>
        </p:nvSpPr>
        <p:spPr/>
        <p:txBody>
          <a:bodyPr/>
          <a:lstStyle/>
          <a:p>
            <a:fld id="{D0322C77-127F-4561-8C1C-12DDA4BBC691}" type="slidenum">
              <a:rPr lang="en-US" smtClean="0"/>
              <a:t>‹N›</a:t>
            </a:fld>
            <a:endParaRPr lang="en-US"/>
          </a:p>
        </p:txBody>
      </p:sp>
    </p:spTree>
    <p:extLst>
      <p:ext uri="{BB962C8B-B14F-4D97-AF65-F5344CB8AC3E}">
        <p14:creationId xmlns:p14="http://schemas.microsoft.com/office/powerpoint/2010/main" val="2772841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B3ADCF0-ACCF-4C7A-91DE-2FDE96253E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9F47593F-889C-4B67-8BF4-A21E16E517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BF3CF399-F93F-436E-BA99-CA8A99BD51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6485F-1A4C-488D-9259-155020477886}" type="datetimeFigureOut">
              <a:rPr lang="en-US" smtClean="0"/>
              <a:t>5/11/2022</a:t>
            </a:fld>
            <a:endParaRPr lang="en-US"/>
          </a:p>
        </p:txBody>
      </p:sp>
      <p:sp>
        <p:nvSpPr>
          <p:cNvPr id="5" name="Segnaposto piè di pagina 4">
            <a:extLst>
              <a:ext uri="{FF2B5EF4-FFF2-40B4-BE49-F238E27FC236}">
                <a16:creationId xmlns:a16="http://schemas.microsoft.com/office/drawing/2014/main" id="{3E3024C9-9D39-4EE1-9207-65BF5A0ED0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a:extLst>
              <a:ext uri="{FF2B5EF4-FFF2-40B4-BE49-F238E27FC236}">
                <a16:creationId xmlns:a16="http://schemas.microsoft.com/office/drawing/2014/main" id="{7CF6C314-060E-46F3-985D-7FB09445B1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322C77-127F-4561-8C1C-12DDA4BBC691}" type="slidenum">
              <a:rPr lang="en-US" smtClean="0"/>
              <a:t>‹N›</a:t>
            </a:fld>
            <a:endParaRPr lang="en-US"/>
          </a:p>
        </p:txBody>
      </p:sp>
    </p:spTree>
    <p:extLst>
      <p:ext uri="{BB962C8B-B14F-4D97-AF65-F5344CB8AC3E}">
        <p14:creationId xmlns:p14="http://schemas.microsoft.com/office/powerpoint/2010/main" val="96265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inclusivegrowth.e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7.wmf"/><Relationship Id="rId2" Type="http://schemas.openxmlformats.org/officeDocument/2006/relationships/slideLayout" Target="../slideLayouts/slideLayout2.xml"/><Relationship Id="rId16" Type="http://schemas.openxmlformats.org/officeDocument/2006/relationships/slide" Target="slide6.xml"/><Relationship Id="rId1" Type="http://schemas.openxmlformats.org/officeDocument/2006/relationships/vmlDrawing" Target="../drawings/vmlDrawing1.vml"/><Relationship Id="rId6" Type="http://schemas.openxmlformats.org/officeDocument/2006/relationships/image" Target="../media/image4.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 Id="rId14" Type="http://schemas.openxmlformats.org/officeDocument/2006/relationships/image" Target="../media/image8.wmf"/></Relationships>
</file>

<file path=ppt/slides/_rels/slide28.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 Id="rId14" Type="http://schemas.openxmlformats.org/officeDocument/2006/relationships/image" Target="../media/image8.wmf"/></Relationships>
</file>

<file path=ppt/slides/_rels/slide29.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 Target="slide3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 Target="slide2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 Target="slide3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001643"/>
          </a:xfrm>
          <a:prstGeom prst="rect">
            <a:avLst/>
          </a:prstGeom>
          <a:noFill/>
        </p:spPr>
        <p:txBody>
          <a:bodyPr wrap="square" rtlCol="0">
            <a:spAutoFit/>
          </a:bodyPr>
          <a:lstStyle/>
          <a:p>
            <a:endParaRPr lang="it-IT" sz="4000" dirty="0"/>
          </a:p>
          <a:p>
            <a:pPr algn="ctr"/>
            <a:endParaRPr lang="it-IT" sz="4000" dirty="0"/>
          </a:p>
          <a:p>
            <a:pPr algn="ctr"/>
            <a:r>
              <a:rPr lang="it-IT" sz="4000" dirty="0"/>
              <a:t>SIG Workshop on non-</a:t>
            </a:r>
            <a:r>
              <a:rPr lang="it-IT" sz="4000" dirty="0" err="1"/>
              <a:t>probability</a:t>
            </a:r>
            <a:r>
              <a:rPr lang="it-IT" sz="4000" dirty="0"/>
              <a:t> samples</a:t>
            </a:r>
          </a:p>
          <a:p>
            <a:pPr algn="ctr"/>
            <a:endParaRPr lang="it-IT" sz="2400" dirty="0"/>
          </a:p>
          <a:p>
            <a:pPr algn="ctr"/>
            <a:r>
              <a:rPr lang="en-US" sz="2400" b="1" dirty="0"/>
              <a:t>Experiments and projects on the computation of spatial consumer price level differences in Italy by using Big Data: issues related to the use of non-probability samples</a:t>
            </a:r>
          </a:p>
          <a:p>
            <a:pPr algn="ctr"/>
            <a:endParaRPr lang="it-IT" sz="2400" dirty="0"/>
          </a:p>
          <a:p>
            <a:pPr algn="ctr"/>
            <a:r>
              <a:rPr lang="it-IT" sz="2400" dirty="0">
                <a:solidFill>
                  <a:srgbClr val="0070C0"/>
                </a:solidFill>
              </a:rPr>
              <a:t>Biggeri L., Giusti C., Marchetti S., Pratesi M.</a:t>
            </a:r>
          </a:p>
          <a:p>
            <a:pPr algn="ctr"/>
            <a:r>
              <a:rPr lang="it-IT" sz="2400" dirty="0">
                <a:solidFill>
                  <a:srgbClr val="0070C0"/>
                </a:solidFill>
              </a:rPr>
              <a:t>ASESD, Camilo </a:t>
            </a:r>
            <a:r>
              <a:rPr lang="it-IT" sz="2400" dirty="0" err="1">
                <a:solidFill>
                  <a:srgbClr val="0070C0"/>
                </a:solidFill>
              </a:rPr>
              <a:t>Dagum</a:t>
            </a:r>
            <a:r>
              <a:rPr lang="it-IT" sz="2400" dirty="0">
                <a:solidFill>
                  <a:srgbClr val="0070C0"/>
                </a:solidFill>
              </a:rPr>
              <a:t> Centre</a:t>
            </a:r>
          </a:p>
          <a:p>
            <a:pPr algn="ctr"/>
            <a:endParaRPr lang="it-IT" sz="2400" dirty="0" smtClean="0">
              <a:solidFill>
                <a:srgbClr val="0070C0"/>
              </a:solidFill>
            </a:endParaRPr>
          </a:p>
          <a:p>
            <a:pPr algn="ctr"/>
            <a:endParaRPr lang="it-IT" sz="2400" dirty="0">
              <a:solidFill>
                <a:srgbClr val="FF0000"/>
              </a:solidFill>
            </a:endParaRPr>
          </a:p>
          <a:p>
            <a:pPr algn="ctr"/>
            <a:endParaRPr lang="it-IT" sz="2400" dirty="0">
              <a:solidFill>
                <a:srgbClr val="0070C0"/>
              </a:solidFill>
            </a:endParaRPr>
          </a:p>
          <a:p>
            <a:pPr algn="ctr"/>
            <a:r>
              <a:rPr lang="it-IT" sz="2400" b="1" dirty="0"/>
              <a:t>Trier University, 27-28 </a:t>
            </a:r>
            <a:r>
              <a:rPr lang="it-IT" sz="2400" b="1" dirty="0" err="1"/>
              <a:t>February</a:t>
            </a:r>
            <a:r>
              <a:rPr lang="it-IT" sz="2400" b="1" dirty="0"/>
              <a:t>, 2020</a:t>
            </a:r>
          </a:p>
        </p:txBody>
      </p:sp>
      <p:pic>
        <p:nvPicPr>
          <p:cNvPr id="1026" name="Picture 2" descr="Logo Ingrid">
            <a:hlinkClick r:id="rId2"/>
            <a:extLst>
              <a:ext uri="{FF2B5EF4-FFF2-40B4-BE49-F238E27FC236}">
                <a16:creationId xmlns:a16="http://schemas.microsoft.com/office/drawing/2014/main" id="{A611D375-4589-4676-98AC-F7BD74F0AF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8604" y="739308"/>
            <a:ext cx="2629747" cy="728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227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651749" y="363915"/>
            <a:ext cx="10262682" cy="5847755"/>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1.2 Researches conducted </a:t>
            </a:r>
            <a:r>
              <a:rPr lang="en-US" sz="2800" dirty="0">
                <a:solidFill>
                  <a:srgbClr val="0070C0"/>
                </a:solidFill>
                <a:cs typeface="Arial" panose="020B0604020202020204" pitchFamily="34" charset="0"/>
              </a:rPr>
              <a:t>using S</a:t>
            </a:r>
            <a:r>
              <a:rPr lang="en-US" sz="2800" dirty="0" smtClean="0">
                <a:solidFill>
                  <a:srgbClr val="0070C0"/>
                </a:solidFill>
                <a:cs typeface="Arial" panose="020B0604020202020204" pitchFamily="34" charset="0"/>
              </a:rPr>
              <a:t>canner  and CPI data: 3</a:t>
            </a:r>
            <a:r>
              <a:rPr lang="en-US" sz="2800" baseline="30000" dirty="0" smtClean="0">
                <a:solidFill>
                  <a:srgbClr val="0070C0"/>
                </a:solidFill>
                <a:cs typeface="Arial" panose="020B0604020202020204" pitchFamily="34" charset="0"/>
              </a:rPr>
              <a:t>rd</a:t>
            </a:r>
            <a:r>
              <a:rPr lang="en-US" sz="2800" dirty="0" smtClean="0">
                <a:solidFill>
                  <a:srgbClr val="0070C0"/>
                </a:solidFill>
                <a:cs typeface="Arial" panose="020B0604020202020204" pitchFamily="34" charset="0"/>
              </a:rPr>
              <a:t>   Phase </a:t>
            </a:r>
            <a:endParaRPr lang="en-US" sz="2800" dirty="0">
              <a:solidFill>
                <a:srgbClr val="0070C0"/>
              </a:solidFill>
              <a:cs typeface="Arial" panose="020B0604020202020204" pitchFamily="34" charset="0"/>
            </a:endParaRPr>
          </a:p>
          <a:p>
            <a:endParaRPr lang="en-US" sz="2000" b="1" dirty="0" smtClean="0">
              <a:solidFill>
                <a:srgbClr val="C00000"/>
              </a:solidFill>
            </a:endParaRPr>
          </a:p>
          <a:p>
            <a:pPr marL="342900" indent="-342900">
              <a:buFont typeface="Wingdings" panose="05000000000000000000" pitchFamily="2" charset="2"/>
              <a:buChar char="Ø"/>
            </a:pPr>
            <a:r>
              <a:rPr lang="it-IT" sz="2400" b="1" dirty="0"/>
              <a:t>T</a:t>
            </a:r>
            <a:r>
              <a:rPr lang="it-IT" sz="2400" b="1" dirty="0" smtClean="0"/>
              <a:t>hird </a:t>
            </a:r>
            <a:r>
              <a:rPr lang="en-US" sz="2400" b="1" dirty="0"/>
              <a:t>phase </a:t>
            </a:r>
            <a:endParaRPr lang="en-US" sz="2400" b="1" dirty="0" smtClean="0"/>
          </a:p>
          <a:p>
            <a:pPr marL="342900" indent="-342900">
              <a:buFont typeface="Wingdings" panose="05000000000000000000" pitchFamily="2" charset="2"/>
              <a:buChar char="§"/>
            </a:pPr>
            <a:r>
              <a:rPr lang="en-US" sz="2400" dirty="0" smtClean="0"/>
              <a:t>The main aims of this phase is to:</a:t>
            </a:r>
          </a:p>
          <a:p>
            <a:pPr marL="800100" lvl="1" indent="-342900">
              <a:buFont typeface="Arial" panose="020B0604020202020204" pitchFamily="34" charset="0"/>
              <a:buChar char="•"/>
            </a:pPr>
            <a:r>
              <a:rPr lang="en-US" sz="2400" dirty="0" smtClean="0"/>
              <a:t>Compute the </a:t>
            </a:r>
            <a:r>
              <a:rPr lang="en-US" sz="2400" b="1" dirty="0" smtClean="0">
                <a:solidFill>
                  <a:srgbClr val="FF0000"/>
                </a:solidFill>
              </a:rPr>
              <a:t>general</a:t>
            </a:r>
            <a:r>
              <a:rPr lang="en-US" sz="2400" dirty="0" smtClean="0"/>
              <a:t> household consumption sub-national Spatial Price Indexes (</a:t>
            </a:r>
            <a:r>
              <a:rPr lang="en-US" sz="2400" b="1" dirty="0" smtClean="0">
                <a:solidFill>
                  <a:srgbClr val="FF0000"/>
                </a:solidFill>
              </a:rPr>
              <a:t>SCPIs</a:t>
            </a:r>
            <a:r>
              <a:rPr lang="en-US" sz="2400" dirty="0" smtClean="0"/>
              <a:t>)</a:t>
            </a:r>
          </a:p>
          <a:p>
            <a:pPr marL="800100" lvl="1" indent="-342900">
              <a:buFont typeface="Wingdings" panose="05000000000000000000" pitchFamily="2" charset="2"/>
              <a:buChar char="ü"/>
            </a:pPr>
            <a:r>
              <a:rPr lang="en-US" sz="2400" dirty="0" smtClean="0"/>
              <a:t>By using only Scanner data</a:t>
            </a:r>
          </a:p>
          <a:p>
            <a:pPr marL="800100" lvl="1" indent="-342900">
              <a:buFont typeface="Wingdings" panose="05000000000000000000" pitchFamily="2" charset="2"/>
              <a:buChar char="ü"/>
            </a:pPr>
            <a:r>
              <a:rPr lang="en-US" sz="2400" dirty="0" smtClean="0"/>
              <a:t>By using a combination of Scanner data with Traditional CPI data  and other data sources</a:t>
            </a:r>
          </a:p>
          <a:p>
            <a:pPr marL="342900" indent="-342900">
              <a:buFont typeface="Wingdings" panose="05000000000000000000" pitchFamily="2" charset="2"/>
              <a:buChar char="Ø"/>
            </a:pPr>
            <a:r>
              <a:rPr lang="en-US" sz="2400" b="1" dirty="0" smtClean="0"/>
              <a:t>Two main researches</a:t>
            </a:r>
          </a:p>
          <a:p>
            <a:pPr marL="342900" lvl="1" indent="-342900">
              <a:buFont typeface="Wingdings" panose="05000000000000000000" pitchFamily="2" charset="2"/>
              <a:buChar char="§"/>
            </a:pPr>
            <a:r>
              <a:rPr lang="en-US" sz="2400" dirty="0"/>
              <a:t>By using </a:t>
            </a:r>
            <a:r>
              <a:rPr lang="en-US" sz="2400" b="1" dirty="0">
                <a:solidFill>
                  <a:srgbClr val="FF0000"/>
                </a:solidFill>
              </a:rPr>
              <a:t>only</a:t>
            </a:r>
            <a:r>
              <a:rPr lang="en-US" sz="2400" dirty="0"/>
              <a:t> </a:t>
            </a:r>
            <a:r>
              <a:rPr lang="en-US" sz="2400" dirty="0" smtClean="0"/>
              <a:t>2017 complete set of </a:t>
            </a:r>
            <a:r>
              <a:rPr lang="en-US" sz="2400" b="1" dirty="0" smtClean="0">
                <a:solidFill>
                  <a:srgbClr val="FF0000"/>
                </a:solidFill>
              </a:rPr>
              <a:t>Scanner data </a:t>
            </a:r>
            <a:r>
              <a:rPr lang="en-US" sz="2400" dirty="0" smtClean="0"/>
              <a:t>(</a:t>
            </a:r>
            <a:r>
              <a:rPr lang="en-US" sz="2400" dirty="0" err="1" smtClean="0"/>
              <a:t>Laureti</a:t>
            </a:r>
            <a:r>
              <a:rPr lang="en-US" sz="2400" dirty="0" smtClean="0"/>
              <a:t> T., </a:t>
            </a:r>
            <a:r>
              <a:rPr lang="en-US" sz="2400" dirty="0" err="1" smtClean="0"/>
              <a:t>Polidoro</a:t>
            </a:r>
            <a:r>
              <a:rPr lang="en-US" sz="2400" dirty="0" smtClean="0"/>
              <a:t> F., 2018):</a:t>
            </a:r>
          </a:p>
          <a:p>
            <a:pPr marL="800100" lvl="1" indent="-342900">
              <a:buFont typeface="Arial" panose="020B0604020202020204" pitchFamily="34" charset="0"/>
              <a:buChar char="•"/>
            </a:pPr>
            <a:r>
              <a:rPr lang="en-US" sz="2200" dirty="0" smtClean="0"/>
              <a:t>To assure the </a:t>
            </a:r>
            <a:r>
              <a:rPr lang="en-US" sz="2200" dirty="0" err="1" smtClean="0"/>
              <a:t>representativity</a:t>
            </a:r>
            <a:r>
              <a:rPr lang="en-US" sz="2200" dirty="0" smtClean="0"/>
              <a:t> of the price quotes used in the computation:</a:t>
            </a:r>
          </a:p>
          <a:p>
            <a:pPr marL="800100" lvl="1" indent="-342900">
              <a:buFont typeface="Wingdings" panose="05000000000000000000" pitchFamily="2" charset="2"/>
              <a:buChar char="ü"/>
            </a:pPr>
            <a:r>
              <a:rPr lang="en-US" sz="2200" dirty="0" smtClean="0"/>
              <a:t>Stratified Random Sample of the 9,000 outlets by provinces have been used</a:t>
            </a:r>
          </a:p>
          <a:p>
            <a:pPr marL="800100" lvl="1" indent="-342900">
              <a:buFont typeface="Wingdings" panose="05000000000000000000" pitchFamily="2" charset="2"/>
              <a:buChar char="ü"/>
            </a:pPr>
            <a:r>
              <a:rPr lang="en-US" sz="2200" dirty="0" smtClean="0"/>
              <a:t>Finest available classification of items</a:t>
            </a:r>
          </a:p>
          <a:p>
            <a:pPr marL="800100" lvl="1" indent="-342900">
              <a:buFont typeface="Arial" panose="020B0604020202020204" pitchFamily="34" charset="0"/>
              <a:buChar char="•"/>
            </a:pPr>
            <a:r>
              <a:rPr lang="en-US" sz="2200" dirty="0"/>
              <a:t>C</a:t>
            </a:r>
            <a:r>
              <a:rPr lang="en-US" sz="2200" dirty="0" smtClean="0"/>
              <a:t>omputation of the SCPIs –of Food products and, separately, for non-Food products- for the provinces within each region and than for the regions </a:t>
            </a:r>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036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651749" y="363915"/>
            <a:ext cx="10262682" cy="5386090"/>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1.2 Researches conducted </a:t>
            </a:r>
            <a:r>
              <a:rPr lang="en-US" sz="2800" dirty="0">
                <a:solidFill>
                  <a:srgbClr val="0070C0"/>
                </a:solidFill>
                <a:cs typeface="Arial" panose="020B0604020202020204" pitchFamily="34" charset="0"/>
              </a:rPr>
              <a:t>using S</a:t>
            </a:r>
            <a:r>
              <a:rPr lang="en-US" sz="2800" dirty="0" smtClean="0">
                <a:solidFill>
                  <a:srgbClr val="0070C0"/>
                </a:solidFill>
                <a:cs typeface="Arial" panose="020B0604020202020204" pitchFamily="34" charset="0"/>
              </a:rPr>
              <a:t>canner  and CPI data: 3</a:t>
            </a:r>
            <a:r>
              <a:rPr lang="en-US" sz="2800" baseline="30000" dirty="0" smtClean="0">
                <a:solidFill>
                  <a:srgbClr val="0070C0"/>
                </a:solidFill>
                <a:cs typeface="Arial" panose="020B0604020202020204" pitchFamily="34" charset="0"/>
              </a:rPr>
              <a:t>rd</a:t>
            </a:r>
            <a:r>
              <a:rPr lang="en-US" sz="2800" dirty="0" smtClean="0">
                <a:solidFill>
                  <a:srgbClr val="0070C0"/>
                </a:solidFill>
                <a:cs typeface="Arial" panose="020B0604020202020204" pitchFamily="34" charset="0"/>
              </a:rPr>
              <a:t>   Phase </a:t>
            </a:r>
            <a:endParaRPr lang="en-US" sz="2800" dirty="0">
              <a:solidFill>
                <a:srgbClr val="0070C0"/>
              </a:solidFill>
              <a:cs typeface="Arial" panose="020B0604020202020204" pitchFamily="34" charset="0"/>
            </a:endParaRPr>
          </a:p>
          <a:p>
            <a:endParaRPr lang="en-US" sz="2000" b="1" dirty="0" smtClean="0">
              <a:solidFill>
                <a:srgbClr val="C00000"/>
              </a:solidFill>
            </a:endParaRPr>
          </a:p>
          <a:p>
            <a:pPr marL="342900" indent="-342900">
              <a:buFont typeface="Wingdings" panose="05000000000000000000" pitchFamily="2" charset="2"/>
              <a:buChar char="§"/>
            </a:pPr>
            <a:endParaRPr lang="en-US" sz="2400" b="1" dirty="0" smtClean="0"/>
          </a:p>
          <a:p>
            <a:pPr marL="800100" lvl="1" indent="-342900">
              <a:buFont typeface="Arial" panose="020B0604020202020204" pitchFamily="34" charset="0"/>
              <a:buChar char="•"/>
            </a:pPr>
            <a:r>
              <a:rPr lang="en-US" sz="2200" dirty="0" smtClean="0"/>
              <a:t>Among the various methods used for the computation of SCPIs, the Weighted Regional Product Dummy method  (RCP) proved be the best taking into account the availability of the turnover data</a:t>
            </a:r>
          </a:p>
          <a:p>
            <a:pPr marL="800100" lvl="1" indent="-342900">
              <a:buFont typeface="Arial" panose="020B0604020202020204" pitchFamily="34" charset="0"/>
              <a:buChar char="•"/>
            </a:pPr>
            <a:r>
              <a:rPr lang="en-US" sz="2200" dirty="0" smtClean="0"/>
              <a:t>The differences in the regional SCPIs resulted rather small</a:t>
            </a:r>
          </a:p>
          <a:p>
            <a:pPr marL="800100" lvl="1" indent="-342900">
              <a:buFont typeface="Arial" panose="020B0604020202020204" pitchFamily="34" charset="0"/>
              <a:buChar char="•"/>
            </a:pPr>
            <a:r>
              <a:rPr lang="en-US" sz="2200" dirty="0" smtClean="0"/>
              <a:t>Several limitations of the scanner data must be noted:</a:t>
            </a:r>
          </a:p>
          <a:p>
            <a:pPr marL="800100" lvl="1" indent="-342900">
              <a:buFont typeface="Wingdings" panose="05000000000000000000" pitchFamily="2" charset="2"/>
              <a:buChar char="ü"/>
            </a:pPr>
            <a:r>
              <a:rPr lang="en-US" dirty="0"/>
              <a:t>From territorial point of view there is the advantage that scanner data can cover all the cities across the whole country but it may </a:t>
            </a:r>
            <a:r>
              <a:rPr lang="en-US" dirty="0" smtClean="0"/>
              <a:t>be </a:t>
            </a:r>
            <a:r>
              <a:rPr lang="en-US" dirty="0"/>
              <a:t>that the rural areas are not </a:t>
            </a:r>
            <a:r>
              <a:rPr lang="en-US" dirty="0" smtClean="0"/>
              <a:t>covered</a:t>
            </a:r>
          </a:p>
          <a:p>
            <a:pPr marL="800100" lvl="1" indent="-342900">
              <a:buFont typeface="Wingdings" panose="05000000000000000000" pitchFamily="2" charset="2"/>
              <a:buChar char="ü"/>
            </a:pPr>
            <a:r>
              <a:rPr lang="en-US" dirty="0"/>
              <a:t>Coverage of scanner data is just for the purchased made in the outlets of the modern distribution chains, and scanner data cannot be used for perishables and seasonal products </a:t>
            </a:r>
          </a:p>
          <a:p>
            <a:pPr marL="800100" lvl="1" indent="-342900">
              <a:buFont typeface="Wingdings" panose="05000000000000000000" pitchFamily="2" charset="2"/>
              <a:buChar char="ü"/>
            </a:pPr>
            <a:r>
              <a:rPr lang="en-US" dirty="0" smtClean="0"/>
              <a:t>To attain a complete coverage of the products purchased by the households, other </a:t>
            </a:r>
            <a:r>
              <a:rPr lang="en-US" dirty="0"/>
              <a:t>outlets and markets (as hard discount, small shops and open markets) must be used </a:t>
            </a:r>
            <a:r>
              <a:rPr lang="en-US" dirty="0" smtClean="0"/>
              <a:t>both for all the </a:t>
            </a:r>
            <a:r>
              <a:rPr lang="en-US" dirty="0"/>
              <a:t>kind of grocery </a:t>
            </a:r>
            <a:r>
              <a:rPr lang="en-US" dirty="0" smtClean="0"/>
              <a:t>products and </a:t>
            </a:r>
            <a:r>
              <a:rPr lang="en-US" dirty="0"/>
              <a:t>the other products and </a:t>
            </a:r>
            <a:r>
              <a:rPr lang="en-US" dirty="0" smtClean="0"/>
              <a:t>services</a:t>
            </a:r>
          </a:p>
          <a:p>
            <a:pPr marL="800100" lvl="1" indent="-342900">
              <a:buFont typeface="Wingdings" panose="05000000000000000000" pitchFamily="2" charset="2"/>
              <a:buChar char="ü"/>
            </a:pPr>
            <a:r>
              <a:rPr lang="en-US" dirty="0"/>
              <a:t>It is surely important to evaluate how much is expenditures share cover by the scanner data</a:t>
            </a:r>
            <a:endParaRPr lang="it-IT" dirty="0"/>
          </a:p>
          <a:p>
            <a:r>
              <a:rPr lang="en-US" dirty="0"/>
              <a:t> </a:t>
            </a:r>
            <a:endParaRPr lang="it-IT"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9843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651749" y="363915"/>
            <a:ext cx="10262682" cy="6309420"/>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1.2 Researches conducted </a:t>
            </a:r>
            <a:r>
              <a:rPr lang="en-US" sz="2800" dirty="0">
                <a:solidFill>
                  <a:srgbClr val="0070C0"/>
                </a:solidFill>
                <a:cs typeface="Arial" panose="020B0604020202020204" pitchFamily="34" charset="0"/>
              </a:rPr>
              <a:t>using S</a:t>
            </a:r>
            <a:r>
              <a:rPr lang="en-US" sz="2800" dirty="0" smtClean="0">
                <a:solidFill>
                  <a:srgbClr val="0070C0"/>
                </a:solidFill>
                <a:cs typeface="Arial" panose="020B0604020202020204" pitchFamily="34" charset="0"/>
              </a:rPr>
              <a:t>canner  and CPI data: 3</a:t>
            </a:r>
            <a:r>
              <a:rPr lang="en-US" sz="2800" baseline="30000" dirty="0" smtClean="0">
                <a:solidFill>
                  <a:srgbClr val="0070C0"/>
                </a:solidFill>
                <a:cs typeface="Arial" panose="020B0604020202020204" pitchFamily="34" charset="0"/>
              </a:rPr>
              <a:t>rd</a:t>
            </a:r>
            <a:r>
              <a:rPr lang="en-US" sz="2800" dirty="0" smtClean="0">
                <a:solidFill>
                  <a:srgbClr val="0070C0"/>
                </a:solidFill>
                <a:cs typeface="Arial" panose="020B0604020202020204" pitchFamily="34" charset="0"/>
              </a:rPr>
              <a:t>   Phase </a:t>
            </a:r>
            <a:endParaRPr lang="en-US" sz="2800" dirty="0">
              <a:solidFill>
                <a:srgbClr val="0070C0"/>
              </a:solidFill>
              <a:cs typeface="Arial" panose="020B0604020202020204" pitchFamily="34" charset="0"/>
            </a:endParaRPr>
          </a:p>
          <a:p>
            <a:endParaRPr lang="en-US" sz="2000" b="1" dirty="0" smtClean="0">
              <a:solidFill>
                <a:srgbClr val="C00000"/>
              </a:solidFill>
            </a:endParaRPr>
          </a:p>
          <a:p>
            <a:pPr marL="342900" indent="-342900">
              <a:buFont typeface="Wingdings" panose="05000000000000000000" pitchFamily="2" charset="2"/>
              <a:buChar char="§"/>
            </a:pPr>
            <a:r>
              <a:rPr lang="en-US" sz="2400" dirty="0" smtClean="0"/>
              <a:t>Ferrante C. , </a:t>
            </a:r>
            <a:r>
              <a:rPr lang="en-US" sz="2400" dirty="0" err="1" smtClean="0"/>
              <a:t>Laureti</a:t>
            </a:r>
            <a:r>
              <a:rPr lang="en-US" sz="2400" dirty="0" smtClean="0"/>
              <a:t> T., </a:t>
            </a:r>
            <a:r>
              <a:rPr lang="en-US" sz="2400" dirty="0" err="1" smtClean="0"/>
              <a:t>Polidoro</a:t>
            </a:r>
            <a:r>
              <a:rPr lang="en-US" sz="2400" dirty="0" smtClean="0"/>
              <a:t> F. (2019)</a:t>
            </a:r>
          </a:p>
          <a:p>
            <a:pPr marL="800100" lvl="1" indent="-342900">
              <a:buFont typeface="Arial" panose="020B0604020202020204" pitchFamily="34" charset="0"/>
              <a:buChar char="•"/>
            </a:pPr>
            <a:r>
              <a:rPr lang="en-US" sz="2200" dirty="0" smtClean="0"/>
              <a:t>Explain what is necessary to do to overcome the mentioned limitations combining data coming from different sources of data for consumer price statistics available in Italy:</a:t>
            </a:r>
          </a:p>
          <a:p>
            <a:pPr marL="800100" lvl="1" indent="-342900">
              <a:buFont typeface="Wingdings" panose="05000000000000000000" pitchFamily="2" charset="2"/>
              <a:buChar char="ü"/>
            </a:pPr>
            <a:r>
              <a:rPr lang="en-US" dirty="0" smtClean="0"/>
              <a:t>Data coming from territorial data collection</a:t>
            </a:r>
          </a:p>
          <a:p>
            <a:pPr marL="800100" lvl="1" indent="-342900">
              <a:buFont typeface="Wingdings" panose="05000000000000000000" pitchFamily="2" charset="2"/>
              <a:buChar char="ü"/>
            </a:pPr>
            <a:r>
              <a:rPr lang="en-US" dirty="0" smtClean="0"/>
              <a:t>Data coming from centralized data collection</a:t>
            </a:r>
          </a:p>
          <a:p>
            <a:pPr marL="800100" lvl="1" indent="-342900">
              <a:buFont typeface="Wingdings" panose="05000000000000000000" pitchFamily="2" charset="2"/>
              <a:buChar char="ü"/>
            </a:pPr>
            <a:r>
              <a:rPr lang="en-US" dirty="0" smtClean="0"/>
              <a:t>Administrative data (for fuels and actual rents)</a:t>
            </a:r>
          </a:p>
          <a:p>
            <a:pPr marL="800100" lvl="1" indent="-342900">
              <a:buFont typeface="Wingdings" panose="05000000000000000000" pitchFamily="2" charset="2"/>
              <a:buChar char="ü"/>
            </a:pPr>
            <a:r>
              <a:rPr lang="en-US" dirty="0" smtClean="0"/>
              <a:t>Data coming from Household Expenditure sample survey (for the weights )</a:t>
            </a:r>
          </a:p>
          <a:p>
            <a:pPr marL="800100" lvl="1" indent="-342900">
              <a:buFont typeface="Wingdings" panose="05000000000000000000" pitchFamily="2" charset="2"/>
              <a:buChar char="ü"/>
            </a:pPr>
            <a:r>
              <a:rPr lang="en-US" dirty="0" smtClean="0"/>
              <a:t>Scanner data</a:t>
            </a:r>
            <a:endParaRPr lang="en-US" sz="2400" b="1" dirty="0" smtClean="0"/>
          </a:p>
          <a:p>
            <a:pPr marL="800100" lvl="1" indent="-342900">
              <a:buFont typeface="Arial" panose="020B0604020202020204" pitchFamily="34" charset="0"/>
              <a:buChar char="•"/>
            </a:pPr>
            <a:r>
              <a:rPr lang="en-US" sz="2200" dirty="0" smtClean="0"/>
              <a:t>Two set of Regional CSPIs have been obtained for the two retail trade channels (traditional and modern)</a:t>
            </a:r>
          </a:p>
          <a:p>
            <a:pPr marL="800100" lvl="1" indent="-342900">
              <a:buFont typeface="Arial" panose="020B0604020202020204" pitchFamily="34" charset="0"/>
              <a:buChar char="•"/>
            </a:pPr>
            <a:r>
              <a:rPr lang="en-US" sz="2200" dirty="0" err="1" smtClean="0"/>
              <a:t>Istat</a:t>
            </a:r>
            <a:r>
              <a:rPr lang="en-US" sz="2200" dirty="0" smtClean="0"/>
              <a:t> is committed in the activity to achieve the objective of compiling reliable Regional CSPI to be produced regularly, solving the main issues emerged in the experimentations and by using all the different data sources covering the entire basket of products and services.</a:t>
            </a:r>
          </a:p>
          <a:p>
            <a:pPr lvl="1"/>
            <a:r>
              <a:rPr lang="en-US" sz="2200" dirty="0" smtClean="0"/>
              <a:t>Reference framework: a </a:t>
            </a:r>
            <a:r>
              <a:rPr lang="en-US" sz="2200" b="1" dirty="0">
                <a:solidFill>
                  <a:srgbClr val="FF0000"/>
                </a:solidFill>
              </a:rPr>
              <a:t>multistage stratified sampling </a:t>
            </a:r>
            <a:r>
              <a:rPr lang="en-US" sz="2200" b="1" dirty="0" smtClean="0">
                <a:solidFill>
                  <a:srgbClr val="FF0000"/>
                </a:solidFill>
              </a:rPr>
              <a:t>design </a:t>
            </a:r>
            <a:r>
              <a:rPr lang="en-US" sz="2200" dirty="0"/>
              <a:t>should be </a:t>
            </a:r>
            <a:r>
              <a:rPr lang="en-US" sz="2200" dirty="0" smtClean="0"/>
              <a:t>used </a:t>
            </a:r>
            <a:r>
              <a:rPr lang="en-US" sz="2200" dirty="0"/>
              <a:t>to </a:t>
            </a:r>
            <a:r>
              <a:rPr lang="en-US" sz="2200" dirty="0" smtClean="0"/>
              <a:t>select from </a:t>
            </a:r>
            <a:r>
              <a:rPr lang="en-US" sz="2200" dirty="0"/>
              <a:t>the existing micro-data </a:t>
            </a:r>
            <a:r>
              <a:rPr lang="en-US" sz="2200" dirty="0" smtClean="0"/>
              <a:t>to obtain effective estimates of CPIs and SCPIs</a:t>
            </a:r>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Freccia a destra 1"/>
          <p:cNvSpPr/>
          <p:nvPr/>
        </p:nvSpPr>
        <p:spPr>
          <a:xfrm>
            <a:off x="854765" y="5927834"/>
            <a:ext cx="338959" cy="244366"/>
          </a:xfrm>
          <a:prstGeom prst="right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71945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651749" y="363915"/>
            <a:ext cx="10262682" cy="6001643"/>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1.2 Researches by using </a:t>
            </a:r>
            <a:r>
              <a:rPr lang="en-US" sz="2800" dirty="0">
                <a:solidFill>
                  <a:srgbClr val="0070C0"/>
                </a:solidFill>
                <a:cs typeface="Arial" panose="020B0604020202020204" pitchFamily="34" charset="0"/>
              </a:rPr>
              <a:t>S</a:t>
            </a:r>
            <a:r>
              <a:rPr lang="en-US" sz="2800" dirty="0" smtClean="0">
                <a:solidFill>
                  <a:srgbClr val="0070C0"/>
                </a:solidFill>
                <a:cs typeface="Arial" panose="020B0604020202020204" pitchFamily="34" charset="0"/>
              </a:rPr>
              <a:t>canner  and CPI data: 4</a:t>
            </a:r>
            <a:r>
              <a:rPr lang="en-US" sz="2800" baseline="30000" dirty="0" smtClean="0">
                <a:solidFill>
                  <a:srgbClr val="0070C0"/>
                </a:solidFill>
                <a:cs typeface="Arial" panose="020B0604020202020204" pitchFamily="34" charset="0"/>
              </a:rPr>
              <a:t>th</a:t>
            </a:r>
            <a:r>
              <a:rPr lang="en-US" sz="2800" dirty="0" smtClean="0">
                <a:solidFill>
                  <a:srgbClr val="0070C0"/>
                </a:solidFill>
                <a:cs typeface="Arial" panose="020B0604020202020204" pitchFamily="34" charset="0"/>
              </a:rPr>
              <a:t>  Phase </a:t>
            </a:r>
            <a:endParaRPr lang="en-US" sz="2800" dirty="0">
              <a:solidFill>
                <a:srgbClr val="0070C0"/>
              </a:solidFill>
              <a:cs typeface="Arial" panose="020B0604020202020204" pitchFamily="34" charset="0"/>
            </a:endParaRPr>
          </a:p>
          <a:p>
            <a:endParaRPr lang="en-US" sz="2000" b="1" dirty="0" smtClean="0">
              <a:solidFill>
                <a:srgbClr val="C00000"/>
              </a:solidFill>
            </a:endParaRPr>
          </a:p>
          <a:p>
            <a:pPr marL="342900" indent="-342900">
              <a:buFont typeface="Wingdings" panose="05000000000000000000" pitchFamily="2" charset="2"/>
              <a:buChar char="Ø"/>
            </a:pPr>
            <a:r>
              <a:rPr lang="en-US" sz="2400" b="1" dirty="0" smtClean="0"/>
              <a:t>Cooperation between </a:t>
            </a:r>
            <a:r>
              <a:rPr lang="en-US" sz="2400" b="1" dirty="0" err="1" smtClean="0"/>
              <a:t>Istat</a:t>
            </a:r>
            <a:r>
              <a:rPr lang="en-US" sz="2400" b="1" dirty="0" smtClean="0"/>
              <a:t> and Camilo  </a:t>
            </a:r>
            <a:r>
              <a:rPr lang="en-US" sz="2400" b="1" dirty="0" err="1" smtClean="0"/>
              <a:t>Dagum</a:t>
            </a:r>
            <a:r>
              <a:rPr lang="en-US" sz="2400" b="1" dirty="0" smtClean="0"/>
              <a:t>  Centre</a:t>
            </a:r>
          </a:p>
          <a:p>
            <a:endParaRPr lang="en-US" sz="2400" b="1" dirty="0" smtClean="0"/>
          </a:p>
          <a:p>
            <a:pPr marL="342900" indent="-342900">
              <a:buFont typeface="Wingdings" panose="05000000000000000000" pitchFamily="2" charset="2"/>
              <a:buChar char="§"/>
            </a:pPr>
            <a:r>
              <a:rPr lang="en-US" sz="2400" dirty="0" smtClean="0"/>
              <a:t>In October 2018 </a:t>
            </a:r>
            <a:r>
              <a:rPr lang="en-US" sz="2400" dirty="0" err="1" smtClean="0"/>
              <a:t>Istat</a:t>
            </a:r>
            <a:r>
              <a:rPr lang="en-US" sz="2400" dirty="0" smtClean="0"/>
              <a:t> and </a:t>
            </a:r>
            <a:r>
              <a:rPr lang="en-US" sz="2400" dirty="0" err="1" smtClean="0"/>
              <a:t>Dagum</a:t>
            </a:r>
            <a:r>
              <a:rPr lang="en-US" sz="2400" dirty="0" smtClean="0"/>
              <a:t> Centre signed an agreement of on   “Methodological advances</a:t>
            </a:r>
            <a:r>
              <a:rPr lang="en-US" sz="2400" dirty="0"/>
              <a:t> </a:t>
            </a:r>
            <a:r>
              <a:rPr lang="en-US" sz="2400" dirty="0" smtClean="0"/>
              <a:t>in the field of Small Area estimation methods  for poverty and living condition Indicators”</a:t>
            </a:r>
          </a:p>
          <a:p>
            <a:pPr marL="342900" indent="-342900">
              <a:buFont typeface="Wingdings" panose="05000000000000000000" pitchFamily="2" charset="2"/>
              <a:buChar char="§"/>
            </a:pPr>
            <a:r>
              <a:rPr lang="en-US" sz="2400" dirty="0" smtClean="0"/>
              <a:t>Among the objectives:</a:t>
            </a:r>
          </a:p>
          <a:p>
            <a:pPr marL="342900" lvl="0" indent="-342900">
              <a:buFont typeface="Arial" panose="020B0604020202020204" pitchFamily="34" charset="0"/>
              <a:buChar char="•"/>
            </a:pPr>
            <a:r>
              <a:rPr lang="en-US" sz="2400" dirty="0" smtClean="0"/>
              <a:t>Integration between the different sources of elementary data  (samples, administrative data, scanner data) also through probabilistic techniques</a:t>
            </a:r>
          </a:p>
          <a:p>
            <a:pPr marL="342900" lvl="0" indent="-342900">
              <a:buFont typeface="Arial" panose="020B0604020202020204" pitchFamily="34" charset="0"/>
              <a:buChar char="•"/>
            </a:pPr>
            <a:r>
              <a:rPr lang="it-IT" sz="2400" dirty="0" smtClean="0"/>
              <a:t>Use of the </a:t>
            </a:r>
            <a:r>
              <a:rPr lang="it-IT" sz="2400" i="1" dirty="0"/>
              <a:t>scanner </a:t>
            </a:r>
            <a:r>
              <a:rPr lang="it-IT" sz="2400" i="1" dirty="0" smtClean="0"/>
              <a:t>data,</a:t>
            </a:r>
            <a:r>
              <a:rPr lang="it-IT" sz="2400" dirty="0" smtClean="0"/>
              <a:t> </a:t>
            </a:r>
            <a:r>
              <a:rPr lang="en-US" sz="2400" dirty="0">
                <a:latin typeface="Calibri" panose="020F0502020204030204" pitchFamily="34" charset="0"/>
                <a:ea typeface="Calibri" panose="020F0502020204030204" pitchFamily="34" charset="0"/>
                <a:cs typeface="Times New Roman" panose="02020603050405020304" pitchFamily="18" charset="0"/>
              </a:rPr>
              <a:t>obtained from the retail trade chains of the modern </a:t>
            </a:r>
            <a:r>
              <a:rPr lang="en-US" sz="2400" dirty="0" smtClean="0">
                <a:latin typeface="Calibri" panose="020F0502020204030204" pitchFamily="34" charset="0"/>
                <a:ea typeface="Calibri" panose="020F0502020204030204" pitchFamily="34" charset="0"/>
                <a:cs typeface="Times New Roman" panose="02020603050405020304" pitchFamily="18" charset="0"/>
              </a:rPr>
              <a:t>distribution,  and data </a:t>
            </a:r>
            <a:r>
              <a:rPr lang="en-US" sz="2400" dirty="0" smtClean="0"/>
              <a:t> </a:t>
            </a:r>
            <a:r>
              <a:rPr lang="en-US" sz="2400" dirty="0"/>
              <a:t>coming from </a:t>
            </a:r>
            <a:r>
              <a:rPr lang="en-US" sz="2400" dirty="0" smtClean="0"/>
              <a:t>the CPI </a:t>
            </a:r>
            <a:r>
              <a:rPr lang="en-US" sz="2400" dirty="0"/>
              <a:t>data </a:t>
            </a:r>
            <a:r>
              <a:rPr lang="en-US" sz="2400" dirty="0" smtClean="0"/>
              <a:t>collection </a:t>
            </a:r>
            <a:r>
              <a:rPr lang="en-US" sz="2400" dirty="0">
                <a:latin typeface="Calibri" panose="020F0502020204030204" pitchFamily="34" charset="0"/>
                <a:ea typeface="Calibri" panose="020F0502020204030204" pitchFamily="34" charset="0"/>
                <a:cs typeface="Times New Roman" panose="02020603050405020304" pitchFamily="18" charset="0"/>
              </a:rPr>
              <a:t>to estimate the different level of prices at local </a:t>
            </a:r>
            <a:r>
              <a:rPr lang="en-US" sz="2400" dirty="0" smtClean="0">
                <a:latin typeface="Calibri" panose="020F0502020204030204" pitchFamily="34" charset="0"/>
                <a:ea typeface="Calibri" panose="020F0502020204030204" pitchFamily="34" charset="0"/>
                <a:cs typeface="Times New Roman" panose="02020603050405020304" pitchFamily="18" charset="0"/>
              </a:rPr>
              <a:t>level (CSPIs)  </a:t>
            </a:r>
          </a:p>
          <a:p>
            <a:pPr lvl="0"/>
            <a:endParaRPr lang="it-IT" sz="2400" dirty="0"/>
          </a:p>
          <a:p>
            <a:pPr marL="342900" indent="-342900">
              <a:buFont typeface="Wingdings" panose="05000000000000000000" pitchFamily="2" charset="2"/>
              <a:buChar char="Ø"/>
            </a:pPr>
            <a:r>
              <a:rPr lang="en-US" sz="2400" dirty="0" smtClean="0"/>
              <a:t>The </a:t>
            </a:r>
            <a:r>
              <a:rPr lang="en-US" sz="2400" dirty="0" err="1" smtClean="0"/>
              <a:t>Dagum</a:t>
            </a:r>
            <a:r>
              <a:rPr lang="en-US" sz="2400" dirty="0" smtClean="0"/>
              <a:t> Centre obtained the availability to use the scanner data and the price data coming from the surveys to compute CPI</a:t>
            </a:r>
            <a:endParaRPr lang="en-US" sz="24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456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555641"/>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1.2 Researches </a:t>
            </a:r>
            <a:r>
              <a:rPr lang="en-US" sz="2800" dirty="0">
                <a:solidFill>
                  <a:srgbClr val="0070C0"/>
                </a:solidFill>
                <a:cs typeface="Arial" panose="020B0604020202020204" pitchFamily="34" charset="0"/>
              </a:rPr>
              <a:t>by using Scanner  and CPI data: 4</a:t>
            </a:r>
            <a:r>
              <a:rPr lang="en-US" sz="2800" baseline="30000" dirty="0">
                <a:solidFill>
                  <a:srgbClr val="0070C0"/>
                </a:solidFill>
                <a:cs typeface="Arial" panose="020B0604020202020204" pitchFamily="34" charset="0"/>
              </a:rPr>
              <a:t>th</a:t>
            </a:r>
            <a:r>
              <a:rPr lang="en-US" sz="2800" dirty="0">
                <a:solidFill>
                  <a:srgbClr val="0070C0"/>
                </a:solidFill>
                <a:cs typeface="Arial" panose="020B0604020202020204" pitchFamily="34" charset="0"/>
              </a:rPr>
              <a:t>  </a:t>
            </a:r>
            <a:r>
              <a:rPr lang="en-US" sz="2800" dirty="0" smtClean="0">
                <a:solidFill>
                  <a:srgbClr val="0070C0"/>
                </a:solidFill>
                <a:cs typeface="Arial" panose="020B0604020202020204" pitchFamily="34" charset="0"/>
              </a:rPr>
              <a:t>Phase</a:t>
            </a:r>
            <a:endParaRPr lang="it-IT" sz="2000" dirty="0"/>
          </a:p>
          <a:p>
            <a:endParaRPr lang="it-IT" sz="2000" dirty="0" smtClean="0"/>
          </a:p>
          <a:p>
            <a:pPr marL="342900" indent="-342900">
              <a:buFont typeface="Wingdings" panose="05000000000000000000" pitchFamily="2" charset="2"/>
              <a:buChar char="§"/>
            </a:pPr>
            <a:r>
              <a:rPr lang="it-IT" sz="2400" dirty="0" err="1" smtClean="0"/>
              <a:t>Researchers</a:t>
            </a:r>
            <a:r>
              <a:rPr lang="it-IT" sz="2400" dirty="0" smtClean="0"/>
              <a:t> of the </a:t>
            </a:r>
            <a:r>
              <a:rPr lang="it-IT" sz="2400" dirty="0" err="1" smtClean="0"/>
              <a:t>Dagum</a:t>
            </a:r>
            <a:r>
              <a:rPr lang="it-IT" sz="2400" dirty="0" smtClean="0"/>
              <a:t> Centre </a:t>
            </a:r>
            <a:r>
              <a:rPr lang="it-IT" sz="2400" dirty="0" err="1" smtClean="0"/>
              <a:t>carry</a:t>
            </a:r>
            <a:r>
              <a:rPr lang="it-IT" sz="2400" dirty="0" smtClean="0"/>
              <a:t> out </a:t>
            </a:r>
            <a:r>
              <a:rPr lang="it-IT" sz="2400" dirty="0" err="1" smtClean="0"/>
              <a:t>very</a:t>
            </a:r>
            <a:r>
              <a:rPr lang="it-IT" sz="2400" dirty="0" smtClean="0"/>
              <a:t> </a:t>
            </a:r>
            <a:r>
              <a:rPr lang="en-US" sz="2400" dirty="0" smtClean="0"/>
              <a:t>preliminary/limited </a:t>
            </a:r>
            <a:r>
              <a:rPr lang="en-US" sz="2400" dirty="0"/>
              <a:t>analysis </a:t>
            </a:r>
            <a:r>
              <a:rPr lang="en-US" sz="2400" dirty="0" smtClean="0"/>
              <a:t>of data to verify the need to estimates </a:t>
            </a:r>
            <a:r>
              <a:rPr lang="en-US" sz="2400" b="1" dirty="0">
                <a:solidFill>
                  <a:srgbClr val="FF0000"/>
                </a:solidFill>
              </a:rPr>
              <a:t>CSPIs for </a:t>
            </a:r>
            <a:r>
              <a:rPr lang="en-US" sz="2400" b="1" dirty="0" smtClean="0">
                <a:solidFill>
                  <a:srgbClr val="FF0000"/>
                </a:solidFill>
              </a:rPr>
              <a:t>poor</a:t>
            </a:r>
          </a:p>
          <a:p>
            <a:pPr marL="342900" indent="-342900">
              <a:buFont typeface="Wingdings" panose="05000000000000000000" pitchFamily="2" charset="2"/>
              <a:buChar char="§"/>
            </a:pPr>
            <a:r>
              <a:rPr lang="en-US" sz="2200" dirty="0" smtClean="0"/>
              <a:t>Analyses for deciles of the price distribution for each product (</a:t>
            </a:r>
            <a:r>
              <a:rPr lang="en-US" sz="2200" b="1" dirty="0" smtClean="0">
                <a:solidFill>
                  <a:srgbClr val="FF0000"/>
                </a:solidFill>
              </a:rPr>
              <a:t>hypothesis</a:t>
            </a:r>
            <a:r>
              <a:rPr lang="en-US" sz="2200" dirty="0" smtClean="0"/>
              <a:t> that the poor purchase the  cheaper items of </a:t>
            </a:r>
            <a:r>
              <a:rPr lang="en-US" sz="2200" dirty="0"/>
              <a:t>a</a:t>
            </a:r>
            <a:r>
              <a:rPr lang="en-US" sz="2200" dirty="0" smtClean="0"/>
              <a:t> product)</a:t>
            </a:r>
          </a:p>
          <a:p>
            <a:pPr marL="342900" indent="-342900">
              <a:buFont typeface="Wingdings" panose="05000000000000000000" pitchFamily="2" charset="2"/>
              <a:buChar char="§"/>
            </a:pPr>
            <a:r>
              <a:rPr lang="en-US" sz="2200" dirty="0" smtClean="0"/>
              <a:t>Preliminary computation of the CSPIs for the different deciles of the distributions</a:t>
            </a:r>
          </a:p>
          <a:p>
            <a:r>
              <a:rPr lang="en-US" sz="2200" b="1" dirty="0" smtClean="0">
                <a:solidFill>
                  <a:srgbClr val="FF0000"/>
                </a:solidFill>
              </a:rPr>
              <a:t>Estimation of Regional CSPIs (2017)</a:t>
            </a:r>
          </a:p>
          <a:p>
            <a:endParaRPr lang="it-IT" sz="20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Immagine 3"/>
          <p:cNvPicPr>
            <a:picLocks noChangeAspect="1"/>
          </p:cNvPicPr>
          <p:nvPr/>
        </p:nvPicPr>
        <p:blipFill>
          <a:blip r:embed="rId2"/>
          <a:stretch>
            <a:fillRect/>
          </a:stretch>
        </p:blipFill>
        <p:spPr>
          <a:xfrm>
            <a:off x="854765" y="3486063"/>
            <a:ext cx="4563541" cy="3178400"/>
          </a:xfrm>
          <a:prstGeom prst="rect">
            <a:avLst/>
          </a:prstGeom>
        </p:spPr>
      </p:pic>
      <p:sp>
        <p:nvSpPr>
          <p:cNvPr id="6" name="CasellaDiTesto 5"/>
          <p:cNvSpPr txBox="1"/>
          <p:nvPr/>
        </p:nvSpPr>
        <p:spPr>
          <a:xfrm>
            <a:off x="5977647" y="3244241"/>
            <a:ext cx="4572000" cy="3139321"/>
          </a:xfrm>
          <a:prstGeom prst="rect">
            <a:avLst/>
          </a:prstGeom>
          <a:noFill/>
        </p:spPr>
        <p:txBody>
          <a:bodyPr wrap="square" rtlCol="0">
            <a:spAutoFit/>
          </a:bodyPr>
          <a:lstStyle/>
          <a:p>
            <a:pPr marL="342900" indent="-342900" algn="just">
              <a:buFont typeface="Wingdings" panose="05000000000000000000" pitchFamily="2" charset="2"/>
              <a:buChar char="§"/>
            </a:pPr>
            <a:r>
              <a:rPr lang="en-US" dirty="0"/>
              <a:t>Computation by using Scanner data</a:t>
            </a:r>
          </a:p>
          <a:p>
            <a:pPr marL="342900" indent="-342900" algn="just">
              <a:buFont typeface="Wingdings" panose="05000000000000000000" pitchFamily="2" charset="2"/>
              <a:buChar char="§"/>
            </a:pPr>
            <a:r>
              <a:rPr lang="en-US" dirty="0"/>
              <a:t>Products food and non-alcoholic </a:t>
            </a:r>
            <a:r>
              <a:rPr lang="en-US" dirty="0" smtClean="0"/>
              <a:t>beverage</a:t>
            </a:r>
          </a:p>
          <a:p>
            <a:pPr marL="342900" indent="-342900" algn="just">
              <a:buFont typeface="Wingdings" panose="05000000000000000000" pitchFamily="2" charset="2"/>
              <a:buChar char="§"/>
            </a:pPr>
            <a:r>
              <a:rPr lang="en-US" dirty="0" smtClean="0"/>
              <a:t>Distribution </a:t>
            </a:r>
            <a:r>
              <a:rPr lang="en-US" dirty="0"/>
              <a:t>of unit values for each product (within </a:t>
            </a:r>
            <a:r>
              <a:rPr lang="en-US" dirty="0" smtClean="0"/>
              <a:t>102 </a:t>
            </a:r>
            <a:r>
              <a:rPr lang="en-US" dirty="0"/>
              <a:t>groups of product of the ECOICOP </a:t>
            </a:r>
            <a:r>
              <a:rPr lang="en-US" dirty="0" smtClean="0"/>
              <a:t>8 classification): millions of prices</a:t>
            </a:r>
            <a:endParaRPr lang="en-US" dirty="0"/>
          </a:p>
          <a:p>
            <a:pPr marL="342900" indent="-342900" algn="just">
              <a:buFont typeface="Wingdings" panose="05000000000000000000" pitchFamily="2" charset="2"/>
              <a:buChar char="§"/>
            </a:pPr>
            <a:r>
              <a:rPr lang="en-US" dirty="0"/>
              <a:t>The Regional SPIS estimated by using unweighted RCPD</a:t>
            </a:r>
          </a:p>
          <a:p>
            <a:pPr marL="342900" indent="-342900" algn="just">
              <a:buFont typeface="Wingdings" panose="05000000000000000000" pitchFamily="2" charset="2"/>
              <a:buChar char="§"/>
            </a:pPr>
            <a:r>
              <a:rPr lang="en-US" dirty="0"/>
              <a:t>Unfortunately the dummy of the regions are not statistically different (are not enough reliable), but </a:t>
            </a:r>
          </a:p>
          <a:p>
            <a:pPr marL="285750" indent="-285750">
              <a:buFont typeface="Wingdings" panose="05000000000000000000" pitchFamily="2" charset="2"/>
              <a:buChar char="Ø"/>
            </a:pPr>
            <a:r>
              <a:rPr lang="en-US" b="1" dirty="0" smtClean="0">
                <a:solidFill>
                  <a:srgbClr val="FF0000"/>
                </a:solidFill>
              </a:rPr>
              <a:t>Clear indication of some differences</a:t>
            </a:r>
            <a:endParaRPr lang="en-US" b="1" dirty="0">
              <a:solidFill>
                <a:srgbClr val="FF0000"/>
              </a:solidFill>
            </a:endParaRPr>
          </a:p>
        </p:txBody>
      </p:sp>
    </p:spTree>
    <p:extLst>
      <p:ext uri="{BB962C8B-B14F-4D97-AF65-F5344CB8AC3E}">
        <p14:creationId xmlns:p14="http://schemas.microsoft.com/office/powerpoint/2010/main" val="66772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54765" y="486381"/>
            <a:ext cx="10262682" cy="6172459"/>
          </a:xfrm>
          <a:prstGeom prst="rect">
            <a:avLst/>
          </a:prstGeom>
          <a:noFill/>
        </p:spPr>
        <p:txBody>
          <a:bodyPr wrap="square" rtlCol="0">
            <a:spAutoFit/>
          </a:bodyPr>
          <a:lstStyle/>
          <a:p>
            <a:r>
              <a:rPr lang="en-US" sz="2800" dirty="0" smtClean="0">
                <a:solidFill>
                  <a:srgbClr val="0070C0"/>
                </a:solidFill>
              </a:rPr>
              <a:t>2 The </a:t>
            </a:r>
            <a:r>
              <a:rPr lang="en-US" sz="2800" dirty="0">
                <a:solidFill>
                  <a:srgbClr val="0070C0"/>
                </a:solidFill>
              </a:rPr>
              <a:t>computation of spatial price indexes for housing dwellings rents</a:t>
            </a:r>
          </a:p>
          <a:p>
            <a:endParaRPr lang="en-US" sz="1400" dirty="0">
              <a:solidFill>
                <a:srgbClr val="0070C0"/>
              </a:solidFill>
              <a:cs typeface="Arial" panose="020B0604020202020204" pitchFamily="34" charset="0"/>
            </a:endParaRPr>
          </a:p>
          <a:p>
            <a:pPr marL="342900" indent="-342900">
              <a:buFont typeface="Wingdings" panose="05000000000000000000" pitchFamily="2" charset="2"/>
              <a:buChar char="Ø"/>
            </a:pPr>
            <a:r>
              <a:rPr lang="en-GB" sz="2200" b="1" dirty="0">
                <a:solidFill>
                  <a:srgbClr val="FF0000"/>
                </a:solidFill>
              </a:rPr>
              <a:t>Spatial </a:t>
            </a:r>
            <a:r>
              <a:rPr lang="en-GB" sz="2200" b="1" dirty="0" smtClean="0">
                <a:solidFill>
                  <a:srgbClr val="FF0000"/>
                </a:solidFill>
              </a:rPr>
              <a:t> </a:t>
            </a:r>
            <a:r>
              <a:rPr lang="en-GB" sz="2200" b="1" dirty="0">
                <a:solidFill>
                  <a:srgbClr val="FF0000"/>
                </a:solidFill>
              </a:rPr>
              <a:t>P</a:t>
            </a:r>
            <a:r>
              <a:rPr lang="en-GB" sz="2200" b="1" dirty="0" smtClean="0">
                <a:solidFill>
                  <a:srgbClr val="FF0000"/>
                </a:solidFill>
              </a:rPr>
              <a:t>rice </a:t>
            </a:r>
            <a:r>
              <a:rPr lang="en-GB" sz="2200" b="1" dirty="0">
                <a:solidFill>
                  <a:srgbClr val="FF0000"/>
                </a:solidFill>
              </a:rPr>
              <a:t>I</a:t>
            </a:r>
            <a:r>
              <a:rPr lang="en-GB" sz="2200" b="1" dirty="0" smtClean="0">
                <a:solidFill>
                  <a:srgbClr val="FF0000"/>
                </a:solidFill>
              </a:rPr>
              <a:t>ndexes for Housing Rents </a:t>
            </a:r>
            <a:r>
              <a:rPr lang="en-GB" sz="2200" dirty="0" smtClean="0"/>
              <a:t>(SPIHR), </a:t>
            </a:r>
            <a:r>
              <a:rPr lang="en-GB" sz="2200" dirty="0"/>
              <a:t>measuring differences in rents across </a:t>
            </a:r>
            <a:r>
              <a:rPr lang="en-GB" sz="2200" dirty="0" smtClean="0"/>
              <a:t>sub-areas </a:t>
            </a:r>
            <a:r>
              <a:rPr lang="en-GB" sz="2200" dirty="0"/>
              <a:t>within a </a:t>
            </a:r>
            <a:r>
              <a:rPr lang="en-GB" sz="2200" dirty="0" smtClean="0"/>
              <a:t>country, are of </a:t>
            </a:r>
            <a:r>
              <a:rPr lang="en-GB" sz="2200" b="1" dirty="0" smtClean="0">
                <a:solidFill>
                  <a:srgbClr val="FF0000"/>
                </a:solidFill>
              </a:rPr>
              <a:t>crucial importance </a:t>
            </a:r>
            <a:r>
              <a:rPr lang="en-GB" sz="2200" dirty="0" smtClean="0"/>
              <a:t>because may </a:t>
            </a:r>
            <a:r>
              <a:rPr lang="en-GB" sz="2200" dirty="0"/>
              <a:t>be used as </a:t>
            </a:r>
            <a:r>
              <a:rPr lang="en-GB" sz="2200" b="1" dirty="0">
                <a:solidFill>
                  <a:srgbClr val="FF0000"/>
                </a:solidFill>
              </a:rPr>
              <a:t>proxies</a:t>
            </a:r>
            <a:r>
              <a:rPr lang="en-GB" sz="2200" dirty="0"/>
              <a:t> of </a:t>
            </a:r>
            <a:r>
              <a:rPr lang="en-GB" sz="2200" dirty="0">
                <a:solidFill>
                  <a:srgbClr val="FF0000"/>
                </a:solidFill>
              </a:rPr>
              <a:t>spatial differences in cost of living </a:t>
            </a:r>
            <a:r>
              <a:rPr lang="en-GB" sz="2200" dirty="0"/>
              <a:t>since housing is the largest expenditure item in the household budget, </a:t>
            </a:r>
            <a:r>
              <a:rPr lang="en-GB" sz="2200" b="1" dirty="0">
                <a:solidFill>
                  <a:srgbClr val="FF0000"/>
                </a:solidFill>
              </a:rPr>
              <a:t>especially for poor households</a:t>
            </a:r>
            <a:r>
              <a:rPr lang="en-GB" sz="2200" dirty="0" smtClean="0"/>
              <a:t>.</a:t>
            </a:r>
          </a:p>
          <a:p>
            <a:pPr marL="342900" indent="-342900">
              <a:buFont typeface="Wingdings" panose="05000000000000000000" pitchFamily="2" charset="2"/>
              <a:buChar char="Ø"/>
            </a:pPr>
            <a:r>
              <a:rPr lang="en-GB" sz="2200" dirty="0" smtClean="0"/>
              <a:t>They are also important for:</a:t>
            </a:r>
            <a:endParaRPr lang="it-IT" sz="2200" dirty="0"/>
          </a:p>
          <a:p>
            <a:pPr marL="800100" lvl="1" indent="-342900" algn="just">
              <a:lnSpc>
                <a:spcPct val="115000"/>
              </a:lnSpc>
              <a:buFont typeface="Wingdings" panose="05000000000000000000" pitchFamily="2" charset="2"/>
              <a:buChar char="ü"/>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2200" dirty="0" smtClean="0">
                <a:latin typeface="Calibri" panose="020F0502020204030204" pitchFamily="34" charset="0"/>
                <a:cs typeface="Calibri" panose="020F0502020204030204" pitchFamily="34" charset="0"/>
              </a:rPr>
              <a:t>Adjusting </a:t>
            </a:r>
            <a:r>
              <a:rPr lang="en-GB" sz="2200" dirty="0">
                <a:latin typeface="Calibri" panose="020F0502020204030204" pitchFamily="34" charset="0"/>
                <a:cs typeface="Calibri" panose="020F0502020204030204" pitchFamily="34" charset="0"/>
              </a:rPr>
              <a:t>poverty thresholds </a:t>
            </a:r>
            <a:endParaRPr lang="en-GB" sz="2200" dirty="0" smtClean="0">
              <a:latin typeface="Calibri" panose="020F0502020204030204" pitchFamily="34" charset="0"/>
              <a:cs typeface="Calibri" panose="020F0502020204030204" pitchFamily="34" charset="0"/>
            </a:endParaRPr>
          </a:p>
          <a:p>
            <a:pPr marL="800100" lvl="1" indent="-342900" algn="just">
              <a:lnSpc>
                <a:spcPct val="115000"/>
              </a:lnSpc>
              <a:buFont typeface="Wingdings" panose="05000000000000000000" pitchFamily="2" charset="2"/>
              <a:buChar char="ü"/>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2200" dirty="0" smtClean="0">
                <a:latin typeface="Calibri" panose="020F0502020204030204" pitchFamily="34" charset="0"/>
                <a:cs typeface="Calibri" panose="020F0502020204030204" pitchFamily="34" charset="0"/>
              </a:rPr>
              <a:t>Comparing </a:t>
            </a:r>
            <a:r>
              <a:rPr lang="en-GB" sz="2200" dirty="0">
                <a:latin typeface="Calibri" panose="020F0502020204030204" pitchFamily="34" charset="0"/>
                <a:cs typeface="Calibri" panose="020F0502020204030204" pitchFamily="34" charset="0"/>
              </a:rPr>
              <a:t>salaries and household disposable </a:t>
            </a:r>
            <a:r>
              <a:rPr lang="en-GB" sz="2200" dirty="0" smtClean="0">
                <a:latin typeface="Calibri" panose="020F0502020204030204" pitchFamily="34" charset="0"/>
                <a:cs typeface="Calibri" panose="020F0502020204030204" pitchFamily="34" charset="0"/>
              </a:rPr>
              <a:t>income;</a:t>
            </a:r>
          </a:p>
          <a:p>
            <a:pPr marL="800100" lvl="1" indent="-342900" algn="just">
              <a:lnSpc>
                <a:spcPct val="115000"/>
              </a:lnSpc>
              <a:buFont typeface="Wingdings" panose="05000000000000000000" pitchFamily="2" charset="2"/>
              <a:buChar char="ü"/>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2200" b="1" dirty="0" smtClean="0">
                <a:solidFill>
                  <a:srgbClr val="FF0000"/>
                </a:solidFill>
                <a:latin typeface="Calibri" panose="020F0502020204030204" pitchFamily="34" charset="0"/>
                <a:cs typeface="Calibri" panose="020F0502020204030204" pitchFamily="34" charset="0"/>
              </a:rPr>
              <a:t>Designing </a:t>
            </a:r>
            <a:r>
              <a:rPr lang="en-GB" sz="2200" b="1" dirty="0">
                <a:solidFill>
                  <a:srgbClr val="FF0000"/>
                </a:solidFill>
                <a:latin typeface="Calibri" panose="020F0502020204030204" pitchFamily="34" charset="0"/>
                <a:cs typeface="Calibri" panose="020F0502020204030204" pitchFamily="34" charset="0"/>
              </a:rPr>
              <a:t>housing policies at a local </a:t>
            </a:r>
            <a:r>
              <a:rPr lang="en-GB" sz="2200" b="1" dirty="0" smtClean="0">
                <a:solidFill>
                  <a:srgbClr val="FF0000"/>
                </a:solidFill>
                <a:latin typeface="Calibri" panose="020F0502020204030204" pitchFamily="34" charset="0"/>
                <a:cs typeface="Calibri" panose="020F0502020204030204" pitchFamily="34" charset="0"/>
              </a:rPr>
              <a:t>level</a:t>
            </a:r>
          </a:p>
          <a:p>
            <a:pPr marL="342900" indent="-342900" algn="just">
              <a:lnSpc>
                <a:spcPct val="115000"/>
              </a:lnSpc>
              <a:buFont typeface="Wingdings" panose="05000000000000000000" pitchFamily="2" charset="2"/>
              <a:buChar char="Ø"/>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i="1" dirty="0" smtClean="0">
                <a:solidFill>
                  <a:srgbClr val="C00000"/>
                </a:solidFill>
                <a:effectLst>
                  <a:outerShdw blurRad="38100" dist="38100" dir="2700000" algn="tl">
                    <a:srgbClr val="000000">
                      <a:alpha val="43137"/>
                    </a:srgbClr>
                  </a:outerShdw>
                </a:effectLst>
              </a:rPr>
              <a:t>In 2017 </a:t>
            </a:r>
            <a:r>
              <a:rPr lang="en-GB" sz="2400" dirty="0"/>
              <a:t>as yet </a:t>
            </a:r>
            <a:r>
              <a:rPr lang="en-GB" sz="2400" dirty="0">
                <a:solidFill>
                  <a:srgbClr val="FF0000"/>
                </a:solidFill>
              </a:rPr>
              <a:t>no regular computation </a:t>
            </a:r>
            <a:r>
              <a:rPr lang="en-GB" sz="2400" dirty="0"/>
              <a:t>of them in </a:t>
            </a:r>
            <a:r>
              <a:rPr lang="en-GB" sz="2400" dirty="0" smtClean="0"/>
              <a:t>Italy</a:t>
            </a:r>
            <a:r>
              <a:rPr lang="en-US" sz="2400" i="1" dirty="0" smtClean="0">
                <a:solidFill>
                  <a:srgbClr val="C00000"/>
                </a:solidFill>
                <a:effectLst>
                  <a:outerShdw blurRad="38100" dist="38100" dir="2700000" algn="tl">
                    <a:srgbClr val="000000">
                      <a:alpha val="43137"/>
                    </a:srgbClr>
                  </a:outerShdw>
                </a:effectLst>
              </a:rPr>
              <a:t>, the </a:t>
            </a:r>
            <a:r>
              <a:rPr lang="en-US" sz="2400" i="1" dirty="0" err="1" smtClean="0">
                <a:solidFill>
                  <a:srgbClr val="C00000"/>
                </a:solidFill>
                <a:effectLst>
                  <a:outerShdw blurRad="38100" dist="38100" dir="2700000" algn="tl">
                    <a:srgbClr val="000000">
                      <a:alpha val="43137"/>
                    </a:srgbClr>
                  </a:outerShdw>
                </a:effectLst>
              </a:rPr>
              <a:t>Dagum</a:t>
            </a:r>
            <a:r>
              <a:rPr lang="en-US" sz="2400" i="1" dirty="0" smtClean="0">
                <a:solidFill>
                  <a:srgbClr val="C00000"/>
                </a:solidFill>
                <a:effectLst>
                  <a:outerShdw blurRad="38100" dist="38100" dir="2700000" algn="tl">
                    <a:srgbClr val="000000">
                      <a:alpha val="43137"/>
                    </a:srgbClr>
                  </a:outerShdw>
                </a:effectLst>
              </a:rPr>
              <a:t> Centre decided to carry out </a:t>
            </a:r>
            <a:r>
              <a:rPr lang="en-US" sz="2400" i="1" dirty="0" err="1" smtClean="0">
                <a:solidFill>
                  <a:srgbClr val="C00000"/>
                </a:solidFill>
                <a:effectLst>
                  <a:outerShdw blurRad="38100" dist="38100" dir="2700000" algn="tl">
                    <a:srgbClr val="000000">
                      <a:alpha val="43137"/>
                    </a:srgbClr>
                  </a:outerShdw>
                </a:effectLst>
              </a:rPr>
              <a:t>indipendently</a:t>
            </a:r>
            <a:r>
              <a:rPr lang="en-US" sz="2400" i="1" dirty="0" smtClean="0">
                <a:solidFill>
                  <a:srgbClr val="C00000"/>
                </a:solidFill>
                <a:effectLst>
                  <a:outerShdw blurRad="38100" dist="38100" dir="2700000" algn="tl">
                    <a:srgbClr val="000000">
                      <a:alpha val="43137"/>
                    </a:srgbClr>
                  </a:outerShdw>
                </a:effectLst>
              </a:rPr>
              <a:t> the estimation of </a:t>
            </a:r>
            <a:r>
              <a:rPr lang="en-GB" sz="2400" dirty="0" smtClean="0"/>
              <a:t>SPIHR</a:t>
            </a:r>
            <a:r>
              <a:rPr lang="en-US" sz="2400" dirty="0" smtClean="0"/>
              <a:t>:</a:t>
            </a:r>
          </a:p>
          <a:p>
            <a:pPr marL="342900" indent="-342900">
              <a:buFont typeface="Wingdings" panose="05000000000000000000" pitchFamily="2" charset="2"/>
              <a:buChar char="§"/>
            </a:pPr>
            <a:r>
              <a:rPr lang="en-US" sz="2200" dirty="0" smtClean="0"/>
              <a:t>By using the region-product-dummy-method </a:t>
            </a:r>
            <a:r>
              <a:rPr lang="en-US" sz="2200" dirty="0"/>
              <a:t>(RPD) </a:t>
            </a:r>
            <a:r>
              <a:rPr lang="en-US" sz="2200" dirty="0" smtClean="0"/>
              <a:t>method, and then, in particular, the regression </a:t>
            </a:r>
            <a:r>
              <a:rPr lang="en-US" sz="2200" b="1" dirty="0" smtClean="0">
                <a:solidFill>
                  <a:srgbClr val="FF0000"/>
                </a:solidFill>
              </a:rPr>
              <a:t>hedonic </a:t>
            </a:r>
            <a:r>
              <a:rPr lang="en-US" sz="2200" b="1" dirty="0">
                <a:solidFill>
                  <a:srgbClr val="FF0000"/>
                </a:solidFill>
              </a:rPr>
              <a:t>price method (HPM</a:t>
            </a:r>
            <a:r>
              <a:rPr lang="en-US" sz="2200" b="1" dirty="0" smtClean="0">
                <a:solidFill>
                  <a:srgbClr val="FF0000"/>
                </a:solidFill>
              </a:rPr>
              <a:t>) </a:t>
            </a:r>
            <a:r>
              <a:rPr lang="en-US" sz="2200" dirty="0" smtClean="0"/>
              <a:t>that allows to take into account of the </a:t>
            </a:r>
            <a:r>
              <a:rPr lang="en-US" sz="2200" b="1" dirty="0">
                <a:solidFill>
                  <a:srgbClr val="FF0000"/>
                </a:solidFill>
              </a:rPr>
              <a:t>structural characteristics</a:t>
            </a:r>
            <a:r>
              <a:rPr lang="en-US" sz="2200" dirty="0"/>
              <a:t> of the </a:t>
            </a:r>
            <a:r>
              <a:rPr lang="en-US" sz="2200" dirty="0" smtClean="0"/>
              <a:t>house, locality/neighborhood and </a:t>
            </a:r>
            <a:r>
              <a:rPr lang="en-US" sz="2200" dirty="0"/>
              <a:t>environmental characteristics that indirectly affect the </a:t>
            </a:r>
            <a:r>
              <a:rPr lang="en-US" sz="2200" dirty="0" smtClean="0"/>
              <a:t>price/rent of an house</a:t>
            </a:r>
            <a:endParaRPr lang="it-IT" sz="2200" dirty="0"/>
          </a:p>
          <a:p>
            <a:endParaRPr lang="en-US" sz="2200" dirty="0" smtClean="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3649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309420"/>
          </a:xfrm>
          <a:prstGeom prst="rect">
            <a:avLst/>
          </a:prstGeom>
          <a:noFill/>
        </p:spPr>
        <p:txBody>
          <a:bodyPr wrap="square" rtlCol="0">
            <a:spAutoFit/>
          </a:bodyPr>
          <a:lstStyle/>
          <a:p>
            <a:r>
              <a:rPr lang="en-US" sz="2800" dirty="0">
                <a:solidFill>
                  <a:srgbClr val="0070C0"/>
                </a:solidFill>
              </a:rPr>
              <a:t>2 The computation of spatial price indexes for housing dwellings rents</a:t>
            </a:r>
          </a:p>
          <a:p>
            <a:endParaRPr lang="en-US" sz="1400" dirty="0">
              <a:solidFill>
                <a:srgbClr val="0070C0"/>
              </a:solidFill>
              <a:cs typeface="Arial" panose="020B0604020202020204" pitchFamily="34" charset="0"/>
            </a:endParaRPr>
          </a:p>
          <a:p>
            <a:endParaRPr lang="it-IT" sz="1200" dirty="0"/>
          </a:p>
          <a:p>
            <a:pPr marL="342900" indent="-342900">
              <a:buFont typeface="Wingdings" panose="05000000000000000000" pitchFamily="2" charset="2"/>
              <a:buChar char="§"/>
            </a:pPr>
            <a:r>
              <a:rPr lang="en-US" sz="2200" dirty="0" smtClean="0"/>
              <a:t>By using data </a:t>
            </a:r>
            <a:r>
              <a:rPr lang="en-US" sz="2200" dirty="0"/>
              <a:t>coming from:</a:t>
            </a:r>
          </a:p>
          <a:p>
            <a:pPr marL="342900" indent="-342900">
              <a:buFont typeface="Wingdings" panose="05000000000000000000" pitchFamily="2" charset="2"/>
              <a:buChar char="ü"/>
            </a:pPr>
            <a:r>
              <a:rPr lang="en-US" sz="2200" b="1" dirty="0">
                <a:solidFill>
                  <a:srgbClr val="FF0000"/>
                </a:solidFill>
              </a:rPr>
              <a:t>Archives</a:t>
            </a:r>
            <a:r>
              <a:rPr lang="en-US" sz="2200" dirty="0"/>
              <a:t> on purchases and rents </a:t>
            </a:r>
            <a:r>
              <a:rPr lang="en-US" sz="2200" dirty="0" smtClean="0"/>
              <a:t>recorded by Real </a:t>
            </a:r>
            <a:r>
              <a:rPr lang="en-US" sz="2200" dirty="0"/>
              <a:t>Estate Market Observatory (</a:t>
            </a:r>
            <a:r>
              <a:rPr lang="en-US" sz="2200" b="1" dirty="0">
                <a:solidFill>
                  <a:srgbClr val="FF0000"/>
                </a:solidFill>
              </a:rPr>
              <a:t>OM</a:t>
            </a:r>
            <a:r>
              <a:rPr lang="en-US" sz="2200" dirty="0"/>
              <a:t>I), which is part of the Italian Revenue and Tax </a:t>
            </a:r>
            <a:r>
              <a:rPr lang="en-US" sz="2200" dirty="0" smtClean="0"/>
              <a:t>Agency</a:t>
            </a:r>
            <a:r>
              <a:rPr lang="es-ES" sz="2200" dirty="0" smtClean="0"/>
              <a:t>;</a:t>
            </a:r>
            <a:r>
              <a:rPr lang="en-US" dirty="0" smtClean="0"/>
              <a:t>Data provided, every semester  </a:t>
            </a:r>
            <a:r>
              <a:rPr lang="en-US" dirty="0"/>
              <a:t>for each Italian municipalities (more then 8,000</a:t>
            </a:r>
            <a:r>
              <a:rPr lang="en-US" dirty="0" smtClean="0"/>
              <a:t>) and </a:t>
            </a:r>
            <a:r>
              <a:rPr lang="en-GB" dirty="0"/>
              <a:t>homogeneous </a:t>
            </a:r>
            <a:r>
              <a:rPr lang="en-GB" dirty="0" smtClean="0"/>
              <a:t>zones</a:t>
            </a:r>
            <a:r>
              <a:rPr lang="en-US" dirty="0" smtClean="0"/>
              <a:t> </a:t>
            </a:r>
            <a:r>
              <a:rPr lang="en-US" dirty="0"/>
              <a:t>within the municipality </a:t>
            </a:r>
            <a:r>
              <a:rPr lang="en-US" dirty="0" smtClean="0"/>
              <a:t>territorial, for a total of </a:t>
            </a:r>
            <a:r>
              <a:rPr lang="en-US" b="1" dirty="0" smtClean="0">
                <a:solidFill>
                  <a:srgbClr val="FF0000"/>
                </a:solidFill>
              </a:rPr>
              <a:t>145,800 price rent observations </a:t>
            </a:r>
          </a:p>
          <a:p>
            <a:pPr marL="342900" indent="-342900">
              <a:buFont typeface="Wingdings" panose="05000000000000000000" pitchFamily="2" charset="2"/>
              <a:buChar char="ü"/>
            </a:pPr>
            <a:r>
              <a:rPr lang="en-US" sz="2200" dirty="0" smtClean="0"/>
              <a:t>Rents </a:t>
            </a:r>
            <a:r>
              <a:rPr lang="en-US" sz="2200" dirty="0"/>
              <a:t>and house information  collected through the </a:t>
            </a:r>
            <a:r>
              <a:rPr lang="en-US" sz="2200" b="1" dirty="0" smtClean="0">
                <a:solidFill>
                  <a:srgbClr val="FF0000"/>
                </a:solidFill>
              </a:rPr>
              <a:t>Household Expenditure Survey</a:t>
            </a:r>
            <a:r>
              <a:rPr lang="en-US" sz="2200" dirty="0" smtClean="0"/>
              <a:t>, conducted by </a:t>
            </a:r>
            <a:r>
              <a:rPr lang="en-US" sz="2200" dirty="0" err="1" smtClean="0"/>
              <a:t>Istat</a:t>
            </a:r>
            <a:r>
              <a:rPr lang="en-US" sz="2200" dirty="0" smtClean="0"/>
              <a:t> on a sample survey of about 23,000 units; </a:t>
            </a:r>
            <a:r>
              <a:rPr lang="en-US" dirty="0" smtClean="0"/>
              <a:t>The surveys collect a lot of information on the characteristic of the house occupied by the household</a:t>
            </a:r>
          </a:p>
          <a:p>
            <a:endParaRPr lang="en-US" sz="1400" dirty="0"/>
          </a:p>
          <a:p>
            <a:pPr marL="342900" indent="-342900">
              <a:buFont typeface="Wingdings" panose="05000000000000000000" pitchFamily="2" charset="2"/>
              <a:buChar char="Ø"/>
            </a:pPr>
            <a:r>
              <a:rPr lang="it-IT" sz="2200" dirty="0" smtClean="0"/>
              <a:t>The first</a:t>
            </a:r>
            <a:r>
              <a:rPr lang="it-IT" sz="2200" dirty="0"/>
              <a:t> </a:t>
            </a:r>
            <a:r>
              <a:rPr lang="it-IT" sz="2200" dirty="0" err="1" smtClean="0"/>
              <a:t>estimates</a:t>
            </a:r>
            <a:r>
              <a:rPr lang="it-IT" sz="2200" dirty="0" smtClean="0"/>
              <a:t> of the </a:t>
            </a:r>
            <a:r>
              <a:rPr lang="it-IT" sz="2200" dirty="0" err="1" smtClean="0"/>
              <a:t>regional</a:t>
            </a:r>
            <a:r>
              <a:rPr lang="it-IT" sz="2200" dirty="0" smtClean="0"/>
              <a:t> SPIHR </a:t>
            </a:r>
            <a:r>
              <a:rPr lang="it-IT" sz="2200" dirty="0" err="1" smtClean="0"/>
              <a:t>have</a:t>
            </a:r>
            <a:r>
              <a:rPr lang="it-IT" sz="2200" dirty="0" smtClean="0"/>
              <a:t> </a:t>
            </a:r>
            <a:r>
              <a:rPr lang="it-IT" sz="2200" dirty="0" err="1" smtClean="0"/>
              <a:t>been</a:t>
            </a:r>
            <a:r>
              <a:rPr lang="it-IT" sz="2200" dirty="0" smtClean="0"/>
              <a:t> </a:t>
            </a:r>
            <a:r>
              <a:rPr lang="it-IT" sz="2200" dirty="0" err="1" smtClean="0"/>
              <a:t>conducted</a:t>
            </a:r>
            <a:r>
              <a:rPr lang="it-IT" sz="2200" dirty="0" smtClean="0"/>
              <a:t> </a:t>
            </a:r>
            <a:r>
              <a:rPr lang="it-IT" sz="2200" dirty="0" err="1" smtClean="0"/>
              <a:t>using</a:t>
            </a:r>
            <a:r>
              <a:rPr lang="it-IT" sz="2200" dirty="0" smtClean="0"/>
              <a:t> 2017 OMI data (Biggeri L., Laureti T., 2018).  </a:t>
            </a:r>
          </a:p>
          <a:p>
            <a:pPr marL="342900" indent="-342900">
              <a:buFont typeface="Arial" panose="020B0604020202020204" pitchFamily="34" charset="0"/>
              <a:buChar char="•"/>
            </a:pPr>
            <a:r>
              <a:rPr lang="en-US" sz="2200" dirty="0" smtClean="0"/>
              <a:t>Results </a:t>
            </a:r>
            <a:r>
              <a:rPr lang="en-US" sz="2200" dirty="0"/>
              <a:t>show </a:t>
            </a:r>
            <a:r>
              <a:rPr lang="en-US" sz="2200" b="1" dirty="0"/>
              <a:t>significant rent level differences across various Italian regions </a:t>
            </a:r>
            <a:r>
              <a:rPr lang="en-US" sz="2200" dirty="0"/>
              <a:t>and support the notion that dwelling rents are higher in the Northern-Central regions than in the </a:t>
            </a:r>
            <a:r>
              <a:rPr lang="en-US" sz="2200" dirty="0" smtClean="0"/>
              <a:t>South. For example, considering as </a:t>
            </a:r>
            <a:r>
              <a:rPr lang="en-US" sz="2200" b="1" dirty="0" smtClean="0">
                <a:solidFill>
                  <a:srgbClr val="FF0000"/>
                </a:solidFill>
              </a:rPr>
              <a:t>base Italy=100</a:t>
            </a:r>
            <a:r>
              <a:rPr lang="en-US" sz="2200" dirty="0" smtClean="0"/>
              <a:t>,  SPIHR of economic and cheap dwelling-houses for </a:t>
            </a:r>
            <a:r>
              <a:rPr lang="en-US" sz="2200" b="1" dirty="0" smtClean="0">
                <a:solidFill>
                  <a:srgbClr val="FF0000"/>
                </a:solidFill>
              </a:rPr>
              <a:t>Liguria is 158, and   for Sicily is 68!</a:t>
            </a:r>
          </a:p>
          <a:p>
            <a:pPr marL="342900" indent="-342900">
              <a:buFont typeface="Wingdings" panose="05000000000000000000" pitchFamily="2" charset="2"/>
              <a:buChar char="ü"/>
            </a:pPr>
            <a:r>
              <a:rPr lang="en-US" dirty="0"/>
              <a:t>The high variability of SPIHRs across regions, may depend on the presence of municipalities with a high propensity for tourism (i.e., sea, mountains, lake, etc.). </a:t>
            </a:r>
            <a:endParaRPr lang="en-US" sz="2200" dirty="0" smtClean="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55465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001643"/>
          </a:xfrm>
          <a:prstGeom prst="rect">
            <a:avLst/>
          </a:prstGeom>
          <a:noFill/>
        </p:spPr>
        <p:txBody>
          <a:bodyPr wrap="square" rtlCol="0">
            <a:spAutoFit/>
          </a:bodyPr>
          <a:lstStyle/>
          <a:p>
            <a:r>
              <a:rPr lang="en-US" sz="2800" dirty="0">
                <a:solidFill>
                  <a:srgbClr val="0070C0"/>
                </a:solidFill>
              </a:rPr>
              <a:t>2 The computation of spatial price indexes for housing dwellings rents</a:t>
            </a:r>
          </a:p>
          <a:p>
            <a:endParaRPr lang="en-US" sz="1400" dirty="0">
              <a:solidFill>
                <a:srgbClr val="0070C0"/>
              </a:solidFill>
              <a:cs typeface="Arial" panose="020B0604020202020204" pitchFamily="34" charset="0"/>
            </a:endParaRPr>
          </a:p>
          <a:p>
            <a:pPr marL="285750" indent="-285750">
              <a:buFont typeface="Wingdings" panose="05000000000000000000" pitchFamily="2" charset="2"/>
              <a:buChar char="Ø"/>
            </a:pPr>
            <a:r>
              <a:rPr lang="en-GB" dirty="0" smtClean="0"/>
              <a:t>Subsequently, a more deep analysis as ben carried out, </a:t>
            </a:r>
            <a:r>
              <a:rPr lang="en-US" dirty="0" smtClean="0"/>
              <a:t>to </a:t>
            </a:r>
            <a:r>
              <a:rPr lang="en-US" b="1" dirty="0">
                <a:solidFill>
                  <a:srgbClr val="FF0000"/>
                </a:solidFill>
              </a:rPr>
              <a:t>explore spatial heterogeneity in housing rents </a:t>
            </a:r>
            <a:r>
              <a:rPr lang="en-US" dirty="0"/>
              <a:t>within Italian regions we estimated RPD models by considering Italian </a:t>
            </a:r>
            <a:r>
              <a:rPr lang="en-US" dirty="0" smtClean="0"/>
              <a:t>provinces</a:t>
            </a:r>
            <a:r>
              <a:rPr lang="en-US" dirty="0"/>
              <a:t> </a:t>
            </a:r>
            <a:r>
              <a:rPr lang="en-US" dirty="0" smtClean="0"/>
              <a:t>(Benedetti I., </a:t>
            </a:r>
            <a:r>
              <a:rPr lang="en-US" dirty="0" err="1" smtClean="0"/>
              <a:t>Laureti</a:t>
            </a:r>
            <a:r>
              <a:rPr lang="en-US" dirty="0" smtClean="0"/>
              <a:t> T. , Biggeri L., 2020, paper submitted for the publication)</a:t>
            </a:r>
            <a:endParaRPr lang="it-IT" sz="1400" dirty="0"/>
          </a:p>
          <a:p>
            <a:pPr marL="285750" indent="-285750">
              <a:buFont typeface="Wingdings" panose="05000000000000000000" pitchFamily="2" charset="2"/>
              <a:buChar char="ü"/>
            </a:pPr>
            <a:r>
              <a:rPr lang="en-GB" dirty="0"/>
              <a:t>W</a:t>
            </a:r>
            <a:r>
              <a:rPr lang="en-GB" dirty="0" smtClean="0"/>
              <a:t>hen </a:t>
            </a:r>
            <a:r>
              <a:rPr lang="en-GB" dirty="0"/>
              <a:t>moving from regional to provincial level, a higher level of heterogeneity emerged, especially within some Italian </a:t>
            </a:r>
            <a:r>
              <a:rPr lang="en-GB" dirty="0" smtClean="0"/>
              <a:t>regions. Higher </a:t>
            </a:r>
            <a:r>
              <a:rPr lang="en-GB" dirty="0"/>
              <a:t>house rental prices are generally observed in regional </a:t>
            </a:r>
            <a:r>
              <a:rPr lang="en-GB" dirty="0" smtClean="0"/>
              <a:t>capitals </a:t>
            </a:r>
          </a:p>
          <a:p>
            <a:endParaRPr lang="en-GB" dirty="0"/>
          </a:p>
          <a:p>
            <a:pPr marL="285750" indent="-285750">
              <a:buFont typeface="Wingdings" panose="05000000000000000000" pitchFamily="2" charset="2"/>
              <a:buChar char="Ø"/>
            </a:pPr>
            <a:r>
              <a:rPr lang="en-GB" dirty="0" smtClean="0"/>
              <a:t>In 2019, the members of </a:t>
            </a:r>
            <a:r>
              <a:rPr lang="en-GB" dirty="0" err="1" smtClean="0"/>
              <a:t>Dagum</a:t>
            </a:r>
            <a:r>
              <a:rPr lang="en-GB" dirty="0" smtClean="0"/>
              <a:t> Centre (Biggeri, </a:t>
            </a:r>
            <a:r>
              <a:rPr lang="en-GB" dirty="0" err="1" smtClean="0"/>
              <a:t>Giusti</a:t>
            </a:r>
            <a:r>
              <a:rPr lang="en-GB" dirty="0" smtClean="0"/>
              <a:t> and </a:t>
            </a:r>
            <a:r>
              <a:rPr lang="en-GB" dirty="0" err="1" smtClean="0"/>
              <a:t>Marchetti</a:t>
            </a:r>
            <a:r>
              <a:rPr lang="en-GB" dirty="0"/>
              <a:t>)</a:t>
            </a:r>
            <a:r>
              <a:rPr lang="en-GB" dirty="0" smtClean="0"/>
              <a:t> implemented a research to compute Regional SPIHR, by </a:t>
            </a:r>
            <a:r>
              <a:rPr lang="en-GB" b="1" dirty="0" smtClean="0">
                <a:solidFill>
                  <a:srgbClr val="FF0000"/>
                </a:solidFill>
              </a:rPr>
              <a:t>using the HES data</a:t>
            </a:r>
            <a:r>
              <a:rPr lang="en-GB" dirty="0" smtClean="0"/>
              <a:t>, which allows also to verify the effects of the different housing characteristics on the value of the rent </a:t>
            </a:r>
          </a:p>
          <a:p>
            <a:pPr marL="285750" lvl="0" indent="-285750">
              <a:buFont typeface="Wingdings" panose="05000000000000000000" pitchFamily="2" charset="2"/>
              <a:buChar char="§"/>
            </a:pPr>
            <a:r>
              <a:rPr lang="en-US" dirty="0" smtClean="0"/>
              <a:t>The estimations </a:t>
            </a:r>
            <a:r>
              <a:rPr lang="en-US" dirty="0"/>
              <a:t>of the SPIHR </a:t>
            </a:r>
            <a:r>
              <a:rPr lang="en-US" dirty="0" smtClean="0"/>
              <a:t>have been done </a:t>
            </a:r>
            <a:r>
              <a:rPr lang="en-US" b="1" dirty="0" smtClean="0">
                <a:solidFill>
                  <a:srgbClr val="FF0000"/>
                </a:solidFill>
              </a:rPr>
              <a:t>for </a:t>
            </a:r>
            <a:r>
              <a:rPr lang="en-US" b="1" dirty="0">
                <a:solidFill>
                  <a:srgbClr val="FF0000"/>
                </a:solidFill>
              </a:rPr>
              <a:t>different typologies </a:t>
            </a:r>
            <a:r>
              <a:rPr lang="en-US" dirty="0"/>
              <a:t>of housing, of households, and occupancy status (</a:t>
            </a:r>
            <a:r>
              <a:rPr lang="en-US" dirty="0" err="1"/>
              <a:t>i</a:t>
            </a:r>
            <a:r>
              <a:rPr lang="en-US" dirty="0"/>
              <a:t>) all the occupancy status and only renting occupation:  both for poor households and all the households; (ii) all the typologies of </a:t>
            </a:r>
            <a:r>
              <a:rPr lang="en-US" dirty="0" smtClean="0"/>
              <a:t>houses </a:t>
            </a:r>
            <a:r>
              <a:rPr lang="en-US" dirty="0"/>
              <a:t>and </a:t>
            </a:r>
            <a:r>
              <a:rPr lang="en-US" dirty="0" smtClean="0"/>
              <a:t>separately for only </a:t>
            </a:r>
            <a:r>
              <a:rPr lang="en-US" dirty="0"/>
              <a:t>the apartments: both for </a:t>
            </a:r>
            <a:r>
              <a:rPr lang="en-US" b="1" dirty="0">
                <a:solidFill>
                  <a:srgbClr val="FF0000"/>
                </a:solidFill>
              </a:rPr>
              <a:t>poor households </a:t>
            </a:r>
            <a:r>
              <a:rPr lang="en-US" dirty="0"/>
              <a:t>and all the </a:t>
            </a:r>
            <a:r>
              <a:rPr lang="en-US" dirty="0" smtClean="0"/>
              <a:t>households</a:t>
            </a:r>
          </a:p>
          <a:p>
            <a:pPr marL="285750" lvl="0" indent="-285750">
              <a:buFont typeface="Wingdings" panose="05000000000000000000" pitchFamily="2" charset="2"/>
              <a:buChar char="ü"/>
            </a:pPr>
            <a:r>
              <a:rPr lang="en-US" dirty="0" smtClean="0"/>
              <a:t>The preliminary results, even </a:t>
            </a:r>
            <a:r>
              <a:rPr lang="en-US" b="1" dirty="0" smtClean="0">
                <a:solidFill>
                  <a:srgbClr val="FF0000"/>
                </a:solidFill>
              </a:rPr>
              <a:t>with statistical reliability problems </a:t>
            </a:r>
            <a:r>
              <a:rPr lang="en-US" dirty="0" smtClean="0"/>
              <a:t>of the estimations for three regions, confirmed the </a:t>
            </a:r>
            <a:r>
              <a:rPr lang="en-US" b="1" dirty="0" smtClean="0">
                <a:solidFill>
                  <a:srgbClr val="FF0000"/>
                </a:solidFill>
              </a:rPr>
              <a:t>significant </a:t>
            </a:r>
            <a:r>
              <a:rPr lang="en-US" b="1" dirty="0">
                <a:solidFill>
                  <a:srgbClr val="FF0000"/>
                </a:solidFill>
              </a:rPr>
              <a:t>rent level differences across various Italian </a:t>
            </a:r>
            <a:r>
              <a:rPr lang="en-US" b="1" dirty="0" smtClean="0">
                <a:solidFill>
                  <a:srgbClr val="FF0000"/>
                </a:solidFill>
              </a:rPr>
              <a:t>regions</a:t>
            </a:r>
            <a:r>
              <a:rPr lang="en-US" dirty="0" smtClean="0"/>
              <a:t>.</a:t>
            </a:r>
          </a:p>
          <a:p>
            <a:pPr marL="285750" lvl="0" indent="-285750">
              <a:buFont typeface="Wingdings" panose="05000000000000000000" pitchFamily="2" charset="2"/>
              <a:buChar char="ü"/>
            </a:pPr>
            <a:r>
              <a:rPr lang="en-US" dirty="0" smtClean="0"/>
              <a:t>These estimation have been used in a paper presented at the 2019 ISI Congress, in in combination of the Grocery Index (taken by the international data base </a:t>
            </a:r>
            <a:r>
              <a:rPr lang="en-US" dirty="0" err="1" smtClean="0"/>
              <a:t>Numbeo</a:t>
            </a:r>
            <a:r>
              <a:rPr lang="en-US" dirty="0" smtClean="0"/>
              <a:t>), to estimate the sub-national Spatial CPIs (</a:t>
            </a:r>
            <a:r>
              <a:rPr lang="en-US" dirty="0" err="1" smtClean="0"/>
              <a:t>Marchetti</a:t>
            </a:r>
            <a:r>
              <a:rPr lang="en-US" dirty="0" smtClean="0"/>
              <a:t> S., et al, 2019)</a:t>
            </a:r>
          </a:p>
          <a:p>
            <a:endParaRPr lang="it-IT"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8962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678751"/>
          </a:xfrm>
          <a:prstGeom prst="rect">
            <a:avLst/>
          </a:prstGeom>
          <a:noFill/>
        </p:spPr>
        <p:txBody>
          <a:bodyPr wrap="square" rtlCol="0">
            <a:spAutoFit/>
          </a:bodyPr>
          <a:lstStyle/>
          <a:p>
            <a:r>
              <a:rPr lang="en-US" sz="2800" dirty="0" smtClean="0">
                <a:solidFill>
                  <a:srgbClr val="0070C0"/>
                </a:solidFill>
              </a:rPr>
              <a:t>3. Main </a:t>
            </a:r>
            <a:r>
              <a:rPr lang="en-US" sz="2800" dirty="0">
                <a:solidFill>
                  <a:srgbClr val="0070C0"/>
                </a:solidFill>
              </a:rPr>
              <a:t>Issues in using non-probability </a:t>
            </a:r>
            <a:r>
              <a:rPr lang="en-US" sz="2800" dirty="0" smtClean="0">
                <a:solidFill>
                  <a:srgbClr val="0070C0"/>
                </a:solidFill>
              </a:rPr>
              <a:t>sampling </a:t>
            </a:r>
            <a:r>
              <a:rPr lang="en-US" sz="2800" dirty="0">
                <a:solidFill>
                  <a:srgbClr val="0070C0"/>
                </a:solidFill>
              </a:rPr>
              <a:t>data and big data</a:t>
            </a:r>
            <a:endParaRPr lang="it-IT" sz="2400" dirty="0"/>
          </a:p>
          <a:p>
            <a:endParaRPr lang="it-IT" sz="2400" dirty="0"/>
          </a:p>
          <a:p>
            <a:pPr marL="342900" indent="-342900">
              <a:buFont typeface="Wingdings" panose="05000000000000000000" pitchFamily="2" charset="2"/>
              <a:buChar char="Ø"/>
            </a:pPr>
            <a:r>
              <a:rPr lang="en-US" sz="2200" b="1" dirty="0" smtClean="0">
                <a:solidFill>
                  <a:srgbClr val="FF0000"/>
                </a:solidFill>
              </a:rPr>
              <a:t>Coming to the topics </a:t>
            </a:r>
            <a:r>
              <a:rPr lang="en-US" sz="2200" dirty="0" smtClean="0"/>
              <a:t>on which the </a:t>
            </a:r>
            <a:r>
              <a:rPr lang="en-US" sz="2200" b="1" dirty="0" smtClean="0">
                <a:solidFill>
                  <a:srgbClr val="FF0000"/>
                </a:solidFill>
              </a:rPr>
              <a:t>Workshop is focused</a:t>
            </a:r>
            <a:r>
              <a:rPr lang="en-US" sz="2200" dirty="0" smtClean="0"/>
              <a:t>, we would like to </a:t>
            </a:r>
            <a:r>
              <a:rPr lang="en-US" sz="2200" dirty="0" err="1" smtClean="0"/>
              <a:t>remeber</a:t>
            </a:r>
            <a:r>
              <a:rPr lang="en-US" sz="2200" dirty="0" smtClean="0"/>
              <a:t> that</a:t>
            </a:r>
            <a:r>
              <a:rPr lang="en-US" sz="2200" dirty="0"/>
              <a:t> </a:t>
            </a:r>
            <a:r>
              <a:rPr lang="en-US" sz="2200" dirty="0" smtClean="0"/>
              <a:t>Price index statisticians  have </a:t>
            </a:r>
            <a:r>
              <a:rPr lang="en-US" sz="2200" b="1" dirty="0" smtClean="0">
                <a:solidFill>
                  <a:srgbClr val="FF0000"/>
                </a:solidFill>
              </a:rPr>
              <a:t>always faced the problems </a:t>
            </a:r>
            <a:r>
              <a:rPr lang="en-US" sz="2200" dirty="0" smtClean="0"/>
              <a:t>of the use of non probability sample  and of multiple data sources to compute CPIs (and consequently SPIs)</a:t>
            </a:r>
          </a:p>
          <a:p>
            <a:endParaRPr lang="en-US" sz="1400" dirty="0" smtClean="0"/>
          </a:p>
          <a:p>
            <a:pPr marL="342900" indent="-342900">
              <a:buFont typeface="Wingdings" panose="05000000000000000000" pitchFamily="2" charset="2"/>
              <a:buChar char="Ø"/>
            </a:pPr>
            <a:r>
              <a:rPr lang="en-US" sz="2200" dirty="0" smtClean="0"/>
              <a:t>It s long time go that I discussed these topics and the difficulties to obtain </a:t>
            </a:r>
            <a:r>
              <a:rPr lang="en-US" sz="2200" dirty="0" smtClean="0">
                <a:solidFill>
                  <a:srgbClr val="FF0000"/>
                </a:solidFill>
              </a:rPr>
              <a:t>accurate estimates of CPIs </a:t>
            </a:r>
            <a:r>
              <a:rPr lang="en-US" sz="2200" dirty="0" smtClean="0"/>
              <a:t>and to measure the </a:t>
            </a:r>
            <a:r>
              <a:rPr lang="en-US" sz="2200" b="1" dirty="0" smtClean="0">
                <a:solidFill>
                  <a:srgbClr val="FF0000"/>
                </a:solidFill>
              </a:rPr>
              <a:t>sampling errors and bias  </a:t>
            </a:r>
            <a:r>
              <a:rPr lang="en-US" sz="2200" dirty="0" smtClean="0"/>
              <a:t>for CPIs (Biggeri and </a:t>
            </a:r>
            <a:r>
              <a:rPr lang="en-US" sz="2200" dirty="0" err="1" smtClean="0"/>
              <a:t>Giommi</a:t>
            </a:r>
            <a:r>
              <a:rPr lang="en-US" sz="2200" dirty="0" smtClean="0"/>
              <a:t> 1987:  presented a classification of the errors and estimated the CPI variance by using </a:t>
            </a:r>
            <a:r>
              <a:rPr lang="en-US" sz="2200" dirty="0" err="1" smtClean="0"/>
              <a:t>Jacknife</a:t>
            </a:r>
            <a:r>
              <a:rPr lang="en-US" sz="2200" dirty="0" smtClean="0"/>
              <a:t> repeated Replication method (see also: ILO 2004, 2020; </a:t>
            </a:r>
            <a:r>
              <a:rPr lang="en-US" sz="2200" dirty="0"/>
              <a:t>M</a:t>
            </a:r>
            <a:r>
              <a:rPr lang="en-US" sz="2200" dirty="0" smtClean="0"/>
              <a:t>anual of Eurostat 2015).</a:t>
            </a:r>
          </a:p>
          <a:p>
            <a:endParaRPr lang="en-US" sz="1000" dirty="0" smtClean="0"/>
          </a:p>
          <a:p>
            <a:pPr marL="342900" indent="-342900">
              <a:buFont typeface="Wingdings" panose="05000000000000000000" pitchFamily="2" charset="2"/>
              <a:buChar char="Ø"/>
            </a:pPr>
            <a:r>
              <a:rPr lang="en-US" sz="2200" dirty="0" smtClean="0"/>
              <a:t>In the last ten years </a:t>
            </a:r>
            <a:r>
              <a:rPr lang="en-US" sz="2200" b="1" dirty="0" smtClean="0">
                <a:solidFill>
                  <a:srgbClr val="FF0000"/>
                </a:solidFill>
              </a:rPr>
              <a:t>increasing use of scanner data</a:t>
            </a:r>
          </a:p>
          <a:p>
            <a:r>
              <a:rPr lang="en-US" sz="2200" dirty="0"/>
              <a:t>	</a:t>
            </a:r>
            <a:r>
              <a:rPr lang="en-US" sz="2200" b="1" dirty="0" smtClean="0">
                <a:solidFill>
                  <a:srgbClr val="FF0000"/>
                </a:solidFill>
              </a:rPr>
              <a:t>Many Issues</a:t>
            </a:r>
            <a:r>
              <a:rPr lang="en-US" sz="2200" dirty="0" smtClean="0"/>
              <a:t>: cut-off sampling, effects of sample selection bias, possible 	incomplete coverage and quality of the administrative data, and so on). </a:t>
            </a:r>
            <a:endParaRPr lang="en-US" sz="2200" dirty="0"/>
          </a:p>
          <a:p>
            <a:pPr marL="342900" indent="-342900">
              <a:buFont typeface="Wingdings" panose="05000000000000000000" pitchFamily="2" charset="2"/>
              <a:buChar char="Ø"/>
            </a:pPr>
            <a:r>
              <a:rPr lang="en-US" sz="2200" dirty="0"/>
              <a:t>V</a:t>
            </a:r>
            <a:r>
              <a:rPr lang="en-US" sz="2200" dirty="0" smtClean="0"/>
              <a:t>ery </a:t>
            </a:r>
            <a:r>
              <a:rPr lang="en-US" sz="2200" b="1" dirty="0" smtClean="0">
                <a:solidFill>
                  <a:srgbClr val="FF0000"/>
                </a:solidFill>
              </a:rPr>
              <a:t>quick presentation</a:t>
            </a:r>
            <a:r>
              <a:rPr lang="en-US" sz="2200" dirty="0" smtClean="0"/>
              <a:t>, as a bird flight, on the </a:t>
            </a:r>
            <a:r>
              <a:rPr lang="en-US" sz="2200" b="1" dirty="0" smtClean="0">
                <a:solidFill>
                  <a:srgbClr val="FF0000"/>
                </a:solidFill>
              </a:rPr>
              <a:t>experiments carried out in Italy </a:t>
            </a:r>
            <a:r>
              <a:rPr lang="en-US" sz="2200" dirty="0" smtClean="0"/>
              <a:t>and on the </a:t>
            </a:r>
            <a:r>
              <a:rPr lang="en-US" sz="2200" b="1" dirty="0" smtClean="0">
                <a:solidFill>
                  <a:srgbClr val="FF0000"/>
                </a:solidFill>
              </a:rPr>
              <a:t>proposals by international experts</a:t>
            </a:r>
            <a:r>
              <a:rPr lang="en-US" sz="2200" dirty="0" smtClean="0"/>
              <a:t>, just to give some ideas for the discussion during these days</a:t>
            </a:r>
          </a:p>
          <a:p>
            <a:endParaRPr lang="en-US" sz="22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558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323563" cy="5909310"/>
          </a:xfrm>
          <a:prstGeom prst="rect">
            <a:avLst/>
          </a:prstGeom>
          <a:noFill/>
        </p:spPr>
        <p:txBody>
          <a:bodyPr wrap="square" rtlCol="0">
            <a:spAutoFit/>
          </a:bodyPr>
          <a:lstStyle/>
          <a:p>
            <a:r>
              <a:rPr lang="en-US" sz="2800" dirty="0">
                <a:solidFill>
                  <a:srgbClr val="0070C0"/>
                </a:solidFill>
              </a:rPr>
              <a:t>3. Main Issues in using non-probability sampling data and big data</a:t>
            </a:r>
            <a:endParaRPr lang="it-IT" sz="2400" dirty="0"/>
          </a:p>
          <a:p>
            <a:endParaRPr lang="it-IT" sz="1600" dirty="0"/>
          </a:p>
          <a:p>
            <a:pPr marL="342900" indent="-342900">
              <a:buFont typeface="Wingdings" panose="05000000000000000000" pitchFamily="2" charset="2"/>
              <a:buChar char="Ø"/>
            </a:pPr>
            <a:r>
              <a:rPr lang="en-US" sz="2400" b="1" dirty="0"/>
              <a:t>Experiments carried out in Italy </a:t>
            </a:r>
            <a:r>
              <a:rPr lang="en-US" sz="2400" dirty="0"/>
              <a:t>and proposals to improve the quality estimation of </a:t>
            </a:r>
            <a:r>
              <a:rPr lang="en-US" sz="2400" dirty="0" smtClean="0"/>
              <a:t>the CPIs </a:t>
            </a:r>
            <a:r>
              <a:rPr lang="en-US" sz="2400" dirty="0"/>
              <a:t>and </a:t>
            </a:r>
            <a:r>
              <a:rPr lang="en-US" sz="2400" dirty="0" smtClean="0"/>
              <a:t>the Sub-National </a:t>
            </a:r>
            <a:r>
              <a:rPr lang="en-US" sz="2400" dirty="0"/>
              <a:t>SPIs </a:t>
            </a:r>
            <a:endParaRPr lang="en-US" sz="2400" dirty="0" smtClean="0"/>
          </a:p>
          <a:p>
            <a:pPr marL="457200" indent="-457200">
              <a:buFont typeface="+mj-lt"/>
              <a:buAutoNum type="arabicPeriod"/>
            </a:pPr>
            <a:r>
              <a:rPr lang="en-US" sz="2200" dirty="0" smtClean="0"/>
              <a:t>Biggeri L., </a:t>
            </a:r>
            <a:r>
              <a:rPr lang="en-US" sz="2200" dirty="0" err="1" smtClean="0"/>
              <a:t>Falorsi</a:t>
            </a:r>
            <a:r>
              <a:rPr lang="en-US" sz="2200" dirty="0" smtClean="0"/>
              <a:t> P.D. (2006): some proposals and experiments on “ A </a:t>
            </a:r>
            <a:r>
              <a:rPr lang="en-US" sz="2200" dirty="0"/>
              <a:t>P</a:t>
            </a:r>
            <a:r>
              <a:rPr lang="en-US" sz="2200" dirty="0" smtClean="0"/>
              <a:t>robability Sample Strategy for improving the quality of the CPI </a:t>
            </a:r>
            <a:r>
              <a:rPr lang="en-US" sz="2200" dirty="0" err="1" smtClean="0"/>
              <a:t>survery</a:t>
            </a:r>
            <a:r>
              <a:rPr lang="en-US" sz="2200" dirty="0" smtClean="0"/>
              <a:t> using the </a:t>
            </a:r>
            <a:r>
              <a:rPr lang="en-US" sz="2200" b="1" dirty="0" smtClean="0">
                <a:solidFill>
                  <a:srgbClr val="FF0000"/>
                </a:solidFill>
              </a:rPr>
              <a:t>information on the Business Register</a:t>
            </a:r>
          </a:p>
          <a:p>
            <a:pPr marL="457200" indent="-457200">
              <a:buFont typeface="+mj-lt"/>
              <a:buAutoNum type="arabicPeriod"/>
            </a:pPr>
            <a:r>
              <a:rPr lang="en-US" sz="2200" dirty="0" smtClean="0"/>
              <a:t>De </a:t>
            </a:r>
            <a:r>
              <a:rPr lang="en-US" sz="2200" dirty="0"/>
              <a:t>Gregorio, </a:t>
            </a:r>
            <a:r>
              <a:rPr lang="en-US" sz="2200" dirty="0" smtClean="0"/>
              <a:t>2012: various proposals on the “Sample size for the estimate of consumer price sub-indices”, under a </a:t>
            </a:r>
            <a:r>
              <a:rPr lang="en-US" sz="2200" b="1" dirty="0" smtClean="0">
                <a:solidFill>
                  <a:srgbClr val="FF0000"/>
                </a:solidFill>
              </a:rPr>
              <a:t>combination of alternative sample designs </a:t>
            </a:r>
            <a:r>
              <a:rPr lang="en-US" sz="2200" dirty="0" smtClean="0"/>
              <a:t>and aggregation methods</a:t>
            </a:r>
          </a:p>
          <a:p>
            <a:pPr marL="457200" indent="-457200">
              <a:buFont typeface="+mj-lt"/>
              <a:buAutoNum type="arabicPeriod"/>
            </a:pPr>
            <a:r>
              <a:rPr lang="en-US" sz="2200" dirty="0" err="1" smtClean="0"/>
              <a:t>Bernardini</a:t>
            </a:r>
            <a:r>
              <a:rPr lang="en-US" sz="2200" dirty="0" smtClean="0"/>
              <a:t> A. </a:t>
            </a:r>
            <a:r>
              <a:rPr lang="en-US" sz="2200" dirty="0"/>
              <a:t>et </a:t>
            </a:r>
            <a:r>
              <a:rPr lang="en-US" sz="2200" dirty="0" smtClean="0"/>
              <a:t>al. (2016): deepen the work of De Gregorio, by considering the </a:t>
            </a:r>
            <a:r>
              <a:rPr lang="en-US" sz="2200" b="1" dirty="0" smtClean="0">
                <a:solidFill>
                  <a:srgbClr val="FF0000"/>
                </a:solidFill>
              </a:rPr>
              <a:t>use of scanner data</a:t>
            </a:r>
            <a:r>
              <a:rPr lang="en-US" sz="2200" dirty="0" smtClean="0"/>
              <a:t>, also presenting some experiments by use  a </a:t>
            </a:r>
            <a:r>
              <a:rPr lang="en-US" sz="2200" dirty="0" err="1" smtClean="0"/>
              <a:t>Montecarlo</a:t>
            </a:r>
            <a:r>
              <a:rPr lang="en-US" sz="2200" dirty="0" smtClean="0"/>
              <a:t> Simulation to evaluate bias and efficiency of the CPI</a:t>
            </a:r>
          </a:p>
          <a:p>
            <a:pPr marL="457200" indent="-457200">
              <a:buFont typeface="+mj-lt"/>
              <a:buAutoNum type="arabicPeriod"/>
            </a:pPr>
            <a:r>
              <a:rPr lang="en-US" sz="2200" dirty="0" smtClean="0"/>
              <a:t>Brunetti A. et al. (2018): made proposal on the improvements in Italian CPI deriving from the use of </a:t>
            </a:r>
            <a:r>
              <a:rPr lang="en-US" sz="2200" b="1" dirty="0" smtClean="0">
                <a:solidFill>
                  <a:srgbClr val="FF0000"/>
                </a:solidFill>
              </a:rPr>
              <a:t>scanner data</a:t>
            </a:r>
            <a:r>
              <a:rPr lang="en-US" sz="2200" dirty="0" smtClean="0"/>
              <a:t>, that now are </a:t>
            </a:r>
            <a:r>
              <a:rPr lang="en-US" sz="2200" dirty="0" err="1" smtClean="0"/>
              <a:t>corrently</a:t>
            </a:r>
            <a:r>
              <a:rPr lang="en-US" sz="2200" dirty="0" smtClean="0"/>
              <a:t> use by </a:t>
            </a:r>
            <a:r>
              <a:rPr lang="en-US" sz="2200" dirty="0" err="1" smtClean="0"/>
              <a:t>Istat</a:t>
            </a:r>
            <a:endParaRPr lang="en-US" sz="2200" dirty="0" smtClean="0"/>
          </a:p>
          <a:p>
            <a:pPr marL="457200" indent="-457200">
              <a:buFont typeface="+mj-lt"/>
              <a:buAutoNum type="arabicPeriod"/>
            </a:pPr>
            <a:r>
              <a:rPr lang="en-US" sz="2200" dirty="0" smtClean="0"/>
              <a:t>De </a:t>
            </a:r>
            <a:r>
              <a:rPr lang="en-US" sz="2200" dirty="0" err="1" smtClean="0"/>
              <a:t>Vitis</a:t>
            </a:r>
            <a:r>
              <a:rPr lang="en-US" sz="2200" dirty="0" smtClean="0"/>
              <a:t> C. et al. (2019): taking into account of the previous results, made proposals to </a:t>
            </a:r>
            <a:r>
              <a:rPr lang="en-US" sz="2200" b="1" dirty="0" smtClean="0">
                <a:solidFill>
                  <a:srgbClr val="FF0000"/>
                </a:solidFill>
              </a:rPr>
              <a:t>modernize the surveys for the collection of CPI data </a:t>
            </a:r>
            <a:r>
              <a:rPr lang="en-US" sz="2200" dirty="0" smtClean="0"/>
              <a:t>(</a:t>
            </a:r>
            <a:r>
              <a:rPr lang="en-US" sz="2200" b="1" dirty="0" err="1" smtClean="0">
                <a:solidFill>
                  <a:srgbClr val="FF0000"/>
                </a:solidFill>
              </a:rPr>
              <a:t>Istat</a:t>
            </a:r>
            <a:r>
              <a:rPr lang="en-US" sz="2200" b="1" dirty="0" smtClean="0">
                <a:solidFill>
                  <a:srgbClr val="FF0000"/>
                </a:solidFill>
              </a:rPr>
              <a:t> Workshop</a:t>
            </a:r>
            <a:r>
              <a:rPr lang="en-US" sz="2200" dirty="0" smtClean="0"/>
              <a:t>)</a:t>
            </a:r>
            <a:endParaRPr lang="it-IT" sz="22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4261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863417"/>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Motivations</a:t>
            </a:r>
          </a:p>
          <a:p>
            <a:endParaRPr lang="en-US" sz="2800" dirty="0">
              <a:solidFill>
                <a:srgbClr val="0070C0"/>
              </a:solidFill>
              <a:cs typeface="Arial" panose="020B0604020202020204" pitchFamily="34" charset="0"/>
            </a:endParaRPr>
          </a:p>
          <a:p>
            <a:pPr marL="342900" indent="-342900">
              <a:buFont typeface="Wingdings" panose="05000000000000000000" pitchFamily="2" charset="2"/>
              <a:buChar char="Ø"/>
            </a:pPr>
            <a:r>
              <a:rPr lang="en-US" sz="2400" dirty="0" smtClean="0">
                <a:solidFill>
                  <a:srgbClr val="0070C0"/>
                </a:solidFill>
              </a:rPr>
              <a:t>Why we present this kind of the paper on the computation of Sub-national Spatial Consumer Price </a:t>
            </a:r>
            <a:r>
              <a:rPr lang="en-US" sz="2400" dirty="0">
                <a:solidFill>
                  <a:srgbClr val="0070C0"/>
                </a:solidFill>
              </a:rPr>
              <a:t>I</a:t>
            </a:r>
            <a:r>
              <a:rPr lang="en-US" sz="2400" dirty="0" smtClean="0">
                <a:solidFill>
                  <a:srgbClr val="0070C0"/>
                </a:solidFill>
              </a:rPr>
              <a:t>ndexes (SCPIs) at this Workshop on non-probability surveys?</a:t>
            </a:r>
          </a:p>
          <a:p>
            <a:pPr marL="342900" indent="-342900">
              <a:buFont typeface="Wingdings" panose="05000000000000000000" pitchFamily="2" charset="2"/>
              <a:buChar char="Ø"/>
            </a:pPr>
            <a:r>
              <a:rPr lang="en-US" sz="2400" dirty="0" smtClean="0">
                <a:solidFill>
                  <a:srgbClr val="0070C0"/>
                </a:solidFill>
              </a:rPr>
              <a:t>In the Ingrid project, under the Monica </a:t>
            </a:r>
            <a:r>
              <a:rPr lang="en-US" sz="2400" dirty="0" err="1">
                <a:solidFill>
                  <a:srgbClr val="0070C0"/>
                </a:solidFill>
              </a:rPr>
              <a:t>P</a:t>
            </a:r>
            <a:r>
              <a:rPr lang="en-US" sz="2400" dirty="0" err="1" smtClean="0">
                <a:solidFill>
                  <a:srgbClr val="0070C0"/>
                </a:solidFill>
              </a:rPr>
              <a:t>ratesi</a:t>
            </a:r>
            <a:r>
              <a:rPr lang="en-US" sz="2400" dirty="0" smtClean="0">
                <a:solidFill>
                  <a:srgbClr val="0070C0"/>
                </a:solidFill>
              </a:rPr>
              <a:t> leadership, we are working on the methods to do adequate “real” comparisons of the disposal incomes, salaries, poverty and living conditions, at sub-national and local level</a:t>
            </a:r>
          </a:p>
          <a:p>
            <a:pPr marL="342900" indent="-342900">
              <a:buFont typeface="Wingdings" panose="05000000000000000000" pitchFamily="2" charset="2"/>
              <a:buChar char="Ø"/>
            </a:pPr>
            <a:r>
              <a:rPr lang="en-US" sz="2400" dirty="0" smtClean="0">
                <a:solidFill>
                  <a:srgbClr val="0070C0"/>
                </a:solidFill>
              </a:rPr>
              <a:t>To do it, it is necessary to compute sub-national SCPIs by using the data collected by the National Statistical I</a:t>
            </a:r>
            <a:r>
              <a:rPr lang="en-US" sz="2400" i="1" dirty="0" smtClean="0">
                <a:solidFill>
                  <a:srgbClr val="0070C0"/>
                </a:solidFill>
              </a:rPr>
              <a:t>nstitutes (NSIs) </a:t>
            </a:r>
            <a:r>
              <a:rPr lang="en-US" sz="2400" dirty="0" smtClean="0">
                <a:solidFill>
                  <a:srgbClr val="0070C0"/>
                </a:solidFill>
              </a:rPr>
              <a:t>for the computation of temporal Consumer Price Indexes (CPIs)</a:t>
            </a:r>
          </a:p>
          <a:p>
            <a:pPr marL="342900" indent="-342900">
              <a:buFont typeface="Wingdings" panose="05000000000000000000" pitchFamily="2" charset="2"/>
              <a:buChar char="Ø"/>
            </a:pPr>
            <a:r>
              <a:rPr lang="en-US" sz="2400" dirty="0" smtClean="0">
                <a:solidFill>
                  <a:srgbClr val="0070C0"/>
                </a:solidFill>
              </a:rPr>
              <a:t>This data are collected by using different sources: territorial surveys at the outlets by non-probability samples; use of administrative data, use of scanner data (Big data) and use of probability sampling data for the estimation of the weights to compute the aggregated indexes.    Therefore, the SCPIs computation of the NSIs and our computation of SCPIs have to fight the issues which will be discussed during the Workshop.</a:t>
            </a:r>
          </a:p>
          <a:p>
            <a:endParaRPr lang="en-US" sz="24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29795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124754"/>
          </a:xfrm>
          <a:prstGeom prst="rect">
            <a:avLst/>
          </a:prstGeom>
          <a:noFill/>
        </p:spPr>
        <p:txBody>
          <a:bodyPr wrap="square" rtlCol="0">
            <a:spAutoFit/>
          </a:bodyPr>
          <a:lstStyle/>
          <a:p>
            <a:r>
              <a:rPr lang="en-US" sz="2800" dirty="0">
                <a:solidFill>
                  <a:srgbClr val="0070C0"/>
                </a:solidFill>
              </a:rPr>
              <a:t>3. Main Issues in using non-probability sampling data and big data</a:t>
            </a:r>
            <a:endParaRPr lang="it-IT" sz="2400" dirty="0"/>
          </a:p>
          <a:p>
            <a:endParaRPr lang="it-IT" sz="2400" dirty="0"/>
          </a:p>
          <a:p>
            <a:pPr marL="342900" indent="-342900">
              <a:buFont typeface="Wingdings" panose="05000000000000000000" pitchFamily="2" charset="2"/>
              <a:buChar char="Ø"/>
            </a:pPr>
            <a:r>
              <a:rPr lang="en-US" sz="2400" dirty="0"/>
              <a:t>New international </a:t>
            </a:r>
            <a:r>
              <a:rPr lang="en-US" sz="2400" dirty="0" smtClean="0"/>
              <a:t>proposals </a:t>
            </a:r>
            <a:r>
              <a:rPr lang="en-US" sz="2400" dirty="0"/>
              <a:t>on making valid inferences from </a:t>
            </a:r>
            <a:r>
              <a:rPr lang="en-US" sz="2400" dirty="0" smtClean="0"/>
              <a:t>non-probability </a:t>
            </a:r>
            <a:r>
              <a:rPr lang="en-US" sz="2400" dirty="0"/>
              <a:t>sampling and by integrating data from sample surveys and other sources of </a:t>
            </a:r>
            <a:r>
              <a:rPr lang="en-US" sz="2400" dirty="0" smtClean="0"/>
              <a:t>data  (we cannot quotes all the very good papers that we found!)</a:t>
            </a:r>
            <a:endParaRPr lang="en-US" sz="2400" dirty="0"/>
          </a:p>
          <a:p>
            <a:endParaRPr lang="it-IT" sz="800" dirty="0"/>
          </a:p>
          <a:p>
            <a:pPr marL="342900" indent="-342900">
              <a:buFont typeface="Wingdings" panose="05000000000000000000" pitchFamily="2" charset="2"/>
              <a:buChar char="§"/>
            </a:pPr>
            <a:r>
              <a:rPr lang="en-US" sz="2200" dirty="0" smtClean="0"/>
              <a:t>Non probability sample, theory and practice: Mercer</a:t>
            </a:r>
            <a:r>
              <a:rPr lang="en-US" sz="2200" dirty="0"/>
              <a:t>, A.W., </a:t>
            </a:r>
            <a:r>
              <a:rPr lang="en-US" sz="2200" dirty="0" err="1"/>
              <a:t>Kreuter</a:t>
            </a:r>
            <a:r>
              <a:rPr lang="en-US" sz="2200" dirty="0"/>
              <a:t>, F., Stuart, E.A. (2017</a:t>
            </a:r>
            <a:r>
              <a:rPr lang="en-US" sz="2200" dirty="0" smtClean="0"/>
              <a:t>); </a:t>
            </a:r>
            <a:r>
              <a:rPr lang="en-US" sz="2200" dirty="0" err="1" smtClean="0"/>
              <a:t>Kalton</a:t>
            </a:r>
            <a:r>
              <a:rPr lang="en-US" sz="2200" dirty="0" smtClean="0"/>
              <a:t> G. (2019)</a:t>
            </a:r>
          </a:p>
          <a:p>
            <a:endParaRPr lang="en-US" sz="800" dirty="0" smtClean="0"/>
          </a:p>
          <a:p>
            <a:pPr marL="342900" indent="-342900">
              <a:buFont typeface="Wingdings" panose="05000000000000000000" pitchFamily="2" charset="2"/>
              <a:buChar char="§"/>
            </a:pPr>
            <a:r>
              <a:rPr lang="en-US" sz="2200" dirty="0" smtClean="0"/>
              <a:t>Inference for non probability sample: Elliot</a:t>
            </a:r>
            <a:r>
              <a:rPr lang="en-US" sz="2200" dirty="0"/>
              <a:t>, M.R., Valliant, R. (</a:t>
            </a:r>
            <a:r>
              <a:rPr lang="en-US" sz="2200" dirty="0" smtClean="0"/>
              <a:t>2017)</a:t>
            </a:r>
          </a:p>
          <a:p>
            <a:endParaRPr lang="en-US" sz="800" dirty="0" smtClean="0"/>
          </a:p>
          <a:p>
            <a:pPr marL="342900" indent="-342900">
              <a:buFont typeface="Wingdings" panose="05000000000000000000" pitchFamily="2" charset="2"/>
              <a:buChar char="§"/>
            </a:pPr>
            <a:r>
              <a:rPr lang="en-US" sz="2200" dirty="0" smtClean="0"/>
              <a:t>Limitation </a:t>
            </a:r>
            <a:r>
              <a:rPr lang="en-US" sz="2200" dirty="0"/>
              <a:t>of big data and their uses: </a:t>
            </a:r>
            <a:r>
              <a:rPr lang="en-US" sz="2200" dirty="0" err="1"/>
              <a:t>Kalton</a:t>
            </a:r>
            <a:r>
              <a:rPr lang="en-US" sz="2200" dirty="0"/>
              <a:t> G. (</a:t>
            </a:r>
            <a:r>
              <a:rPr lang="en-US" sz="2200" dirty="0" smtClean="0"/>
              <a:t>2019), Eurostat (2015)</a:t>
            </a:r>
          </a:p>
          <a:p>
            <a:endParaRPr lang="en-US" sz="800" dirty="0" smtClean="0"/>
          </a:p>
          <a:p>
            <a:pPr marL="342900" indent="-342900">
              <a:buFont typeface="Wingdings" panose="05000000000000000000" pitchFamily="2" charset="2"/>
              <a:buChar char="§"/>
            </a:pPr>
            <a:r>
              <a:rPr lang="en-US" sz="2200" dirty="0" smtClean="0"/>
              <a:t>Combining surveys data with other data sources: </a:t>
            </a:r>
            <a:r>
              <a:rPr lang="en-US" sz="2200" dirty="0" err="1" smtClean="0"/>
              <a:t>Lohr</a:t>
            </a:r>
            <a:r>
              <a:rPr lang="en-US" sz="2200" dirty="0"/>
              <a:t>, S.L., </a:t>
            </a:r>
            <a:r>
              <a:rPr lang="en-US" sz="2200" dirty="0" err="1"/>
              <a:t>Raghunathan</a:t>
            </a:r>
            <a:r>
              <a:rPr lang="en-US" sz="2200" dirty="0"/>
              <a:t>, T.E. (</a:t>
            </a:r>
            <a:r>
              <a:rPr lang="en-US" sz="2200" dirty="0" smtClean="0"/>
              <a:t>2017)</a:t>
            </a:r>
          </a:p>
          <a:p>
            <a:endParaRPr lang="en-US" sz="800" dirty="0" smtClean="0"/>
          </a:p>
          <a:p>
            <a:pPr marL="342900" indent="-342900">
              <a:buFont typeface="Wingdings" panose="05000000000000000000" pitchFamily="2" charset="2"/>
              <a:buChar char="§"/>
            </a:pPr>
            <a:r>
              <a:rPr lang="en-US" sz="2200" dirty="0" smtClean="0"/>
              <a:t>Cut-off, selection bias and paradoxes by using big data, </a:t>
            </a:r>
            <a:r>
              <a:rPr lang="en-US" sz="2200" dirty="0" err="1" smtClean="0"/>
              <a:t>Meng</a:t>
            </a:r>
            <a:r>
              <a:rPr lang="en-US" sz="2200" dirty="0" smtClean="0"/>
              <a:t> X.L. (2018); Yang</a:t>
            </a:r>
            <a:r>
              <a:rPr lang="en-US" sz="2200" dirty="0"/>
              <a:t>, M., Ganesh, N., Mulrow, E., </a:t>
            </a:r>
            <a:r>
              <a:rPr lang="en-US" sz="2200" dirty="0" err="1"/>
              <a:t>Pineau</a:t>
            </a:r>
            <a:r>
              <a:rPr lang="en-US" sz="2200" dirty="0"/>
              <a:t>, V. (</a:t>
            </a:r>
            <a:r>
              <a:rPr lang="en-US" sz="2200" dirty="0" smtClean="0"/>
              <a:t>2018</a:t>
            </a:r>
            <a:r>
              <a:rPr lang="en-US" sz="2200" dirty="0"/>
              <a:t>), </a:t>
            </a:r>
            <a:r>
              <a:rPr lang="en-US" sz="2200" dirty="0" err="1"/>
              <a:t>Beresewicz</a:t>
            </a:r>
            <a:r>
              <a:rPr lang="en-US" sz="2200" dirty="0"/>
              <a:t>, M., </a:t>
            </a:r>
            <a:r>
              <a:rPr lang="en-US" sz="2200" dirty="0" err="1"/>
              <a:t>Lehtonen</a:t>
            </a:r>
            <a:r>
              <a:rPr lang="en-US" sz="2200" dirty="0"/>
              <a:t> R., Reis, F., Di </a:t>
            </a:r>
            <a:r>
              <a:rPr lang="en-US" sz="2200" dirty="0" err="1"/>
              <a:t>Consiglio</a:t>
            </a:r>
            <a:r>
              <a:rPr lang="en-US" sz="2200" dirty="0"/>
              <a:t>, R., Karlberg, M. </a:t>
            </a:r>
            <a:r>
              <a:rPr lang="en-US" sz="2200" dirty="0" smtClean="0"/>
              <a:t>(Treating selectivity in big data (2018)</a:t>
            </a:r>
          </a:p>
          <a:p>
            <a:endParaRPr lang="en-US" sz="800" dirty="0" smtClean="0"/>
          </a:p>
          <a:p>
            <a:pPr marL="342900" indent="-342900">
              <a:buFont typeface="Wingdings" panose="05000000000000000000" pitchFamily="2" charset="2"/>
              <a:buChar char="§"/>
            </a:pPr>
            <a:r>
              <a:rPr lang="en-US" sz="2200" dirty="0" smtClean="0"/>
              <a:t>Big data and Small area estimation: </a:t>
            </a:r>
            <a:r>
              <a:rPr lang="en-US" sz="2200" dirty="0" err="1" smtClean="0"/>
              <a:t>Pfefferman</a:t>
            </a:r>
            <a:r>
              <a:rPr lang="en-US" sz="2200" dirty="0" smtClean="0"/>
              <a:t>, D., </a:t>
            </a:r>
            <a:r>
              <a:rPr lang="en-US" sz="2200" dirty="0" err="1" smtClean="0"/>
              <a:t>Sverchokov</a:t>
            </a:r>
            <a:r>
              <a:rPr lang="en-US" sz="2200" dirty="0" smtClean="0"/>
              <a:t>, M. (2007); but all of you are the </a:t>
            </a:r>
            <a:r>
              <a:rPr lang="en-US" sz="2200" smtClean="0"/>
              <a:t>experts!</a:t>
            </a:r>
            <a:endParaRPr lang="en-US" sz="2200" dirty="0" smtClean="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48165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5693866"/>
          </a:xfrm>
          <a:prstGeom prst="rect">
            <a:avLst/>
          </a:prstGeom>
          <a:noFill/>
        </p:spPr>
        <p:txBody>
          <a:bodyPr wrap="square" rtlCol="0">
            <a:spAutoFit/>
          </a:bodyPr>
          <a:lstStyle/>
          <a:p>
            <a:endParaRPr lang="en-US" sz="2800" dirty="0">
              <a:solidFill>
                <a:srgbClr val="0070C0"/>
              </a:solidFill>
              <a:cs typeface="Arial" panose="020B0604020202020204" pitchFamily="34" charset="0"/>
            </a:endParaRPr>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CasellaDiTesto 1"/>
          <p:cNvSpPr txBox="1"/>
          <p:nvPr/>
        </p:nvSpPr>
        <p:spPr>
          <a:xfrm>
            <a:off x="2971800" y="2837793"/>
            <a:ext cx="4745421" cy="2123658"/>
          </a:xfrm>
          <a:prstGeom prst="rect">
            <a:avLst/>
          </a:prstGeom>
          <a:noFill/>
        </p:spPr>
        <p:txBody>
          <a:bodyPr wrap="square" rtlCol="0">
            <a:spAutoFit/>
          </a:bodyPr>
          <a:lstStyle/>
          <a:p>
            <a:pPr algn="ctr"/>
            <a:r>
              <a:rPr lang="it-IT" sz="4400" b="1" dirty="0" err="1">
                <a:solidFill>
                  <a:srgbClr val="00B050"/>
                </a:solidFill>
                <a:effectLst>
                  <a:outerShdw blurRad="38100" dist="38100" dir="2700000" algn="tl">
                    <a:srgbClr val="000000">
                      <a:alpha val="43137"/>
                    </a:srgbClr>
                  </a:outerShdw>
                </a:effectLst>
              </a:rPr>
              <a:t>Thank</a:t>
            </a:r>
            <a:r>
              <a:rPr lang="it-IT" sz="4400" b="1" dirty="0">
                <a:solidFill>
                  <a:srgbClr val="00B050"/>
                </a:solidFill>
                <a:effectLst>
                  <a:outerShdw blurRad="38100" dist="38100" dir="2700000" algn="tl">
                    <a:srgbClr val="000000">
                      <a:alpha val="43137"/>
                    </a:srgbClr>
                  </a:outerShdw>
                </a:effectLst>
              </a:rPr>
              <a:t> </a:t>
            </a:r>
            <a:r>
              <a:rPr lang="it-IT" sz="4400" b="1" dirty="0" err="1">
                <a:solidFill>
                  <a:srgbClr val="00B050"/>
                </a:solidFill>
                <a:effectLst>
                  <a:outerShdw blurRad="38100" dist="38100" dir="2700000" algn="tl">
                    <a:srgbClr val="000000">
                      <a:alpha val="43137"/>
                    </a:srgbClr>
                  </a:outerShdw>
                </a:effectLst>
              </a:rPr>
              <a:t>you</a:t>
            </a:r>
            <a:r>
              <a:rPr lang="it-IT" sz="4400" b="1" dirty="0">
                <a:solidFill>
                  <a:srgbClr val="00B050"/>
                </a:solidFill>
                <a:effectLst>
                  <a:outerShdw blurRad="38100" dist="38100" dir="2700000" algn="tl">
                    <a:srgbClr val="000000">
                      <a:alpha val="43137"/>
                    </a:srgbClr>
                  </a:outerShdw>
                </a:effectLst>
              </a:rPr>
              <a:t> for </a:t>
            </a:r>
            <a:r>
              <a:rPr lang="it-IT" sz="4400" b="1" dirty="0" err="1">
                <a:solidFill>
                  <a:srgbClr val="00B050"/>
                </a:solidFill>
                <a:effectLst>
                  <a:outerShdw blurRad="38100" dist="38100" dir="2700000" algn="tl">
                    <a:srgbClr val="000000">
                      <a:alpha val="43137"/>
                    </a:srgbClr>
                  </a:outerShdw>
                </a:effectLst>
              </a:rPr>
              <a:t>your</a:t>
            </a:r>
            <a:r>
              <a:rPr lang="it-IT" sz="4400" b="1" dirty="0">
                <a:solidFill>
                  <a:srgbClr val="00B050"/>
                </a:solidFill>
                <a:effectLst>
                  <a:outerShdw blurRad="38100" dist="38100" dir="2700000" algn="tl">
                    <a:srgbClr val="000000">
                      <a:alpha val="43137"/>
                    </a:srgbClr>
                  </a:outerShdw>
                </a:effectLst>
              </a:rPr>
              <a:t> </a:t>
            </a:r>
            <a:r>
              <a:rPr lang="it-IT" sz="4400" b="1" dirty="0" err="1">
                <a:solidFill>
                  <a:srgbClr val="00B050"/>
                </a:solidFill>
                <a:effectLst>
                  <a:outerShdw blurRad="38100" dist="38100" dir="2700000" algn="tl">
                    <a:srgbClr val="000000">
                      <a:alpha val="43137"/>
                    </a:srgbClr>
                  </a:outerShdw>
                </a:effectLst>
              </a:rPr>
              <a:t>kind</a:t>
            </a:r>
            <a:r>
              <a:rPr lang="it-IT" sz="4400" b="1" dirty="0">
                <a:solidFill>
                  <a:srgbClr val="00B050"/>
                </a:solidFill>
                <a:effectLst>
                  <a:outerShdw blurRad="38100" dist="38100" dir="2700000" algn="tl">
                    <a:srgbClr val="000000">
                      <a:alpha val="43137"/>
                    </a:srgbClr>
                  </a:outerShdw>
                </a:effectLst>
              </a:rPr>
              <a:t> </a:t>
            </a:r>
            <a:r>
              <a:rPr lang="it-IT" sz="4400" b="1" dirty="0" err="1">
                <a:solidFill>
                  <a:srgbClr val="00B050"/>
                </a:solidFill>
                <a:effectLst>
                  <a:outerShdw blurRad="38100" dist="38100" dir="2700000" algn="tl">
                    <a:srgbClr val="000000">
                      <a:alpha val="43137"/>
                    </a:srgbClr>
                  </a:outerShdw>
                </a:effectLst>
              </a:rPr>
              <a:t>attention</a:t>
            </a:r>
            <a:endParaRPr lang="it-IT" sz="4400" b="1" dirty="0">
              <a:solidFill>
                <a:srgbClr val="00B050"/>
              </a:solidFill>
              <a:effectLst>
                <a:outerShdw blurRad="38100" dist="38100" dir="2700000" algn="tl">
                  <a:srgbClr val="000000">
                    <a:alpha val="43137"/>
                  </a:srgbClr>
                </a:outerShdw>
              </a:effectLst>
            </a:endParaRPr>
          </a:p>
          <a:p>
            <a:endParaRPr lang="it-IT" sz="4400" dirty="0"/>
          </a:p>
        </p:txBody>
      </p:sp>
    </p:spTree>
    <p:extLst>
      <p:ext uri="{BB962C8B-B14F-4D97-AF65-F5344CB8AC3E}">
        <p14:creationId xmlns:p14="http://schemas.microsoft.com/office/powerpoint/2010/main" val="42423175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432530"/>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References -1-</a:t>
            </a:r>
            <a:endParaRPr lang="en-US" sz="2800" dirty="0">
              <a:solidFill>
                <a:srgbClr val="0070C0"/>
              </a:solidFill>
              <a:cs typeface="Arial" panose="020B0604020202020204" pitchFamily="34" charset="0"/>
            </a:endParaRPr>
          </a:p>
          <a:p>
            <a:endParaRPr lang="it-IT" sz="1600" dirty="0"/>
          </a:p>
          <a:p>
            <a:r>
              <a:rPr lang="en-US" sz="1600" i="1" dirty="0"/>
              <a:t>Papers on researches conducted to compute Spatial Consumer Price Indexes by using traditional CPI data and scanner data </a:t>
            </a:r>
            <a:endParaRPr lang="en-US" sz="1600" i="1" dirty="0" smtClean="0"/>
          </a:p>
          <a:p>
            <a:endParaRPr lang="it-IT" sz="800" dirty="0"/>
          </a:p>
          <a:p>
            <a:r>
              <a:rPr lang="en-US" sz="1600" dirty="0" smtClean="0"/>
              <a:t>- Biggeri </a:t>
            </a:r>
            <a:r>
              <a:rPr lang="en-US" sz="1600" dirty="0"/>
              <a:t>L., </a:t>
            </a:r>
            <a:r>
              <a:rPr lang="en-US" sz="1600" dirty="0" err="1"/>
              <a:t>Laureti</a:t>
            </a:r>
            <a:r>
              <a:rPr lang="en-US" sz="1600" dirty="0"/>
              <a:t> T., </a:t>
            </a:r>
            <a:r>
              <a:rPr lang="en-US" sz="1600" dirty="0" err="1"/>
              <a:t>Polidoro</a:t>
            </a:r>
            <a:r>
              <a:rPr lang="en-US" sz="1600" dirty="0"/>
              <a:t> F. (2017), Computing Sub-national PPPs with CPI Data: An Empirical Analysis on Italian Data Using Country Product Dummy Models. Special Issue, </a:t>
            </a:r>
            <a:r>
              <a:rPr lang="en-US" sz="1600" i="1" dirty="0"/>
              <a:t>Social Indicators Research</a:t>
            </a:r>
            <a:r>
              <a:rPr lang="en-US" sz="1600" dirty="0"/>
              <a:t>, 131, pp. </a:t>
            </a:r>
            <a:r>
              <a:rPr lang="en-US" sz="1600" dirty="0" smtClean="0"/>
              <a:t>93-121</a:t>
            </a:r>
          </a:p>
          <a:p>
            <a:r>
              <a:rPr lang="it-IT" sz="1600" dirty="0" smtClean="0"/>
              <a:t>- Laureti T., Ferrante C., </a:t>
            </a:r>
            <a:r>
              <a:rPr lang="it-IT" sz="1600" dirty="0" err="1" smtClean="0"/>
              <a:t>Dramis</a:t>
            </a:r>
            <a:r>
              <a:rPr lang="it-IT" sz="1600" dirty="0" smtClean="0"/>
              <a:t> B. (2017), Using scanner and CPI data to estimate </a:t>
            </a:r>
            <a:r>
              <a:rPr lang="it-IT" sz="1600" dirty="0" err="1" smtClean="0"/>
              <a:t>Italian</a:t>
            </a:r>
            <a:r>
              <a:rPr lang="it-IT" sz="1600" dirty="0" smtClean="0"/>
              <a:t> sub-</a:t>
            </a:r>
            <a:r>
              <a:rPr lang="it-IT" sz="1600" dirty="0" err="1" smtClean="0"/>
              <a:t>national</a:t>
            </a:r>
            <a:r>
              <a:rPr lang="it-IT" sz="1600" dirty="0" smtClean="0"/>
              <a:t> </a:t>
            </a:r>
            <a:r>
              <a:rPr lang="it-IT" sz="1600" dirty="0" err="1" smtClean="0"/>
              <a:t>PPPs</a:t>
            </a:r>
            <a:r>
              <a:rPr lang="it-IT" sz="1600" dirty="0" smtClean="0"/>
              <a:t>, </a:t>
            </a:r>
            <a:r>
              <a:rPr lang="en-US" sz="1600" dirty="0"/>
              <a:t>paper presented at the Scientific Meeting of the Italian Statistical Society (SIS), </a:t>
            </a:r>
            <a:r>
              <a:rPr lang="en-US" sz="1600" dirty="0" err="1" smtClean="0"/>
              <a:t>Fifrenzd</a:t>
            </a:r>
            <a:r>
              <a:rPr lang="en-US" sz="1600" dirty="0" smtClean="0"/>
              <a:t>, 28-30 </a:t>
            </a:r>
            <a:r>
              <a:rPr lang="en-US" sz="1600" dirty="0"/>
              <a:t>June </a:t>
            </a:r>
            <a:r>
              <a:rPr lang="en-US" sz="1600" dirty="0" smtClean="0"/>
              <a:t>2017</a:t>
            </a:r>
          </a:p>
          <a:p>
            <a:r>
              <a:rPr lang="en-US" sz="1600" dirty="0" smtClean="0"/>
              <a:t>- </a:t>
            </a:r>
            <a:r>
              <a:rPr lang="en-US" sz="1600" dirty="0" err="1" smtClean="0"/>
              <a:t>Laureti</a:t>
            </a:r>
            <a:r>
              <a:rPr lang="en-US" sz="1600" dirty="0" smtClean="0"/>
              <a:t> T., </a:t>
            </a:r>
            <a:r>
              <a:rPr lang="en-US" sz="1600" dirty="0" err="1" smtClean="0"/>
              <a:t>Polidoro</a:t>
            </a:r>
            <a:r>
              <a:rPr lang="en-US" sz="1600" dirty="0" smtClean="0"/>
              <a:t> F. (2017), Testing the use of scanner data for computing sub-national Purchasing Power Parities in Italy,</a:t>
            </a:r>
            <a:r>
              <a:rPr lang="en-US" sz="1600" dirty="0"/>
              <a:t> paper presented at </a:t>
            </a:r>
            <a:r>
              <a:rPr lang="en-US" sz="1600" i="1" dirty="0" smtClean="0"/>
              <a:t>61st </a:t>
            </a:r>
            <a:r>
              <a:rPr lang="en-US" sz="1600" i="1" dirty="0"/>
              <a:t>ISI World Statistics Congress </a:t>
            </a:r>
            <a:r>
              <a:rPr lang="en-US" sz="1600" i="1" dirty="0" smtClean="0"/>
              <a:t>2017, Marrakech, Morocco</a:t>
            </a:r>
            <a:r>
              <a:rPr lang="en-US" sz="1600" dirty="0" smtClean="0"/>
              <a:t> </a:t>
            </a:r>
            <a:endParaRPr lang="it-IT" sz="1600" dirty="0"/>
          </a:p>
          <a:p>
            <a:r>
              <a:rPr lang="en-US" sz="1600" dirty="0"/>
              <a:t>-  Biggeri L., </a:t>
            </a:r>
            <a:r>
              <a:rPr lang="en-US" sz="1600" dirty="0" err="1"/>
              <a:t>Laureti</a:t>
            </a:r>
            <a:r>
              <a:rPr lang="en-US" sz="1600" dirty="0"/>
              <a:t> T. (2018), Publications, experiments and projects on the computation of spatial price level differences in Italy, paper presented at the 3</a:t>
            </a:r>
            <a:r>
              <a:rPr lang="en-US" sz="1600" baseline="30000" dirty="0"/>
              <a:t>rd</a:t>
            </a:r>
            <a:r>
              <a:rPr lang="en-US" sz="1600" dirty="0"/>
              <a:t> Meeting of the Country Operational Guidelines </a:t>
            </a:r>
            <a:r>
              <a:rPr lang="en-US" sz="1600" i="1" dirty="0"/>
              <a:t>Task Force of the ICP, World Bank</a:t>
            </a:r>
            <a:r>
              <a:rPr lang="en-US" sz="1600" dirty="0"/>
              <a:t>, Washington DC, September 27</a:t>
            </a:r>
            <a:endParaRPr lang="it-IT" sz="1600" dirty="0"/>
          </a:p>
          <a:p>
            <a:r>
              <a:rPr lang="en-US" sz="1600" dirty="0"/>
              <a:t>-  </a:t>
            </a:r>
            <a:r>
              <a:rPr lang="en-US" sz="1600" dirty="0" err="1"/>
              <a:t>Laureti</a:t>
            </a:r>
            <a:r>
              <a:rPr lang="en-US" sz="1600" dirty="0"/>
              <a:t> T., </a:t>
            </a:r>
            <a:r>
              <a:rPr lang="en-US" sz="1600" dirty="0" err="1"/>
              <a:t>Polidoro</a:t>
            </a:r>
            <a:r>
              <a:rPr lang="en-US" sz="1600" dirty="0"/>
              <a:t> F. (2018), Big Data and spatial comparisons of consumer prices, paper presented at the Scientific Meeting of the Italian Statistical Society (SIS), Palermo 20-22 June 2018</a:t>
            </a:r>
            <a:endParaRPr lang="it-IT" sz="1600" dirty="0"/>
          </a:p>
          <a:p>
            <a:r>
              <a:rPr lang="en-US" sz="1600" dirty="0"/>
              <a:t>- </a:t>
            </a:r>
            <a:r>
              <a:rPr lang="en-US" sz="1600" dirty="0" err="1"/>
              <a:t>Laureti</a:t>
            </a:r>
            <a:r>
              <a:rPr lang="en-US" sz="1600" dirty="0"/>
              <a:t> T., Rao, D.S.P. (2018), Measuring Spatial Price Level Differences within a Country, Current Status and Future Developments, </a:t>
            </a:r>
            <a:r>
              <a:rPr lang="en-US" sz="1600" dirty="0" err="1"/>
              <a:t>Estudios</a:t>
            </a:r>
            <a:r>
              <a:rPr lang="en-US" sz="1600" dirty="0"/>
              <a:t> de </a:t>
            </a:r>
            <a:r>
              <a:rPr lang="en-US" sz="1600" dirty="0" err="1"/>
              <a:t>Economia</a:t>
            </a:r>
            <a:r>
              <a:rPr lang="en-US" sz="1600" dirty="0"/>
              <a:t> </a:t>
            </a:r>
            <a:r>
              <a:rPr lang="en-US" sz="1600" dirty="0" err="1"/>
              <a:t>Aplicada</a:t>
            </a:r>
            <a:r>
              <a:rPr lang="en-US" sz="1600" dirty="0"/>
              <a:t>, vol.36-1, pp.119-148</a:t>
            </a:r>
            <a:endParaRPr lang="it-IT" sz="1600" dirty="0"/>
          </a:p>
          <a:p>
            <a:r>
              <a:rPr lang="en-US" sz="1600" dirty="0"/>
              <a:t>- Biggeri L., </a:t>
            </a:r>
            <a:r>
              <a:rPr lang="en-US" sz="1600" dirty="0" err="1"/>
              <a:t>Laureti</a:t>
            </a:r>
            <a:r>
              <a:rPr lang="en-US" sz="1600" dirty="0"/>
              <a:t> T. (2019), Short overview of sub-national consumer spatial price indexes in Italy, </a:t>
            </a:r>
            <a:r>
              <a:rPr lang="en-US" sz="1600" dirty="0" err="1"/>
              <a:t>ppt</a:t>
            </a:r>
            <a:r>
              <a:rPr lang="en-US" sz="1600" dirty="0"/>
              <a:t> presented at the paper presented at the 4</a:t>
            </a:r>
            <a:r>
              <a:rPr lang="en-US" sz="1600" baseline="30000" dirty="0"/>
              <a:t>th</a:t>
            </a:r>
            <a:r>
              <a:rPr lang="en-US" sz="1600" dirty="0"/>
              <a:t> Meeting of the Country Operational Guidelines </a:t>
            </a:r>
            <a:r>
              <a:rPr lang="en-US" sz="1600" i="1" dirty="0"/>
              <a:t>Task Force of the ICP, OECD, </a:t>
            </a:r>
            <a:r>
              <a:rPr lang="en-US" sz="1600" dirty="0"/>
              <a:t>May 3, 2019, Paris</a:t>
            </a:r>
            <a:endParaRPr lang="it-IT" sz="1600" dirty="0"/>
          </a:p>
          <a:p>
            <a:r>
              <a:rPr lang="en-US" sz="1600" dirty="0" smtClean="0"/>
              <a:t>- Ferrante </a:t>
            </a:r>
            <a:r>
              <a:rPr lang="en-US" sz="1600" dirty="0"/>
              <a:t>C., </a:t>
            </a:r>
            <a:r>
              <a:rPr lang="en-US" sz="1600" dirty="0" err="1"/>
              <a:t>Laureti</a:t>
            </a:r>
            <a:r>
              <a:rPr lang="en-US" sz="1600" dirty="0"/>
              <a:t> T., </a:t>
            </a:r>
            <a:r>
              <a:rPr lang="en-US" sz="1600" dirty="0" err="1"/>
              <a:t>Polidoro</a:t>
            </a:r>
            <a:r>
              <a:rPr lang="en-US" sz="1600" dirty="0"/>
              <a:t> F. (2019), Combining data coming from scanner, traditional CPI data collection and other sources to compile sub-national PPPs in Italy, poster presented at the </a:t>
            </a:r>
            <a:r>
              <a:rPr lang="en-US" sz="1600" dirty="0" err="1"/>
              <a:t>Sixtheenth</a:t>
            </a:r>
            <a:r>
              <a:rPr lang="en-US" sz="1600" dirty="0"/>
              <a:t> Meeting of the Ottawa Group, Rio de Janeiro, 8-10 May, </a:t>
            </a:r>
            <a:r>
              <a:rPr lang="en-US" sz="1600" dirty="0" smtClean="0"/>
              <a:t>2019</a:t>
            </a:r>
          </a:p>
          <a:p>
            <a:r>
              <a:rPr lang="en-US" sz="1600" dirty="0" smtClean="0"/>
              <a:t>- </a:t>
            </a:r>
            <a:r>
              <a:rPr lang="en-US" sz="1600" dirty="0" err="1" smtClean="0"/>
              <a:t>Marchetti</a:t>
            </a:r>
            <a:r>
              <a:rPr lang="en-US" sz="1600" dirty="0" smtClean="0"/>
              <a:t> </a:t>
            </a:r>
            <a:r>
              <a:rPr lang="en-US" sz="1600" dirty="0"/>
              <a:t>S., Bertarelli G., Biggeri L., </a:t>
            </a:r>
            <a:r>
              <a:rPr lang="en-US" sz="1600" dirty="0" err="1"/>
              <a:t>Giusti</a:t>
            </a:r>
            <a:r>
              <a:rPr lang="en-US" sz="1600" dirty="0"/>
              <a:t> C., </a:t>
            </a:r>
            <a:r>
              <a:rPr lang="en-US" sz="1600" dirty="0" err="1"/>
              <a:t>Pratesi</a:t>
            </a:r>
            <a:r>
              <a:rPr lang="en-US" sz="1600" dirty="0"/>
              <a:t> M., </a:t>
            </a:r>
            <a:r>
              <a:rPr lang="en-US" sz="1600" dirty="0" err="1"/>
              <a:t>Schirrippa-Spagnolo</a:t>
            </a:r>
            <a:r>
              <a:rPr lang="en-US" sz="1600" dirty="0"/>
              <a:t> F. (2019), Small area poverty indicators adjusted using local Price indexes, </a:t>
            </a:r>
            <a:r>
              <a:rPr lang="en-US" sz="1600" dirty="0" err="1"/>
              <a:t>ppt</a:t>
            </a:r>
            <a:r>
              <a:rPr lang="en-US" sz="1600" dirty="0"/>
              <a:t> of the invited paper presented at </a:t>
            </a:r>
            <a:r>
              <a:rPr lang="en-US" sz="1600" i="1" dirty="0"/>
              <a:t>62th ISI World Statistics Congress 2019, 18-23 August, Kuala Lumpur, </a:t>
            </a:r>
            <a:r>
              <a:rPr lang="en-US" sz="1600" i="1" dirty="0" smtClean="0"/>
              <a:t>Malaysia</a:t>
            </a:r>
            <a:endParaRPr lang="en-US" sz="1600" i="1"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37545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555641"/>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References-2-</a:t>
            </a:r>
            <a:endParaRPr lang="en-US" sz="2800" dirty="0">
              <a:solidFill>
                <a:srgbClr val="0070C0"/>
              </a:solidFill>
              <a:cs typeface="Arial" panose="020B0604020202020204" pitchFamily="34" charset="0"/>
            </a:endParaRPr>
          </a:p>
          <a:p>
            <a:endParaRPr lang="it-IT" sz="800" dirty="0"/>
          </a:p>
          <a:p>
            <a:r>
              <a:rPr lang="en-US" sz="1600" i="1" dirty="0" smtClean="0"/>
              <a:t>Papers </a:t>
            </a:r>
            <a:r>
              <a:rPr lang="en-US" sz="1600" i="1" dirty="0"/>
              <a:t>on researches conducted to compute Spatial Price Indexes for housing dwellings </a:t>
            </a:r>
            <a:r>
              <a:rPr lang="en-US" sz="1600" i="1" dirty="0" smtClean="0"/>
              <a:t>rents</a:t>
            </a:r>
          </a:p>
          <a:p>
            <a:endParaRPr lang="it-IT" sz="800" dirty="0"/>
          </a:p>
          <a:p>
            <a:r>
              <a:rPr lang="en-US" sz="1600" dirty="0"/>
              <a:t>-  Biggeri L., </a:t>
            </a:r>
            <a:r>
              <a:rPr lang="en-US" sz="1600" dirty="0" err="1"/>
              <a:t>Laureti</a:t>
            </a:r>
            <a:r>
              <a:rPr lang="en-US" sz="1600" dirty="0"/>
              <a:t> T. (2018), Publications, experiments and projects on the computation of spatial price level differences in Italy, paper presented at the 3</a:t>
            </a:r>
            <a:r>
              <a:rPr lang="en-US" sz="1600" baseline="30000" dirty="0"/>
              <a:t>rd</a:t>
            </a:r>
            <a:r>
              <a:rPr lang="en-US" sz="1600" dirty="0"/>
              <a:t> Meeting of the Country Operational Guidelines </a:t>
            </a:r>
            <a:r>
              <a:rPr lang="en-US" sz="1600" i="1" dirty="0"/>
              <a:t>Task Force of the ICP, World Bank</a:t>
            </a:r>
            <a:r>
              <a:rPr lang="en-US" sz="1600" dirty="0"/>
              <a:t>, Washington DC, September 27</a:t>
            </a:r>
            <a:endParaRPr lang="it-IT" sz="1600" dirty="0"/>
          </a:p>
          <a:p>
            <a:r>
              <a:rPr lang="en-US" sz="1600" dirty="0"/>
              <a:t>- </a:t>
            </a:r>
            <a:r>
              <a:rPr lang="en-US" sz="1600" dirty="0" err="1"/>
              <a:t>Laureti</a:t>
            </a:r>
            <a:r>
              <a:rPr lang="en-US" sz="1600" dirty="0"/>
              <a:t> T., Benedetti I., Biggeri L., Brandi M. (2018), Sub-national price indexes for housing rents: Methodological issue and empirical analyses for Italy, paper presented 11</a:t>
            </a:r>
            <a:r>
              <a:rPr lang="en-US" sz="1600" baseline="30000" dirty="0"/>
              <a:t>th</a:t>
            </a:r>
            <a:r>
              <a:rPr lang="en-US" sz="1600" dirty="0"/>
              <a:t> International Conference of the ERCIM, 14 -16 December 2018, University of Pisa</a:t>
            </a:r>
            <a:endParaRPr lang="it-IT" sz="1600" dirty="0"/>
          </a:p>
          <a:p>
            <a:r>
              <a:rPr lang="en-US" sz="1600" dirty="0"/>
              <a:t>- Benedetti I., </a:t>
            </a:r>
            <a:r>
              <a:rPr lang="en-US" sz="1600" dirty="0" err="1"/>
              <a:t>Laureti</a:t>
            </a:r>
            <a:r>
              <a:rPr lang="en-US" sz="1600" dirty="0"/>
              <a:t> T., Biggeri L. (</a:t>
            </a:r>
            <a:r>
              <a:rPr lang="en-US" sz="1600" dirty="0" smtClean="0"/>
              <a:t>2020), </a:t>
            </a:r>
            <a:r>
              <a:rPr lang="en-GB" sz="1600" dirty="0"/>
              <a:t>Sub-national price indexes for housing: Methodological issue and empirical analyses for Italy, Submitted for publication</a:t>
            </a:r>
            <a:endParaRPr lang="it-IT" sz="1600" dirty="0"/>
          </a:p>
          <a:p>
            <a:r>
              <a:rPr lang="en-US" sz="1600" dirty="0"/>
              <a:t>- Biggeri L., </a:t>
            </a:r>
            <a:r>
              <a:rPr lang="en-US" sz="1600" dirty="0" err="1"/>
              <a:t>Giusti</a:t>
            </a:r>
            <a:r>
              <a:rPr lang="en-US" sz="1600" dirty="0"/>
              <a:t> C., </a:t>
            </a:r>
            <a:r>
              <a:rPr lang="en-US" sz="1600" dirty="0" err="1"/>
              <a:t>Marchetti</a:t>
            </a:r>
            <a:r>
              <a:rPr lang="en-US" sz="1600" dirty="0"/>
              <a:t> S. (2020), Estimation of price indexes for housing dwelling rents in Italy, by using the data come the Household Expenditure Survey, In preparation: internal note).</a:t>
            </a:r>
            <a:endParaRPr lang="it-IT" sz="1600" dirty="0"/>
          </a:p>
          <a:p>
            <a:r>
              <a:rPr lang="en-US" sz="800" b="1" dirty="0"/>
              <a:t> </a:t>
            </a:r>
            <a:endParaRPr lang="it-IT" sz="800" dirty="0"/>
          </a:p>
          <a:p>
            <a:r>
              <a:rPr lang="en-US" sz="1600" i="1" dirty="0"/>
              <a:t>Papers on the main issues in using Big Data and non-probability sampling data </a:t>
            </a:r>
            <a:endParaRPr lang="en-US" sz="1600" i="1" dirty="0" smtClean="0"/>
          </a:p>
          <a:p>
            <a:endParaRPr lang="it-IT" sz="800" dirty="0" smtClean="0"/>
          </a:p>
          <a:p>
            <a:r>
              <a:rPr lang="en-US" sz="1600" dirty="0" smtClean="0"/>
              <a:t>- Rao</a:t>
            </a:r>
            <a:r>
              <a:rPr lang="en-US" sz="1600" dirty="0"/>
              <a:t>, J.N.K., Fuller, W.A. (</a:t>
            </a:r>
            <a:r>
              <a:rPr lang="en-US" sz="1600" dirty="0" smtClean="0"/>
              <a:t>2017), </a:t>
            </a:r>
            <a:r>
              <a:rPr lang="en-US" sz="1600" dirty="0"/>
              <a:t>Sample survey theory and methods: Past, present and future directions, Survey Methodology, 43, 14-181</a:t>
            </a:r>
            <a:r>
              <a:rPr lang="en-US" sz="1600" dirty="0" smtClean="0"/>
              <a:t>.</a:t>
            </a:r>
          </a:p>
          <a:p>
            <a:r>
              <a:rPr lang="en-US" sz="1600" dirty="0" smtClean="0"/>
              <a:t>- </a:t>
            </a:r>
            <a:r>
              <a:rPr lang="en-US" sz="1600" dirty="0" err="1" smtClean="0"/>
              <a:t>Pfeffermann</a:t>
            </a:r>
            <a:r>
              <a:rPr lang="en-US" sz="1600" dirty="0" smtClean="0"/>
              <a:t>, D., </a:t>
            </a:r>
            <a:r>
              <a:rPr lang="en-US" sz="1600" dirty="0" err="1" smtClean="0"/>
              <a:t>Sverchkov</a:t>
            </a:r>
            <a:r>
              <a:rPr lang="en-US" sz="1600" dirty="0" smtClean="0"/>
              <a:t>, M. (2007), Small-area estimation under informative probability sampling area and within the selected areas, Journal of the American </a:t>
            </a:r>
            <a:r>
              <a:rPr lang="en-US" sz="1600" dirty="0" err="1" smtClean="0"/>
              <a:t>statisticl</a:t>
            </a:r>
            <a:r>
              <a:rPr lang="en-US" sz="1600" dirty="0" smtClean="0"/>
              <a:t> association, 102, pp. 27-42</a:t>
            </a:r>
            <a:endParaRPr lang="it-IT" sz="1600" dirty="0"/>
          </a:p>
          <a:p>
            <a:r>
              <a:rPr lang="en-US" sz="1600" dirty="0" smtClean="0"/>
              <a:t>- Mercer</a:t>
            </a:r>
            <a:r>
              <a:rPr lang="en-US" sz="1600" dirty="0"/>
              <a:t>, A.W., </a:t>
            </a:r>
            <a:r>
              <a:rPr lang="en-US" sz="1600" dirty="0" err="1"/>
              <a:t>Kreuter</a:t>
            </a:r>
            <a:r>
              <a:rPr lang="en-US" sz="1600" dirty="0"/>
              <a:t>, F., Stuart, E.A. (2017), </a:t>
            </a:r>
            <a:r>
              <a:rPr lang="en-US" sz="1600" dirty="0" smtClean="0"/>
              <a:t>Theory </a:t>
            </a:r>
            <a:r>
              <a:rPr lang="en-US" sz="1600" dirty="0"/>
              <a:t>and practice in nonprobability surveys, Public Opinion Quarterly, 81, 250-279</a:t>
            </a:r>
            <a:r>
              <a:rPr lang="en-US" sz="1600" dirty="0" smtClean="0"/>
              <a:t>.</a:t>
            </a:r>
          </a:p>
          <a:p>
            <a:r>
              <a:rPr lang="it-IT" sz="1600" dirty="0" smtClean="0"/>
              <a:t>- </a:t>
            </a:r>
            <a:r>
              <a:rPr lang="en-US" sz="1600" dirty="0"/>
              <a:t>Elliot, M.R., Valliant, R. (2017), Inference for nonprobability samples, Statistical Science, 32, 249-264</a:t>
            </a:r>
            <a:endParaRPr lang="it-IT" sz="1600" dirty="0"/>
          </a:p>
          <a:p>
            <a:r>
              <a:rPr lang="en-US" sz="1600" dirty="0" smtClean="0"/>
              <a:t>- </a:t>
            </a:r>
            <a:r>
              <a:rPr lang="en-US" sz="1600" dirty="0" err="1" smtClean="0"/>
              <a:t>Lohr</a:t>
            </a:r>
            <a:r>
              <a:rPr lang="en-US" sz="1600" dirty="0"/>
              <a:t>, S.L., </a:t>
            </a:r>
            <a:r>
              <a:rPr lang="en-US" sz="1600" dirty="0" err="1"/>
              <a:t>Raghunathan</a:t>
            </a:r>
            <a:r>
              <a:rPr lang="en-US" sz="1600" dirty="0"/>
              <a:t>, T.E. (2017), Combining survey data with other data sources, Statistical Science, 32, 293-312.</a:t>
            </a:r>
          </a:p>
          <a:p>
            <a:r>
              <a:rPr lang="en-US" sz="1600" dirty="0"/>
              <a:t>- Kim, J.K., Wang, Z. (2018), Sampling techniques for big data analysis in finite population inference, Technical Report: </a:t>
            </a:r>
            <a:r>
              <a:rPr lang="en-US" sz="1600" dirty="0" err="1"/>
              <a:t>arXiv</a:t>
            </a:r>
            <a:r>
              <a:rPr lang="en-US" sz="1600" dirty="0"/>
              <a:t>: 1801.09728v1</a:t>
            </a:r>
            <a:endParaRPr lang="it-IT" sz="16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86786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08451" y="476654"/>
            <a:ext cx="10262682" cy="6863417"/>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References -3-</a:t>
            </a:r>
            <a:endParaRPr lang="en-US" sz="2800" dirty="0">
              <a:solidFill>
                <a:srgbClr val="0070C0"/>
              </a:solidFill>
              <a:cs typeface="Arial" panose="020B0604020202020204" pitchFamily="34" charset="0"/>
            </a:endParaRPr>
          </a:p>
          <a:p>
            <a:endParaRPr lang="it-IT" sz="800" dirty="0"/>
          </a:p>
          <a:p>
            <a:r>
              <a:rPr lang="en-US" dirty="0"/>
              <a:t>- </a:t>
            </a:r>
            <a:r>
              <a:rPr lang="en-US" sz="1600" dirty="0"/>
              <a:t>Chen, Y., Li, P., Wu, C. (2018), Doubly robust inference with non-probability survey samples, Technical Report: </a:t>
            </a:r>
            <a:r>
              <a:rPr lang="en-US" sz="1600" dirty="0" err="1"/>
              <a:t>arXiv</a:t>
            </a:r>
            <a:r>
              <a:rPr lang="en-US" sz="1600" dirty="0"/>
              <a:t>: 1805.06432v1.</a:t>
            </a:r>
            <a:endParaRPr lang="it-IT" sz="1600" dirty="0"/>
          </a:p>
          <a:p>
            <a:r>
              <a:rPr lang="en-US" sz="1600" dirty="0" smtClean="0"/>
              <a:t>- Yang</a:t>
            </a:r>
            <a:r>
              <a:rPr lang="en-US" sz="1600" dirty="0"/>
              <a:t>, M., Ganesh, N., Mulrow, E., </a:t>
            </a:r>
            <a:r>
              <a:rPr lang="en-US" sz="1600" dirty="0" err="1"/>
              <a:t>Pineau</a:t>
            </a:r>
            <a:r>
              <a:rPr lang="en-US" sz="1600" dirty="0"/>
              <a:t>, V. (2018), Estimation Methods for Nonprobability Samples with Companion Probability Sample, ASA Joint Statistical Meeting, Survey Research Methods Section</a:t>
            </a:r>
            <a:r>
              <a:rPr lang="en-US" sz="1600" dirty="0" smtClean="0"/>
              <a:t>.</a:t>
            </a:r>
          </a:p>
          <a:p>
            <a:pPr marL="285750" indent="-285750">
              <a:buFontTx/>
              <a:buChar char="-"/>
            </a:pPr>
            <a:r>
              <a:rPr lang="en-US" sz="1600" dirty="0" err="1" smtClean="0"/>
              <a:t>MengX.L</a:t>
            </a:r>
            <a:r>
              <a:rPr lang="en-US" sz="1600" dirty="0" smtClean="0"/>
              <a:t>. (2018),Statistical paradises and paradoxes in big data (I): Law of large population, big data </a:t>
            </a:r>
            <a:r>
              <a:rPr lang="en-US" sz="1600" dirty="0"/>
              <a:t>p</a:t>
            </a:r>
            <a:r>
              <a:rPr lang="en-US" sz="1600" dirty="0" smtClean="0"/>
              <a:t>aradox, and the 2016 US presidential election, </a:t>
            </a:r>
            <a:r>
              <a:rPr lang="en-US" sz="1600" dirty="0" err="1" smtClean="0"/>
              <a:t>Annal</a:t>
            </a:r>
            <a:r>
              <a:rPr lang="en-US" sz="1600" dirty="0" smtClean="0"/>
              <a:t> of Applied Statistics, 12, pp. 685-726</a:t>
            </a:r>
            <a:endParaRPr lang="it-IT" sz="1600" dirty="0"/>
          </a:p>
          <a:p>
            <a:r>
              <a:rPr lang="en-US" sz="1600" dirty="0"/>
              <a:t>- </a:t>
            </a:r>
            <a:r>
              <a:rPr lang="en-US" sz="1600" dirty="0" err="1"/>
              <a:t>Beresewicz</a:t>
            </a:r>
            <a:r>
              <a:rPr lang="en-US" sz="1600" dirty="0"/>
              <a:t>, M., </a:t>
            </a:r>
            <a:r>
              <a:rPr lang="en-US" sz="1600" dirty="0" err="1"/>
              <a:t>Lehtonen</a:t>
            </a:r>
            <a:r>
              <a:rPr lang="en-US" sz="1600" dirty="0"/>
              <a:t> R., Reis, F., Di </a:t>
            </a:r>
            <a:r>
              <a:rPr lang="en-US" sz="1600" dirty="0" err="1"/>
              <a:t>Consiglio</a:t>
            </a:r>
            <a:r>
              <a:rPr lang="en-US" sz="1600" dirty="0"/>
              <a:t>, R., Karlberg, M. (2018), An overview of Methods for treating selectivity in Big data sources, Statistical Working Papers, Eurostat.</a:t>
            </a:r>
            <a:endParaRPr lang="it-IT" sz="1600" dirty="0"/>
          </a:p>
          <a:p>
            <a:r>
              <a:rPr lang="en-US" sz="1600" dirty="0"/>
              <a:t>- Tam, S.M., Kim, J.K. (2018), Big data, selection bias and ethics – an official statistician’s perspective, Statistical Journal of the IAOS, 34, 577-588. </a:t>
            </a:r>
            <a:endParaRPr lang="it-IT" sz="1600" dirty="0"/>
          </a:p>
          <a:p>
            <a:r>
              <a:rPr lang="en-US" sz="1600" dirty="0"/>
              <a:t>- Yang, M., Ganesh, N., Mulrow, E., </a:t>
            </a:r>
            <a:r>
              <a:rPr lang="en-US" sz="1600" dirty="0" err="1"/>
              <a:t>Pineau</a:t>
            </a:r>
            <a:r>
              <a:rPr lang="en-US" sz="1600" dirty="0"/>
              <a:t>, V. (2018), , Developments in survey research over the past 60 years: A personal perspective, International Statistical Review, 87.</a:t>
            </a:r>
            <a:endParaRPr lang="it-IT" sz="1600" dirty="0"/>
          </a:p>
          <a:p>
            <a:r>
              <a:rPr lang="en-US" sz="1600" dirty="0"/>
              <a:t>- Thompson, M.E. (2019), Combining data from new and traditional sources in population surveys, International Statistical Review, 87</a:t>
            </a:r>
            <a:endParaRPr lang="it-IT" sz="1600" dirty="0"/>
          </a:p>
          <a:p>
            <a:r>
              <a:rPr lang="en-US" sz="1600" dirty="0" smtClean="0"/>
              <a:t>-Kim</a:t>
            </a:r>
            <a:r>
              <a:rPr lang="en-US" sz="1600" dirty="0"/>
              <a:t>, J.K., Park, S., Chen, Y., Wu, C. (2019), Combining non-probability and probability survey samples through </a:t>
            </a:r>
            <a:r>
              <a:rPr lang="en-US" sz="1600" dirty="0" smtClean="0"/>
              <a:t>mass imputation</a:t>
            </a:r>
            <a:r>
              <a:rPr lang="en-US" sz="1600" dirty="0"/>
              <a:t>, Technical Report: </a:t>
            </a:r>
            <a:r>
              <a:rPr lang="en-US" sz="1600" dirty="0" err="1"/>
              <a:t>ar</a:t>
            </a:r>
            <a:r>
              <a:rPr lang="en-US" sz="1600" dirty="0"/>
              <a:t> Xiv: 181210694v2</a:t>
            </a:r>
            <a:r>
              <a:rPr lang="en-US" sz="1600" dirty="0" smtClean="0"/>
              <a:t>.</a:t>
            </a:r>
          </a:p>
          <a:p>
            <a:r>
              <a:rPr lang="en-US" sz="1600" dirty="0" smtClean="0"/>
              <a:t>- </a:t>
            </a:r>
            <a:r>
              <a:rPr lang="en-US" sz="1600" dirty="0" err="1" smtClean="0"/>
              <a:t>Kalton</a:t>
            </a:r>
            <a:r>
              <a:rPr lang="en-US" sz="1600" dirty="0" smtClean="0"/>
              <a:t> G. (2019), Developments in survey research over the past 60 years: A personal perspective, International Statistical Review, 87, 510-530 </a:t>
            </a:r>
            <a:endParaRPr lang="it-IT" sz="1600" dirty="0"/>
          </a:p>
          <a:p>
            <a:pPr marL="285750" indent="-285750">
              <a:buFontTx/>
              <a:buChar char="-"/>
            </a:pPr>
            <a:r>
              <a:rPr lang="en-US" sz="1600" dirty="0" smtClean="0"/>
              <a:t>Yang S., Kim J., Song R. (2019)non-probability </a:t>
            </a:r>
            <a:r>
              <a:rPr lang="en-US" sz="1600" dirty="0"/>
              <a:t>samples with high-dimensional data, Technical Report: </a:t>
            </a:r>
            <a:r>
              <a:rPr lang="en-US" sz="1600" dirty="0" err="1"/>
              <a:t>arXiv</a:t>
            </a:r>
            <a:r>
              <a:rPr lang="en-US" sz="1600" dirty="0"/>
              <a:t>: 1903.05212v1</a:t>
            </a:r>
            <a:r>
              <a:rPr lang="en-US" sz="1600" dirty="0" smtClean="0"/>
              <a:t>.</a:t>
            </a:r>
          </a:p>
          <a:p>
            <a:r>
              <a:rPr lang="en-US" sz="1600" dirty="0" smtClean="0"/>
              <a:t>- European Statistical System(2015), Handbook for quality Reports, Eurostat, Luxembourg</a:t>
            </a:r>
            <a:endParaRPr lang="it-IT" sz="1600" dirty="0"/>
          </a:p>
          <a:p>
            <a:r>
              <a:rPr lang="en-US" sz="1600" dirty="0"/>
              <a:t>- Eurostat (2018), Harmonized Index of Consumer Prices (HICP). Methodological Manual: Chapter 4, Sampling, pp. 51-68</a:t>
            </a:r>
            <a:endParaRPr lang="it-IT" sz="1600" dirty="0"/>
          </a:p>
          <a:p>
            <a:r>
              <a:rPr lang="en-US" sz="1600" dirty="0"/>
              <a:t>- ILO (2020), Consumer Price Index Manual. Concepts and Methods: Chapter 4, Sampling, Draft of the Manual, pp 120-137</a:t>
            </a:r>
            <a:endParaRPr lang="it-IT" sz="1600" dirty="0"/>
          </a:p>
          <a:p>
            <a:endParaRPr lang="it-IT"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43768"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72628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5355312"/>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References -4-</a:t>
            </a:r>
            <a:endParaRPr lang="en-US" sz="2800" dirty="0">
              <a:solidFill>
                <a:srgbClr val="0070C0"/>
              </a:solidFill>
              <a:cs typeface="Arial" panose="020B0604020202020204" pitchFamily="34" charset="0"/>
            </a:endParaRPr>
          </a:p>
          <a:p>
            <a:endParaRPr lang="it-IT" sz="2400" dirty="0"/>
          </a:p>
          <a:p>
            <a:r>
              <a:rPr lang="en-US" sz="1600" i="1" dirty="0" smtClean="0"/>
              <a:t>Papers </a:t>
            </a:r>
            <a:r>
              <a:rPr lang="en-US" sz="1600" i="1" dirty="0"/>
              <a:t>on some experiments carried out by researches of ISTAT to improve the quality estimation of CPIs and Sub-National SPIs, by using Big data (administrative and scanner data</a:t>
            </a:r>
            <a:r>
              <a:rPr lang="en-US" sz="1600" i="1" dirty="0" smtClean="0"/>
              <a:t>)</a:t>
            </a:r>
          </a:p>
          <a:p>
            <a:endParaRPr lang="it-IT" sz="1600" dirty="0"/>
          </a:p>
          <a:p>
            <a:r>
              <a:rPr lang="en-US" sz="1600" dirty="0"/>
              <a:t>-Biggeri L., </a:t>
            </a:r>
            <a:r>
              <a:rPr lang="en-US" sz="1600" dirty="0" err="1"/>
              <a:t>Falorsi</a:t>
            </a:r>
            <a:r>
              <a:rPr lang="en-US" sz="1600" dirty="0"/>
              <a:t> P.D. (2006), A probability sample strategy for improving the quality of the consumer price index survey using the information of business registers, in: </a:t>
            </a:r>
            <a:r>
              <a:rPr lang="en-US" sz="1600" i="1" dirty="0"/>
              <a:t>Joint </a:t>
            </a:r>
            <a:r>
              <a:rPr lang="en-US" sz="1600" i="1" dirty="0" err="1"/>
              <a:t>Unece</a:t>
            </a:r>
            <a:r>
              <a:rPr lang="en-US" sz="1600" i="1" dirty="0"/>
              <a:t>/ILO Meeting on Consumer Price Indices</a:t>
            </a:r>
            <a:r>
              <a:rPr lang="en-US" sz="1600" dirty="0"/>
              <a:t>, 10-12 May, Ginevra</a:t>
            </a:r>
            <a:endParaRPr lang="it-IT" sz="1600" dirty="0"/>
          </a:p>
          <a:p>
            <a:r>
              <a:rPr lang="en-US" sz="1600" dirty="0"/>
              <a:t>- De Gregorio C. (2012), Sample </a:t>
            </a:r>
            <a:r>
              <a:rPr lang="en-US" sz="1600" dirty="0" err="1"/>
              <a:t>siz</a:t>
            </a:r>
            <a:r>
              <a:rPr lang="en-US" sz="1600" dirty="0"/>
              <a:t> for the estimate of consumer price sub-indices with alternative statistical designs, </a:t>
            </a:r>
            <a:r>
              <a:rPr lang="en-US" sz="1600" dirty="0" err="1"/>
              <a:t>Rivista</a:t>
            </a:r>
            <a:r>
              <a:rPr lang="en-US" sz="1600" dirty="0"/>
              <a:t> di </a:t>
            </a:r>
            <a:r>
              <a:rPr lang="en-US" sz="1600" dirty="0" err="1"/>
              <a:t>Statistica</a:t>
            </a:r>
            <a:r>
              <a:rPr lang="en-US" sz="1600" dirty="0"/>
              <a:t> </a:t>
            </a:r>
            <a:r>
              <a:rPr lang="en-US" sz="1600" dirty="0" err="1"/>
              <a:t>Ufficiale</a:t>
            </a:r>
            <a:r>
              <a:rPr lang="en-US" sz="1600" dirty="0"/>
              <a:t>, N.1/2012, </a:t>
            </a:r>
            <a:r>
              <a:rPr lang="en-US" sz="1600" dirty="0" err="1"/>
              <a:t>Istat</a:t>
            </a:r>
            <a:r>
              <a:rPr lang="en-US" sz="1600" dirty="0"/>
              <a:t>, </a:t>
            </a:r>
            <a:r>
              <a:rPr lang="en-US" sz="1600" dirty="0" err="1"/>
              <a:t>roma</a:t>
            </a:r>
            <a:endParaRPr lang="it-IT" sz="1600" dirty="0"/>
          </a:p>
          <a:p>
            <a:r>
              <a:rPr lang="en-US" sz="1600" dirty="0"/>
              <a:t>- </a:t>
            </a:r>
            <a:r>
              <a:rPr lang="en-US" sz="1600" dirty="0" err="1"/>
              <a:t>Bernardini</a:t>
            </a:r>
            <a:r>
              <a:rPr lang="en-US" sz="1600" dirty="0"/>
              <a:t>, A., De </a:t>
            </a:r>
            <a:r>
              <a:rPr lang="en-US" sz="1600" dirty="0" err="1"/>
              <a:t>Vitiis</a:t>
            </a:r>
            <a:r>
              <a:rPr lang="en-US" sz="1600" dirty="0"/>
              <a:t>, C., </a:t>
            </a:r>
            <a:r>
              <a:rPr lang="en-US" sz="1600" dirty="0" err="1"/>
              <a:t>Guandalini</a:t>
            </a:r>
            <a:r>
              <a:rPr lang="en-US" sz="1600" dirty="0"/>
              <a:t>, A., </a:t>
            </a:r>
            <a:r>
              <a:rPr lang="en-US" sz="1600" dirty="0" err="1"/>
              <a:t>Inglese</a:t>
            </a:r>
            <a:r>
              <a:rPr lang="en-US" sz="1600" dirty="0"/>
              <a:t>, F., </a:t>
            </a:r>
            <a:r>
              <a:rPr lang="en-US" sz="1600" dirty="0" err="1"/>
              <a:t>Terribili</a:t>
            </a:r>
            <a:r>
              <a:rPr lang="en-US" sz="1600" dirty="0"/>
              <a:t>, M.D. (2016), Measuring inflation through different sampling designs implemented on scanner data, paper presented at Meeting of the Group of Experts on Consumer Price Indices, 2.4 May, Geneva</a:t>
            </a:r>
            <a:endParaRPr lang="it-IT" sz="1600" dirty="0"/>
          </a:p>
          <a:p>
            <a:r>
              <a:rPr lang="en-US" sz="1600" dirty="0"/>
              <a:t>- Brunetti, A., </a:t>
            </a:r>
            <a:r>
              <a:rPr lang="en-US" sz="1600" dirty="0" err="1"/>
              <a:t>Fatello</a:t>
            </a:r>
            <a:r>
              <a:rPr lang="en-US" sz="1600" dirty="0"/>
              <a:t>, S., </a:t>
            </a:r>
            <a:r>
              <a:rPr lang="en-US" sz="1600" dirty="0" err="1"/>
              <a:t>Polidoro</a:t>
            </a:r>
            <a:r>
              <a:rPr lang="en-US" sz="1600" dirty="0"/>
              <a:t>, F., Simone, A. (2018), Improvements in Italian CPI/HICP deriving from the use of scanner data, paper presented at the Scientific Meeting of the Italian Statistical Society (SIS), 20-22 </a:t>
            </a:r>
            <a:r>
              <a:rPr lang="en-US" sz="1600" dirty="0" err="1"/>
              <a:t>Giugno</a:t>
            </a:r>
            <a:r>
              <a:rPr lang="en-US" sz="1600" dirty="0"/>
              <a:t>, Palermo.</a:t>
            </a:r>
            <a:endParaRPr lang="it-IT" sz="1600" dirty="0"/>
          </a:p>
          <a:p>
            <a:r>
              <a:rPr lang="en-US" sz="1600" dirty="0"/>
              <a:t>- De </a:t>
            </a:r>
            <a:r>
              <a:rPr lang="en-US" sz="1600" dirty="0" err="1"/>
              <a:t>Vitis</a:t>
            </a:r>
            <a:r>
              <a:rPr lang="en-US" sz="1600" dirty="0"/>
              <a:t>, C., </a:t>
            </a:r>
            <a:r>
              <a:rPr lang="en-US" sz="1600" dirty="0" err="1"/>
              <a:t>Guandalini</a:t>
            </a:r>
            <a:r>
              <a:rPr lang="en-US" sz="1600" dirty="0"/>
              <a:t>, A., </a:t>
            </a:r>
            <a:r>
              <a:rPr lang="en-US" sz="1600" dirty="0" err="1"/>
              <a:t>Inglese</a:t>
            </a:r>
            <a:r>
              <a:rPr lang="en-US" sz="1600" dirty="0"/>
              <a:t>, F., </a:t>
            </a:r>
            <a:r>
              <a:rPr lang="en-US" sz="1600" dirty="0" err="1"/>
              <a:t>Terribili</a:t>
            </a:r>
            <a:r>
              <a:rPr lang="en-US" sz="1600" dirty="0"/>
              <a:t>, M. (2019), Sampling scheme using scanner data for the consumer price index, paper </a:t>
            </a:r>
            <a:r>
              <a:rPr lang="en-US" sz="1600" dirty="0" err="1"/>
              <a:t>presente</a:t>
            </a:r>
            <a:r>
              <a:rPr lang="en-US" sz="1600" dirty="0"/>
              <a:t> dat the </a:t>
            </a:r>
            <a:r>
              <a:rPr lang="en-US" sz="1600" dirty="0" err="1"/>
              <a:t>Istat’s</a:t>
            </a:r>
            <a:r>
              <a:rPr lang="en-US" sz="1600" dirty="0"/>
              <a:t> Advisory Committee on Statistical Methods, Roma</a:t>
            </a:r>
            <a:endParaRPr lang="it-IT" sz="1600" dirty="0"/>
          </a:p>
          <a:p>
            <a:r>
              <a:rPr lang="en-US" sz="1600" dirty="0" smtClean="0"/>
              <a:t>- </a:t>
            </a:r>
            <a:r>
              <a:rPr lang="en-GB" sz="1600" dirty="0" smtClean="0"/>
              <a:t>Biggeri </a:t>
            </a:r>
            <a:r>
              <a:rPr lang="en-GB" sz="1600" dirty="0"/>
              <a:t>L., </a:t>
            </a:r>
            <a:r>
              <a:rPr lang="en-GB" sz="1600" dirty="0" err="1"/>
              <a:t>Giommi</a:t>
            </a:r>
            <a:r>
              <a:rPr lang="en-GB" sz="1600" dirty="0"/>
              <a:t> A. (1987), On the accuracy and precision on the consumer price indices. Methods and applications to evaluate the influence of the sampling of households, Invited paper, </a:t>
            </a:r>
            <a:r>
              <a:rPr lang="en-GB" sz="1600" i="1" dirty="0"/>
              <a:t>Proceedings of the 46</a:t>
            </a:r>
            <a:r>
              <a:rPr lang="en-GB" sz="1600" i="1" baseline="30000" dirty="0"/>
              <a:t>th</a:t>
            </a:r>
            <a:r>
              <a:rPr lang="en-GB" sz="1600" i="1" dirty="0"/>
              <a:t> Session of International Statistical Institute</a:t>
            </a:r>
            <a:r>
              <a:rPr lang="en-GB" sz="1600" dirty="0"/>
              <a:t>, </a:t>
            </a:r>
            <a:r>
              <a:rPr lang="en-GB" sz="1600" dirty="0" err="1"/>
              <a:t>Tokio</a:t>
            </a:r>
            <a:r>
              <a:rPr lang="en-GB" sz="1600" dirty="0"/>
              <a:t>, pp.1-18.</a:t>
            </a:r>
            <a:endParaRPr lang="it-IT" sz="1600" dirty="0"/>
          </a:p>
          <a:p>
            <a:r>
              <a:rPr lang="en-GB" dirty="0"/>
              <a:t> </a:t>
            </a:r>
            <a:endParaRPr lang="it-IT"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15648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8463855"/>
          </a:xfrm>
          <a:prstGeom prst="rect">
            <a:avLst/>
          </a:prstGeom>
          <a:noFill/>
        </p:spPr>
        <p:txBody>
          <a:bodyPr wrap="square" rtlCol="0">
            <a:spAutoFit/>
          </a:bodyPr>
          <a:lstStyle/>
          <a:p>
            <a:endParaRPr lang="en-US" sz="2800" dirty="0">
              <a:solidFill>
                <a:srgbClr val="0070C0"/>
              </a:solidFill>
              <a:cs typeface="Arial" panose="020B0604020202020204" pitchFamily="34" charset="0"/>
            </a:endParaRPr>
          </a:p>
          <a:p>
            <a:endParaRPr lang="it-IT" sz="2400" dirty="0" smtClean="0"/>
          </a:p>
          <a:p>
            <a:endParaRPr lang="it-IT" sz="2400" dirty="0"/>
          </a:p>
          <a:p>
            <a:endParaRPr lang="it-IT" sz="2400" dirty="0" smtClean="0"/>
          </a:p>
          <a:p>
            <a:endParaRPr lang="it-IT" sz="2400" dirty="0"/>
          </a:p>
          <a:p>
            <a:endParaRPr lang="it-IT" sz="2400" dirty="0" smtClean="0"/>
          </a:p>
          <a:p>
            <a:endParaRPr lang="it-IT" sz="2400" dirty="0"/>
          </a:p>
          <a:p>
            <a:pPr algn="ctr"/>
            <a:r>
              <a:rPr lang="it-IT" sz="6000" dirty="0" err="1" smtClean="0"/>
              <a:t>Appendices</a:t>
            </a:r>
            <a:endParaRPr lang="it-IT" sz="60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31998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3001" y="839111"/>
            <a:ext cx="8543925" cy="1325563"/>
          </a:xfrm>
        </p:spPr>
        <p:txBody>
          <a:bodyPr>
            <a:normAutofit/>
          </a:bodyPr>
          <a:lstStyle/>
          <a:p>
            <a:r>
              <a:rPr lang="en-US" sz="2800" b="1" dirty="0"/>
              <a:t>CPD Method – in logarithmic form </a:t>
            </a:r>
            <a:br>
              <a:rPr lang="en-US" sz="2800" b="1" dirty="0"/>
            </a:br>
            <a:endParaRPr lang="it-IT" sz="2800" dirty="0"/>
          </a:p>
        </p:txBody>
      </p:sp>
      <p:sp>
        <p:nvSpPr>
          <p:cNvPr id="5" name="Segnaposto numero diapositiva 4"/>
          <p:cNvSpPr>
            <a:spLocks noGrp="1"/>
          </p:cNvSpPr>
          <p:nvPr>
            <p:ph type="sldNum" sz="quarter" idx="12"/>
          </p:nvPr>
        </p:nvSpPr>
        <p:spPr/>
        <p:txBody>
          <a:bodyPr/>
          <a:lstStyle/>
          <a:p>
            <a:fld id="{8A2532F4-0CA5-6F46-9248-14350D0E0D0D}" type="slidenum">
              <a:rPr lang="fr-FR" smtClean="0"/>
              <a:pPr/>
              <a:t>27</a:t>
            </a:fld>
            <a:endParaRPr lang="fr-FR"/>
          </a:p>
        </p:txBody>
      </p:sp>
      <p:graphicFrame>
        <p:nvGraphicFramePr>
          <p:cNvPr id="6" name="Oggetto 5"/>
          <p:cNvGraphicFramePr>
            <a:graphicFrameLocks noChangeAspect="1"/>
          </p:cNvGraphicFramePr>
          <p:nvPr>
            <p:extLst/>
          </p:nvPr>
        </p:nvGraphicFramePr>
        <p:xfrm>
          <a:off x="3139772" y="1767798"/>
          <a:ext cx="3605213" cy="793750"/>
        </p:xfrm>
        <a:graphic>
          <a:graphicData uri="http://schemas.openxmlformats.org/presentationml/2006/ole">
            <mc:AlternateContent xmlns:mc="http://schemas.openxmlformats.org/markup-compatibility/2006">
              <mc:Choice xmlns:v="urn:schemas-microsoft-com:vml" Requires="v">
                <p:oleObj spid="_x0000_s1964" name="Equation" r:id="rId3" imgW="1981080" imgH="431640" progId="Equation.DSMT4">
                  <p:embed/>
                </p:oleObj>
              </mc:Choice>
              <mc:Fallback>
                <p:oleObj name="Equation" r:id="rId3" imgW="1981080" imgH="431640" progId="Equation.DSMT4">
                  <p:embed/>
                  <p:pic>
                    <p:nvPicPr>
                      <p:cNvPr id="6" name="Oggetto 5"/>
                      <p:cNvPicPr>
                        <a:picLocks noChangeAspect="1" noChangeArrowheads="1"/>
                      </p:cNvPicPr>
                      <p:nvPr/>
                    </p:nvPicPr>
                    <p:blipFill>
                      <a:blip r:embed="rId4"/>
                      <a:srcRect/>
                      <a:stretch>
                        <a:fillRect/>
                      </a:stretch>
                    </p:blipFill>
                    <p:spPr bwMode="auto">
                      <a:xfrm>
                        <a:off x="3139772" y="1767798"/>
                        <a:ext cx="3605213" cy="793750"/>
                      </a:xfrm>
                      <a:prstGeom prst="rect">
                        <a:avLst/>
                      </a:prstGeom>
                      <a:noFill/>
                      <a:ln>
                        <a:noFill/>
                      </a:ln>
                      <a:extLst/>
                    </p:spPr>
                  </p:pic>
                </p:oleObj>
              </mc:Fallback>
            </mc:AlternateContent>
          </a:graphicData>
        </a:graphic>
      </p:graphicFrame>
      <p:sp>
        <p:nvSpPr>
          <p:cNvPr id="7" name="CasellaDiTesto 6"/>
          <p:cNvSpPr txBox="1"/>
          <p:nvPr/>
        </p:nvSpPr>
        <p:spPr>
          <a:xfrm>
            <a:off x="1258735" y="2585250"/>
            <a:ext cx="9478208" cy="3139321"/>
          </a:xfrm>
          <a:prstGeom prst="rect">
            <a:avLst/>
          </a:prstGeom>
          <a:noFill/>
        </p:spPr>
        <p:txBody>
          <a:bodyPr wrap="square" rtlCol="0">
            <a:spAutoFit/>
          </a:bodyPr>
          <a:lstStyle/>
          <a:p>
            <a:r>
              <a:rPr lang="en-US" dirty="0"/>
              <a:t>where, for each BH, </a:t>
            </a:r>
            <a:r>
              <a:rPr lang="en-US" i="1" dirty="0" err="1"/>
              <a:t>p</a:t>
            </a:r>
            <a:r>
              <a:rPr lang="en-US" i="1" baseline="-25000" dirty="0" err="1"/>
              <a:t>knr</a:t>
            </a:r>
            <a:r>
              <a:rPr lang="en-US" dirty="0"/>
              <a:t> denotes the annual price of product </a:t>
            </a:r>
            <a:r>
              <a:rPr lang="en-US" i="1" dirty="0"/>
              <a:t>n</a:t>
            </a:r>
            <a:r>
              <a:rPr lang="en-US" dirty="0"/>
              <a:t> in outlet </a:t>
            </a:r>
            <a:r>
              <a:rPr lang="en-US" i="1" dirty="0"/>
              <a:t>k</a:t>
            </a:r>
            <a:r>
              <a:rPr lang="en-US" dirty="0"/>
              <a:t> of area </a:t>
            </a:r>
            <a:r>
              <a:rPr lang="en-US" i="1" dirty="0"/>
              <a:t>r</a:t>
            </a:r>
            <a:r>
              <a:rPr lang="en-US" dirty="0"/>
              <a:t> (</a:t>
            </a:r>
            <a:r>
              <a:rPr lang="en-US" i="1" dirty="0"/>
              <a:t>n</a:t>
            </a:r>
            <a:r>
              <a:rPr lang="en-US" dirty="0"/>
              <a:t> = 1, 2,…</a:t>
            </a:r>
            <a:r>
              <a:rPr lang="en-US" i="1" dirty="0"/>
              <a:t>N</a:t>
            </a:r>
            <a:r>
              <a:rPr lang="en-US" dirty="0"/>
              <a:t>; </a:t>
            </a:r>
            <a:r>
              <a:rPr lang="en-US" i="1" dirty="0"/>
              <a:t>r</a:t>
            </a:r>
            <a:r>
              <a:rPr lang="en-US" dirty="0"/>
              <a:t> = 1, 2,…, </a:t>
            </a:r>
            <a:r>
              <a:rPr lang="en-US" i="1" dirty="0"/>
              <a:t>R</a:t>
            </a:r>
            <a:r>
              <a:rPr lang="en-US" dirty="0"/>
              <a:t>; </a:t>
            </a:r>
            <a:r>
              <a:rPr lang="en-US" i="1" dirty="0"/>
              <a:t>k</a:t>
            </a:r>
            <a:r>
              <a:rPr lang="en-US" dirty="0"/>
              <a:t> = 1,…, </a:t>
            </a:r>
            <a:r>
              <a:rPr lang="en-US" i="1" dirty="0" err="1"/>
              <a:t>K</a:t>
            </a:r>
            <a:r>
              <a:rPr lang="en-US" i="1" baseline="-25000" dirty="0" err="1"/>
              <a:t>nr</a:t>
            </a:r>
            <a:r>
              <a:rPr lang="en-US" dirty="0"/>
              <a:t>); </a:t>
            </a:r>
          </a:p>
          <a:p>
            <a:endParaRPr lang="en-US" dirty="0"/>
          </a:p>
          <a:p>
            <a:r>
              <a:rPr lang="en-US" dirty="0"/>
              <a:t>    are dummies for the areas, </a:t>
            </a:r>
            <a:r>
              <a:rPr lang="es-ES" dirty="0"/>
              <a:t>      </a:t>
            </a:r>
            <a:r>
              <a:rPr lang="en-US" dirty="0"/>
              <a:t>are dummies for the type of product.</a:t>
            </a:r>
          </a:p>
          <a:p>
            <a:endParaRPr lang="en-US" dirty="0"/>
          </a:p>
          <a:p>
            <a:r>
              <a:rPr lang="en-US" dirty="0"/>
              <a:t>The intra-national PPP for the area </a:t>
            </a:r>
            <a:r>
              <a:rPr lang="en-US" i="1" dirty="0"/>
              <a:t>r</a:t>
            </a:r>
            <a:r>
              <a:rPr lang="en-US" dirty="0"/>
              <a:t> is given by</a:t>
            </a:r>
            <a:r>
              <a:rPr lang="es-ES" dirty="0"/>
              <a:t>                 </a:t>
            </a:r>
            <a:r>
              <a:rPr lang="en-US" dirty="0"/>
              <a:t>, where      is the difference between the coefficient associated to area </a:t>
            </a:r>
            <a:r>
              <a:rPr lang="en-US" i="1" dirty="0"/>
              <a:t>r</a:t>
            </a:r>
            <a:r>
              <a:rPr lang="en-US" dirty="0"/>
              <a:t> and the coefficient corresponding to the reference area (in our case Rome)</a:t>
            </a:r>
          </a:p>
          <a:p>
            <a:endParaRPr lang="en-US" dirty="0"/>
          </a:p>
          <a:p>
            <a:r>
              <a:rPr lang="en-US" b="1" dirty="0"/>
              <a:t>NB</a:t>
            </a:r>
            <a:r>
              <a:rPr lang="en-US" dirty="0"/>
              <a:t>:                     is a biased  estimator however in our case </a:t>
            </a:r>
            <a:r>
              <a:rPr lang="en-GB" dirty="0"/>
              <a:t>given the small value of       and the large value of </a:t>
            </a:r>
            <a:r>
              <a:rPr lang="en-GB" b="1" dirty="0"/>
              <a:t>number of observations</a:t>
            </a:r>
            <a:r>
              <a:rPr lang="en-GB" dirty="0"/>
              <a:t> the bias correction is negligible</a:t>
            </a:r>
          </a:p>
        </p:txBody>
      </p:sp>
      <p:graphicFrame>
        <p:nvGraphicFramePr>
          <p:cNvPr id="8" name="Oggetto 7"/>
          <p:cNvGraphicFramePr>
            <a:graphicFrameLocks noChangeAspect="1"/>
          </p:cNvGraphicFramePr>
          <p:nvPr>
            <p:extLst/>
          </p:nvPr>
        </p:nvGraphicFramePr>
        <p:xfrm>
          <a:off x="4123912" y="3355703"/>
          <a:ext cx="315452" cy="374599"/>
        </p:xfrm>
        <a:graphic>
          <a:graphicData uri="http://schemas.openxmlformats.org/presentationml/2006/ole">
            <mc:AlternateContent xmlns:mc="http://schemas.openxmlformats.org/markup-compatibility/2006">
              <mc:Choice xmlns:v="urn:schemas-microsoft-com:vml" Requires="v">
                <p:oleObj spid="_x0000_s1965" name="Equation" r:id="rId5" imgW="203040" imgH="241200" progId="Equation.DSMT4">
                  <p:embed/>
                </p:oleObj>
              </mc:Choice>
              <mc:Fallback>
                <p:oleObj name="Equation" r:id="rId5" imgW="203040" imgH="241200" progId="Equation.DSMT4">
                  <p:embed/>
                  <p:pic>
                    <p:nvPicPr>
                      <p:cNvPr id="8" name="Oggetto 7"/>
                      <p:cNvPicPr/>
                      <p:nvPr/>
                    </p:nvPicPr>
                    <p:blipFill>
                      <a:blip r:embed="rId6"/>
                      <a:stretch>
                        <a:fillRect/>
                      </a:stretch>
                    </p:blipFill>
                    <p:spPr>
                      <a:xfrm>
                        <a:off x="4123912" y="3355703"/>
                        <a:ext cx="315452" cy="374599"/>
                      </a:xfrm>
                      <a:prstGeom prst="rect">
                        <a:avLst/>
                      </a:prstGeom>
                    </p:spPr>
                  </p:pic>
                </p:oleObj>
              </mc:Fallback>
            </mc:AlternateContent>
          </a:graphicData>
        </a:graphic>
      </p:graphicFrame>
      <p:graphicFrame>
        <p:nvGraphicFramePr>
          <p:cNvPr id="9" name="Oggetto 8"/>
          <p:cNvGraphicFramePr>
            <a:graphicFrameLocks noChangeAspect="1"/>
          </p:cNvGraphicFramePr>
          <p:nvPr>
            <p:extLst/>
          </p:nvPr>
        </p:nvGraphicFramePr>
        <p:xfrm>
          <a:off x="1235075" y="3455919"/>
          <a:ext cx="337574" cy="379771"/>
        </p:xfrm>
        <a:graphic>
          <a:graphicData uri="http://schemas.openxmlformats.org/presentationml/2006/ole">
            <mc:AlternateContent xmlns:mc="http://schemas.openxmlformats.org/markup-compatibility/2006">
              <mc:Choice xmlns:v="urn:schemas-microsoft-com:vml" Requires="v">
                <p:oleObj spid="_x0000_s1966" name="Equation" r:id="rId7" imgW="203040" imgH="228600" progId="Equation.DSMT4">
                  <p:embed/>
                </p:oleObj>
              </mc:Choice>
              <mc:Fallback>
                <p:oleObj name="Equation" r:id="rId7" imgW="203040" imgH="228600" progId="Equation.DSMT4">
                  <p:embed/>
                  <p:pic>
                    <p:nvPicPr>
                      <p:cNvPr id="9" name="Oggetto 8"/>
                      <p:cNvPicPr/>
                      <p:nvPr/>
                    </p:nvPicPr>
                    <p:blipFill>
                      <a:blip r:embed="rId8"/>
                      <a:stretch>
                        <a:fillRect/>
                      </a:stretch>
                    </p:blipFill>
                    <p:spPr>
                      <a:xfrm>
                        <a:off x="1235075" y="3455919"/>
                        <a:ext cx="337574" cy="379771"/>
                      </a:xfrm>
                      <a:prstGeom prst="rect">
                        <a:avLst/>
                      </a:prstGeom>
                    </p:spPr>
                  </p:pic>
                </p:oleObj>
              </mc:Fallback>
            </mc:AlternateContent>
          </a:graphicData>
        </a:graphic>
      </p:graphicFrame>
      <p:graphicFrame>
        <p:nvGraphicFramePr>
          <p:cNvPr id="10" name="Oggetto 9"/>
          <p:cNvGraphicFramePr>
            <a:graphicFrameLocks noChangeAspect="1"/>
          </p:cNvGraphicFramePr>
          <p:nvPr>
            <p:extLst/>
          </p:nvPr>
        </p:nvGraphicFramePr>
        <p:xfrm>
          <a:off x="5715000" y="3953160"/>
          <a:ext cx="1029984" cy="403499"/>
        </p:xfrm>
        <a:graphic>
          <a:graphicData uri="http://schemas.openxmlformats.org/presentationml/2006/ole">
            <mc:AlternateContent xmlns:mc="http://schemas.openxmlformats.org/markup-compatibility/2006">
              <mc:Choice xmlns:v="urn:schemas-microsoft-com:vml" Requires="v">
                <p:oleObj spid="_x0000_s1967" name="Equation" r:id="rId9" imgW="672808" imgH="241195" progId="Equation.DSMT4">
                  <p:embed/>
                </p:oleObj>
              </mc:Choice>
              <mc:Fallback>
                <p:oleObj name="Equation" r:id="rId9" imgW="672808" imgH="241195" progId="Equation.DSMT4">
                  <p:embed/>
                  <p:pic>
                    <p:nvPicPr>
                      <p:cNvPr id="10" name="Oggetto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15000" y="3953160"/>
                        <a:ext cx="1029984" cy="403499"/>
                      </a:xfrm>
                      <a:prstGeom prst="rect">
                        <a:avLst/>
                      </a:prstGeom>
                      <a:noFill/>
                      <a:ln>
                        <a:noFill/>
                      </a:ln>
                    </p:spPr>
                  </p:pic>
                </p:oleObj>
              </mc:Fallback>
            </mc:AlternateContent>
          </a:graphicData>
        </a:graphic>
      </p:graphicFrame>
      <p:graphicFrame>
        <p:nvGraphicFramePr>
          <p:cNvPr id="11" name="Oggetto 10"/>
          <p:cNvGraphicFramePr>
            <a:graphicFrameLocks noChangeAspect="1"/>
          </p:cNvGraphicFramePr>
          <p:nvPr>
            <p:extLst/>
          </p:nvPr>
        </p:nvGraphicFramePr>
        <p:xfrm>
          <a:off x="7341421" y="3985586"/>
          <a:ext cx="244578" cy="338646"/>
        </p:xfrm>
        <a:graphic>
          <a:graphicData uri="http://schemas.openxmlformats.org/presentationml/2006/ole">
            <mc:AlternateContent xmlns:mc="http://schemas.openxmlformats.org/markup-compatibility/2006">
              <mc:Choice xmlns:v="urn:schemas-microsoft-com:vml" Requires="v">
                <p:oleObj spid="_x0000_s1968" name="Equation" r:id="rId11" imgW="164880" imgH="228600" progId="Equation.DSMT4">
                  <p:embed/>
                </p:oleObj>
              </mc:Choice>
              <mc:Fallback>
                <p:oleObj name="Equation" r:id="rId11" imgW="164880" imgH="228600" progId="Equation.DSMT4">
                  <p:embed/>
                  <p:pic>
                    <p:nvPicPr>
                      <p:cNvPr id="11" name="Oggetto 10"/>
                      <p:cNvPicPr/>
                      <p:nvPr/>
                    </p:nvPicPr>
                    <p:blipFill>
                      <a:blip r:embed="rId12"/>
                      <a:stretch>
                        <a:fillRect/>
                      </a:stretch>
                    </p:blipFill>
                    <p:spPr>
                      <a:xfrm>
                        <a:off x="7341421" y="3985586"/>
                        <a:ext cx="244578" cy="338646"/>
                      </a:xfrm>
                      <a:prstGeom prst="rect">
                        <a:avLst/>
                      </a:prstGeom>
                    </p:spPr>
                  </p:pic>
                </p:oleObj>
              </mc:Fallback>
            </mc:AlternateContent>
          </a:graphicData>
        </a:graphic>
      </p:graphicFrame>
      <p:graphicFrame>
        <p:nvGraphicFramePr>
          <p:cNvPr id="12" name="Oggetto 11"/>
          <p:cNvGraphicFramePr>
            <a:graphicFrameLocks noChangeAspect="1"/>
          </p:cNvGraphicFramePr>
          <p:nvPr>
            <p:extLst/>
          </p:nvPr>
        </p:nvGraphicFramePr>
        <p:xfrm>
          <a:off x="9074098" y="5001043"/>
          <a:ext cx="326605" cy="326605"/>
        </p:xfrm>
        <a:graphic>
          <a:graphicData uri="http://schemas.openxmlformats.org/presentationml/2006/ole">
            <mc:AlternateContent xmlns:mc="http://schemas.openxmlformats.org/markup-compatibility/2006">
              <mc:Choice xmlns:v="urn:schemas-microsoft-com:vml" Requires="v">
                <p:oleObj spid="_x0000_s1969" name="Equation" r:id="rId13" imgW="203024" imgH="203024" progId="Equation.DSMT4">
                  <p:embed/>
                </p:oleObj>
              </mc:Choice>
              <mc:Fallback>
                <p:oleObj name="Equation" r:id="rId13" imgW="203024" imgH="203024" progId="Equation.DSMT4">
                  <p:embed/>
                  <p:pic>
                    <p:nvPicPr>
                      <p:cNvPr id="12" name="Oggetto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074098" y="5001043"/>
                        <a:ext cx="326605" cy="326605"/>
                      </a:xfrm>
                      <a:prstGeom prst="rect">
                        <a:avLst/>
                      </a:prstGeom>
                      <a:noFill/>
                    </p:spPr>
                  </p:pic>
                </p:oleObj>
              </mc:Fallback>
            </mc:AlternateContent>
          </a:graphicData>
        </a:graphic>
      </p:graphicFrame>
      <p:graphicFrame>
        <p:nvGraphicFramePr>
          <p:cNvPr id="13" name="Oggetto 12"/>
          <p:cNvGraphicFramePr>
            <a:graphicFrameLocks noChangeAspect="1"/>
          </p:cNvGraphicFramePr>
          <p:nvPr>
            <p:extLst/>
          </p:nvPr>
        </p:nvGraphicFramePr>
        <p:xfrm>
          <a:off x="1802360" y="5096702"/>
          <a:ext cx="1030288" cy="403225"/>
        </p:xfrm>
        <a:graphic>
          <a:graphicData uri="http://schemas.openxmlformats.org/presentationml/2006/ole">
            <mc:AlternateContent xmlns:mc="http://schemas.openxmlformats.org/markup-compatibility/2006">
              <mc:Choice xmlns:v="urn:schemas-microsoft-com:vml" Requires="v">
                <p:oleObj spid="_x0000_s1970" name="Equation" r:id="rId15" imgW="672808" imgH="241195" progId="Equation.DSMT4">
                  <p:embed/>
                </p:oleObj>
              </mc:Choice>
              <mc:Fallback>
                <p:oleObj name="Equation" r:id="rId15" imgW="672808" imgH="241195" progId="Equation.DSMT4">
                  <p:embed/>
                  <p:pic>
                    <p:nvPicPr>
                      <p:cNvPr id="13" name="Oggetto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02360" y="5096702"/>
                        <a:ext cx="1030288" cy="403225"/>
                      </a:xfrm>
                      <a:prstGeom prst="rect">
                        <a:avLst/>
                      </a:prstGeom>
                      <a:noFill/>
                      <a:ln w="9525">
                        <a:noFill/>
                        <a:miter lim="800000"/>
                        <a:headEnd/>
                        <a:tailEnd/>
                      </a:ln>
                    </p:spPr>
                  </p:pic>
                </p:oleObj>
              </mc:Fallback>
            </mc:AlternateContent>
          </a:graphicData>
        </a:graphic>
      </p:graphicFrame>
      <p:sp>
        <p:nvSpPr>
          <p:cNvPr id="3" name="Indietro o precedente 2">
            <a:hlinkClick r:id="rId16" action="ppaction://hlinksldjump" highlightClick="1"/>
          </p:cNvPr>
          <p:cNvSpPr/>
          <p:nvPr/>
        </p:nvSpPr>
        <p:spPr>
          <a:xfrm>
            <a:off x="1513490" y="5998779"/>
            <a:ext cx="1174531" cy="357571"/>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466871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3001" y="839111"/>
            <a:ext cx="8543925" cy="1325563"/>
          </a:xfrm>
        </p:spPr>
        <p:txBody>
          <a:bodyPr>
            <a:normAutofit/>
          </a:bodyPr>
          <a:lstStyle/>
          <a:p>
            <a:r>
              <a:rPr lang="en-US" sz="2800" b="1" dirty="0"/>
              <a:t>CPD Method – in logarithmic form </a:t>
            </a:r>
            <a:br>
              <a:rPr lang="en-US" sz="2800" b="1" dirty="0"/>
            </a:br>
            <a:endParaRPr lang="it-IT" sz="2800" dirty="0"/>
          </a:p>
        </p:txBody>
      </p:sp>
      <p:sp>
        <p:nvSpPr>
          <p:cNvPr id="5" name="Segnaposto numero diapositiva 4"/>
          <p:cNvSpPr>
            <a:spLocks noGrp="1"/>
          </p:cNvSpPr>
          <p:nvPr>
            <p:ph type="sldNum" sz="quarter" idx="12"/>
          </p:nvPr>
        </p:nvSpPr>
        <p:spPr/>
        <p:txBody>
          <a:bodyPr/>
          <a:lstStyle/>
          <a:p>
            <a:fld id="{8A2532F4-0CA5-6F46-9248-14350D0E0D0D}" type="slidenum">
              <a:rPr lang="fr-FR" smtClean="0"/>
              <a:pPr/>
              <a:t>28</a:t>
            </a:fld>
            <a:endParaRPr lang="fr-FR"/>
          </a:p>
        </p:txBody>
      </p:sp>
      <p:graphicFrame>
        <p:nvGraphicFramePr>
          <p:cNvPr id="6" name="Oggetto 5"/>
          <p:cNvGraphicFramePr>
            <a:graphicFrameLocks noChangeAspect="1"/>
          </p:cNvGraphicFramePr>
          <p:nvPr>
            <p:extLst/>
          </p:nvPr>
        </p:nvGraphicFramePr>
        <p:xfrm>
          <a:off x="3139772" y="1767798"/>
          <a:ext cx="3605213" cy="793750"/>
        </p:xfrm>
        <a:graphic>
          <a:graphicData uri="http://schemas.openxmlformats.org/presentationml/2006/ole">
            <mc:AlternateContent xmlns:mc="http://schemas.openxmlformats.org/markup-compatibility/2006">
              <mc:Choice xmlns:v="urn:schemas-microsoft-com:vml" Requires="v">
                <p:oleObj spid="_x0000_s2988" name="Equation" r:id="rId3" imgW="1981080" imgH="431640" progId="Equation.DSMT4">
                  <p:embed/>
                </p:oleObj>
              </mc:Choice>
              <mc:Fallback>
                <p:oleObj name="Equation" r:id="rId3" imgW="1981080" imgH="431640" progId="Equation.DSMT4">
                  <p:embed/>
                  <p:pic>
                    <p:nvPicPr>
                      <p:cNvPr id="6" name="Oggetto 5"/>
                      <p:cNvPicPr>
                        <a:picLocks noChangeAspect="1" noChangeArrowheads="1"/>
                      </p:cNvPicPr>
                      <p:nvPr/>
                    </p:nvPicPr>
                    <p:blipFill>
                      <a:blip r:embed="rId4"/>
                      <a:srcRect/>
                      <a:stretch>
                        <a:fillRect/>
                      </a:stretch>
                    </p:blipFill>
                    <p:spPr bwMode="auto">
                      <a:xfrm>
                        <a:off x="3139772" y="1767798"/>
                        <a:ext cx="3605213" cy="793750"/>
                      </a:xfrm>
                      <a:prstGeom prst="rect">
                        <a:avLst/>
                      </a:prstGeom>
                      <a:noFill/>
                      <a:ln>
                        <a:noFill/>
                      </a:ln>
                      <a:extLst/>
                    </p:spPr>
                  </p:pic>
                </p:oleObj>
              </mc:Fallback>
            </mc:AlternateContent>
          </a:graphicData>
        </a:graphic>
      </p:graphicFrame>
      <p:sp>
        <p:nvSpPr>
          <p:cNvPr id="7" name="CasellaDiTesto 6"/>
          <p:cNvSpPr txBox="1"/>
          <p:nvPr/>
        </p:nvSpPr>
        <p:spPr>
          <a:xfrm>
            <a:off x="1258735" y="2585250"/>
            <a:ext cx="9478208" cy="3139321"/>
          </a:xfrm>
          <a:prstGeom prst="rect">
            <a:avLst/>
          </a:prstGeom>
          <a:noFill/>
        </p:spPr>
        <p:txBody>
          <a:bodyPr wrap="square" rtlCol="0">
            <a:spAutoFit/>
          </a:bodyPr>
          <a:lstStyle/>
          <a:p>
            <a:r>
              <a:rPr lang="en-US" dirty="0"/>
              <a:t>where, for each BH, </a:t>
            </a:r>
            <a:r>
              <a:rPr lang="en-US" i="1" dirty="0" err="1"/>
              <a:t>p</a:t>
            </a:r>
            <a:r>
              <a:rPr lang="en-US" i="1" baseline="-25000" dirty="0" err="1"/>
              <a:t>knr</a:t>
            </a:r>
            <a:r>
              <a:rPr lang="en-US" dirty="0"/>
              <a:t> denotes the annual price of product </a:t>
            </a:r>
            <a:r>
              <a:rPr lang="en-US" i="1" dirty="0"/>
              <a:t>n</a:t>
            </a:r>
            <a:r>
              <a:rPr lang="en-US" dirty="0"/>
              <a:t> in outlet </a:t>
            </a:r>
            <a:r>
              <a:rPr lang="en-US" i="1" dirty="0"/>
              <a:t>k</a:t>
            </a:r>
            <a:r>
              <a:rPr lang="en-US" dirty="0"/>
              <a:t> of area </a:t>
            </a:r>
            <a:r>
              <a:rPr lang="en-US" i="1" dirty="0"/>
              <a:t>r</a:t>
            </a:r>
            <a:r>
              <a:rPr lang="en-US" dirty="0"/>
              <a:t> (</a:t>
            </a:r>
            <a:r>
              <a:rPr lang="en-US" i="1" dirty="0"/>
              <a:t>n</a:t>
            </a:r>
            <a:r>
              <a:rPr lang="en-US" dirty="0"/>
              <a:t> = 1, 2,…</a:t>
            </a:r>
            <a:r>
              <a:rPr lang="en-US" i="1" dirty="0"/>
              <a:t>N</a:t>
            </a:r>
            <a:r>
              <a:rPr lang="en-US" dirty="0"/>
              <a:t>; </a:t>
            </a:r>
            <a:r>
              <a:rPr lang="en-US" i="1" dirty="0"/>
              <a:t>r</a:t>
            </a:r>
            <a:r>
              <a:rPr lang="en-US" dirty="0"/>
              <a:t> = 1, 2,…, </a:t>
            </a:r>
            <a:r>
              <a:rPr lang="en-US" i="1" dirty="0"/>
              <a:t>R</a:t>
            </a:r>
            <a:r>
              <a:rPr lang="en-US" dirty="0"/>
              <a:t>; </a:t>
            </a:r>
            <a:r>
              <a:rPr lang="en-US" i="1" dirty="0"/>
              <a:t>k</a:t>
            </a:r>
            <a:r>
              <a:rPr lang="en-US" dirty="0"/>
              <a:t> = 1,…, </a:t>
            </a:r>
            <a:r>
              <a:rPr lang="en-US" i="1" dirty="0" err="1"/>
              <a:t>K</a:t>
            </a:r>
            <a:r>
              <a:rPr lang="en-US" i="1" baseline="-25000" dirty="0" err="1"/>
              <a:t>nr</a:t>
            </a:r>
            <a:r>
              <a:rPr lang="en-US" dirty="0"/>
              <a:t>); </a:t>
            </a:r>
          </a:p>
          <a:p>
            <a:endParaRPr lang="en-US" dirty="0"/>
          </a:p>
          <a:p>
            <a:r>
              <a:rPr lang="en-US" dirty="0"/>
              <a:t>    are dummies for the areas, </a:t>
            </a:r>
            <a:r>
              <a:rPr lang="es-ES" dirty="0"/>
              <a:t>      </a:t>
            </a:r>
            <a:r>
              <a:rPr lang="en-US" dirty="0"/>
              <a:t>are dummies for the type of product.</a:t>
            </a:r>
          </a:p>
          <a:p>
            <a:endParaRPr lang="en-US" dirty="0"/>
          </a:p>
          <a:p>
            <a:r>
              <a:rPr lang="en-US" dirty="0"/>
              <a:t>The intra-national PPP for the area </a:t>
            </a:r>
            <a:r>
              <a:rPr lang="en-US" i="1" dirty="0"/>
              <a:t>r</a:t>
            </a:r>
            <a:r>
              <a:rPr lang="en-US" dirty="0"/>
              <a:t> is given by</a:t>
            </a:r>
            <a:r>
              <a:rPr lang="es-ES" dirty="0"/>
              <a:t>                 </a:t>
            </a:r>
            <a:r>
              <a:rPr lang="en-US" dirty="0"/>
              <a:t>, where      is the difference between the coefficient associated to area </a:t>
            </a:r>
            <a:r>
              <a:rPr lang="en-US" i="1" dirty="0"/>
              <a:t>r</a:t>
            </a:r>
            <a:r>
              <a:rPr lang="en-US" dirty="0"/>
              <a:t> and the coefficient corresponding to the reference area (in our case Rome)</a:t>
            </a:r>
          </a:p>
          <a:p>
            <a:endParaRPr lang="en-US" dirty="0"/>
          </a:p>
          <a:p>
            <a:r>
              <a:rPr lang="en-US" b="1" dirty="0"/>
              <a:t>NB</a:t>
            </a:r>
            <a:r>
              <a:rPr lang="en-US" dirty="0"/>
              <a:t>:                     is a biased  estimator however in our case </a:t>
            </a:r>
            <a:r>
              <a:rPr lang="en-GB" dirty="0"/>
              <a:t>given the small value of       and the large value of </a:t>
            </a:r>
            <a:r>
              <a:rPr lang="en-GB" b="1" dirty="0"/>
              <a:t>number of observations</a:t>
            </a:r>
            <a:r>
              <a:rPr lang="en-GB" dirty="0"/>
              <a:t> the bias correction is negligible</a:t>
            </a:r>
          </a:p>
        </p:txBody>
      </p:sp>
      <p:graphicFrame>
        <p:nvGraphicFramePr>
          <p:cNvPr id="8" name="Oggetto 7"/>
          <p:cNvGraphicFramePr>
            <a:graphicFrameLocks noChangeAspect="1"/>
          </p:cNvGraphicFramePr>
          <p:nvPr>
            <p:extLst/>
          </p:nvPr>
        </p:nvGraphicFramePr>
        <p:xfrm>
          <a:off x="4123912" y="3355703"/>
          <a:ext cx="315452" cy="374599"/>
        </p:xfrm>
        <a:graphic>
          <a:graphicData uri="http://schemas.openxmlformats.org/presentationml/2006/ole">
            <mc:AlternateContent xmlns:mc="http://schemas.openxmlformats.org/markup-compatibility/2006">
              <mc:Choice xmlns:v="urn:schemas-microsoft-com:vml" Requires="v">
                <p:oleObj spid="_x0000_s2989" name="Equation" r:id="rId5" imgW="203040" imgH="241200" progId="Equation.DSMT4">
                  <p:embed/>
                </p:oleObj>
              </mc:Choice>
              <mc:Fallback>
                <p:oleObj name="Equation" r:id="rId5" imgW="203040" imgH="241200" progId="Equation.DSMT4">
                  <p:embed/>
                  <p:pic>
                    <p:nvPicPr>
                      <p:cNvPr id="8" name="Oggetto 7"/>
                      <p:cNvPicPr/>
                      <p:nvPr/>
                    </p:nvPicPr>
                    <p:blipFill>
                      <a:blip r:embed="rId6"/>
                      <a:stretch>
                        <a:fillRect/>
                      </a:stretch>
                    </p:blipFill>
                    <p:spPr>
                      <a:xfrm>
                        <a:off x="4123912" y="3355703"/>
                        <a:ext cx="315452" cy="374599"/>
                      </a:xfrm>
                      <a:prstGeom prst="rect">
                        <a:avLst/>
                      </a:prstGeom>
                    </p:spPr>
                  </p:pic>
                </p:oleObj>
              </mc:Fallback>
            </mc:AlternateContent>
          </a:graphicData>
        </a:graphic>
      </p:graphicFrame>
      <p:graphicFrame>
        <p:nvGraphicFramePr>
          <p:cNvPr id="9" name="Oggetto 8"/>
          <p:cNvGraphicFramePr>
            <a:graphicFrameLocks noChangeAspect="1"/>
          </p:cNvGraphicFramePr>
          <p:nvPr>
            <p:extLst/>
          </p:nvPr>
        </p:nvGraphicFramePr>
        <p:xfrm>
          <a:off x="1235075" y="3455919"/>
          <a:ext cx="337574" cy="379771"/>
        </p:xfrm>
        <a:graphic>
          <a:graphicData uri="http://schemas.openxmlformats.org/presentationml/2006/ole">
            <mc:AlternateContent xmlns:mc="http://schemas.openxmlformats.org/markup-compatibility/2006">
              <mc:Choice xmlns:v="urn:schemas-microsoft-com:vml" Requires="v">
                <p:oleObj spid="_x0000_s2990" name="Equation" r:id="rId7" imgW="203040" imgH="228600" progId="Equation.DSMT4">
                  <p:embed/>
                </p:oleObj>
              </mc:Choice>
              <mc:Fallback>
                <p:oleObj name="Equation" r:id="rId7" imgW="203040" imgH="228600" progId="Equation.DSMT4">
                  <p:embed/>
                  <p:pic>
                    <p:nvPicPr>
                      <p:cNvPr id="9" name="Oggetto 8"/>
                      <p:cNvPicPr/>
                      <p:nvPr/>
                    </p:nvPicPr>
                    <p:blipFill>
                      <a:blip r:embed="rId8"/>
                      <a:stretch>
                        <a:fillRect/>
                      </a:stretch>
                    </p:blipFill>
                    <p:spPr>
                      <a:xfrm>
                        <a:off x="1235075" y="3455919"/>
                        <a:ext cx="337574" cy="379771"/>
                      </a:xfrm>
                      <a:prstGeom prst="rect">
                        <a:avLst/>
                      </a:prstGeom>
                    </p:spPr>
                  </p:pic>
                </p:oleObj>
              </mc:Fallback>
            </mc:AlternateContent>
          </a:graphicData>
        </a:graphic>
      </p:graphicFrame>
      <p:graphicFrame>
        <p:nvGraphicFramePr>
          <p:cNvPr id="10" name="Oggetto 9"/>
          <p:cNvGraphicFramePr>
            <a:graphicFrameLocks noChangeAspect="1"/>
          </p:cNvGraphicFramePr>
          <p:nvPr>
            <p:extLst/>
          </p:nvPr>
        </p:nvGraphicFramePr>
        <p:xfrm>
          <a:off x="5715000" y="3953160"/>
          <a:ext cx="1029984" cy="403499"/>
        </p:xfrm>
        <a:graphic>
          <a:graphicData uri="http://schemas.openxmlformats.org/presentationml/2006/ole">
            <mc:AlternateContent xmlns:mc="http://schemas.openxmlformats.org/markup-compatibility/2006">
              <mc:Choice xmlns:v="urn:schemas-microsoft-com:vml" Requires="v">
                <p:oleObj spid="_x0000_s2991" name="Equation" r:id="rId9" imgW="672808" imgH="241195" progId="Equation.DSMT4">
                  <p:embed/>
                </p:oleObj>
              </mc:Choice>
              <mc:Fallback>
                <p:oleObj name="Equation" r:id="rId9" imgW="672808" imgH="241195" progId="Equation.DSMT4">
                  <p:embed/>
                  <p:pic>
                    <p:nvPicPr>
                      <p:cNvPr id="10" name="Oggetto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15000" y="3953160"/>
                        <a:ext cx="1029984" cy="403499"/>
                      </a:xfrm>
                      <a:prstGeom prst="rect">
                        <a:avLst/>
                      </a:prstGeom>
                      <a:noFill/>
                      <a:ln>
                        <a:noFill/>
                      </a:ln>
                    </p:spPr>
                  </p:pic>
                </p:oleObj>
              </mc:Fallback>
            </mc:AlternateContent>
          </a:graphicData>
        </a:graphic>
      </p:graphicFrame>
      <p:graphicFrame>
        <p:nvGraphicFramePr>
          <p:cNvPr id="11" name="Oggetto 10"/>
          <p:cNvGraphicFramePr>
            <a:graphicFrameLocks noChangeAspect="1"/>
          </p:cNvGraphicFramePr>
          <p:nvPr>
            <p:extLst/>
          </p:nvPr>
        </p:nvGraphicFramePr>
        <p:xfrm>
          <a:off x="7341421" y="3985586"/>
          <a:ext cx="244578" cy="338646"/>
        </p:xfrm>
        <a:graphic>
          <a:graphicData uri="http://schemas.openxmlformats.org/presentationml/2006/ole">
            <mc:AlternateContent xmlns:mc="http://schemas.openxmlformats.org/markup-compatibility/2006">
              <mc:Choice xmlns:v="urn:schemas-microsoft-com:vml" Requires="v">
                <p:oleObj spid="_x0000_s2992" name="Equation" r:id="rId11" imgW="164880" imgH="228600" progId="Equation.DSMT4">
                  <p:embed/>
                </p:oleObj>
              </mc:Choice>
              <mc:Fallback>
                <p:oleObj name="Equation" r:id="rId11" imgW="164880" imgH="228600" progId="Equation.DSMT4">
                  <p:embed/>
                  <p:pic>
                    <p:nvPicPr>
                      <p:cNvPr id="11" name="Oggetto 10"/>
                      <p:cNvPicPr/>
                      <p:nvPr/>
                    </p:nvPicPr>
                    <p:blipFill>
                      <a:blip r:embed="rId12"/>
                      <a:stretch>
                        <a:fillRect/>
                      </a:stretch>
                    </p:blipFill>
                    <p:spPr>
                      <a:xfrm>
                        <a:off x="7341421" y="3985586"/>
                        <a:ext cx="244578" cy="338646"/>
                      </a:xfrm>
                      <a:prstGeom prst="rect">
                        <a:avLst/>
                      </a:prstGeom>
                    </p:spPr>
                  </p:pic>
                </p:oleObj>
              </mc:Fallback>
            </mc:AlternateContent>
          </a:graphicData>
        </a:graphic>
      </p:graphicFrame>
      <p:graphicFrame>
        <p:nvGraphicFramePr>
          <p:cNvPr id="12" name="Oggetto 11"/>
          <p:cNvGraphicFramePr>
            <a:graphicFrameLocks noChangeAspect="1"/>
          </p:cNvGraphicFramePr>
          <p:nvPr>
            <p:extLst/>
          </p:nvPr>
        </p:nvGraphicFramePr>
        <p:xfrm>
          <a:off x="9074098" y="5001043"/>
          <a:ext cx="326605" cy="326605"/>
        </p:xfrm>
        <a:graphic>
          <a:graphicData uri="http://schemas.openxmlformats.org/presentationml/2006/ole">
            <mc:AlternateContent xmlns:mc="http://schemas.openxmlformats.org/markup-compatibility/2006">
              <mc:Choice xmlns:v="urn:schemas-microsoft-com:vml" Requires="v">
                <p:oleObj spid="_x0000_s2993" name="Equation" r:id="rId13" imgW="203024" imgH="203024" progId="Equation.DSMT4">
                  <p:embed/>
                </p:oleObj>
              </mc:Choice>
              <mc:Fallback>
                <p:oleObj name="Equation" r:id="rId13" imgW="203024" imgH="203024" progId="Equation.DSMT4">
                  <p:embed/>
                  <p:pic>
                    <p:nvPicPr>
                      <p:cNvPr id="12" name="Oggetto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074098" y="5001043"/>
                        <a:ext cx="326605" cy="326605"/>
                      </a:xfrm>
                      <a:prstGeom prst="rect">
                        <a:avLst/>
                      </a:prstGeom>
                      <a:noFill/>
                    </p:spPr>
                  </p:pic>
                </p:oleObj>
              </mc:Fallback>
            </mc:AlternateContent>
          </a:graphicData>
        </a:graphic>
      </p:graphicFrame>
      <p:graphicFrame>
        <p:nvGraphicFramePr>
          <p:cNvPr id="13" name="Oggetto 12"/>
          <p:cNvGraphicFramePr>
            <a:graphicFrameLocks noChangeAspect="1"/>
          </p:cNvGraphicFramePr>
          <p:nvPr>
            <p:extLst/>
          </p:nvPr>
        </p:nvGraphicFramePr>
        <p:xfrm>
          <a:off x="1802360" y="5096702"/>
          <a:ext cx="1030288" cy="403225"/>
        </p:xfrm>
        <a:graphic>
          <a:graphicData uri="http://schemas.openxmlformats.org/presentationml/2006/ole">
            <mc:AlternateContent xmlns:mc="http://schemas.openxmlformats.org/markup-compatibility/2006">
              <mc:Choice xmlns:v="urn:schemas-microsoft-com:vml" Requires="v">
                <p:oleObj spid="_x0000_s2994" name="Equation" r:id="rId15" imgW="672808" imgH="241195" progId="Equation.DSMT4">
                  <p:embed/>
                </p:oleObj>
              </mc:Choice>
              <mc:Fallback>
                <p:oleObj name="Equation" r:id="rId15" imgW="672808" imgH="241195" progId="Equation.DSMT4">
                  <p:embed/>
                  <p:pic>
                    <p:nvPicPr>
                      <p:cNvPr id="13" name="Oggetto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02360" y="5096702"/>
                        <a:ext cx="1030288" cy="403225"/>
                      </a:xfrm>
                      <a:prstGeom prst="rect">
                        <a:avLst/>
                      </a:prstGeom>
                      <a:noFill/>
                      <a:ln w="9525">
                        <a:noFill/>
                        <a:miter lim="800000"/>
                        <a:headEnd/>
                        <a:tailEnd/>
                      </a:ln>
                    </p:spPr>
                  </p:pic>
                </p:oleObj>
              </mc:Fallback>
            </mc:AlternateContent>
          </a:graphicData>
        </a:graphic>
      </p:graphicFrame>
    </p:spTree>
    <p:extLst>
      <p:ext uri="{BB962C8B-B14F-4D97-AF65-F5344CB8AC3E}">
        <p14:creationId xmlns:p14="http://schemas.microsoft.com/office/powerpoint/2010/main" val="42796079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8A2532F4-0CA5-6F46-9248-14350D0E0D0D}" type="slidenum">
              <a:rPr lang="fr-FR" smtClean="0"/>
              <a:pPr/>
              <a:t>29</a:t>
            </a:fld>
            <a:endParaRPr lang="fr-FR"/>
          </a:p>
        </p:txBody>
      </p:sp>
      <p:graphicFrame>
        <p:nvGraphicFramePr>
          <p:cNvPr id="6" name="Oggetto 5"/>
          <p:cNvGraphicFramePr>
            <a:graphicFrameLocks noChangeAspect="1"/>
          </p:cNvGraphicFramePr>
          <p:nvPr>
            <p:extLst/>
          </p:nvPr>
        </p:nvGraphicFramePr>
        <p:xfrm>
          <a:off x="1466748" y="1706902"/>
          <a:ext cx="8696189" cy="771985"/>
        </p:xfrm>
        <a:graphic>
          <a:graphicData uri="http://schemas.openxmlformats.org/presentationml/2006/ole">
            <mc:AlternateContent xmlns:mc="http://schemas.openxmlformats.org/markup-compatibility/2006">
              <mc:Choice xmlns:v="urn:schemas-microsoft-com:vml" Requires="v">
                <p:oleObj spid="_x0000_s3476" name="Equation" r:id="rId3" imgW="4012920" imgH="444240" progId="Equation.DSMT4">
                  <p:embed/>
                </p:oleObj>
              </mc:Choice>
              <mc:Fallback>
                <p:oleObj name="Equation" r:id="rId3" imgW="4012920" imgH="444240" progId="Equation.DSMT4">
                  <p:embed/>
                  <p:pic>
                    <p:nvPicPr>
                      <p:cNvPr id="6" name="Oggetto 5"/>
                      <p:cNvPicPr>
                        <a:picLocks noChangeAspect="1" noChangeArrowheads="1"/>
                      </p:cNvPicPr>
                      <p:nvPr/>
                    </p:nvPicPr>
                    <p:blipFill>
                      <a:blip r:embed="rId4"/>
                      <a:srcRect/>
                      <a:stretch>
                        <a:fillRect/>
                      </a:stretch>
                    </p:blipFill>
                    <p:spPr bwMode="auto">
                      <a:xfrm>
                        <a:off x="1466748" y="1706902"/>
                        <a:ext cx="8696189" cy="771985"/>
                      </a:xfrm>
                      <a:prstGeom prst="rect">
                        <a:avLst/>
                      </a:prstGeom>
                      <a:noFill/>
                      <a:ln>
                        <a:noFill/>
                      </a:ln>
                    </p:spPr>
                  </p:pic>
                </p:oleObj>
              </mc:Fallback>
            </mc:AlternateContent>
          </a:graphicData>
        </a:graphic>
      </p:graphicFrame>
      <p:sp>
        <p:nvSpPr>
          <p:cNvPr id="7" name="Rettangolo 6"/>
          <p:cNvSpPr/>
          <p:nvPr/>
        </p:nvSpPr>
        <p:spPr>
          <a:xfrm>
            <a:off x="1337518" y="2605178"/>
            <a:ext cx="8791336" cy="369332"/>
          </a:xfrm>
          <a:prstGeom prst="rect">
            <a:avLst/>
          </a:prstGeom>
        </p:spPr>
        <p:txBody>
          <a:bodyPr wrap="square">
            <a:spAutoFit/>
          </a:bodyPr>
          <a:lstStyle/>
          <a:p>
            <a:r>
              <a:rPr lang="en-GB" dirty="0"/>
              <a:t>The weights are defined as:</a:t>
            </a:r>
          </a:p>
        </p:txBody>
      </p:sp>
      <p:graphicFrame>
        <p:nvGraphicFramePr>
          <p:cNvPr id="8" name="Oggetto 7"/>
          <p:cNvGraphicFramePr>
            <a:graphicFrameLocks noChangeAspect="1"/>
          </p:cNvGraphicFramePr>
          <p:nvPr>
            <p:extLst/>
          </p:nvPr>
        </p:nvGraphicFramePr>
        <p:xfrm>
          <a:off x="2248235" y="2974511"/>
          <a:ext cx="2024063" cy="1171575"/>
        </p:xfrm>
        <a:graphic>
          <a:graphicData uri="http://schemas.openxmlformats.org/presentationml/2006/ole">
            <mc:AlternateContent xmlns:mc="http://schemas.openxmlformats.org/markup-compatibility/2006">
              <mc:Choice xmlns:v="urn:schemas-microsoft-com:vml" Requires="v">
                <p:oleObj spid="_x0000_s3477" name="Equation" r:id="rId5" imgW="1079280" imgH="622080" progId="Equation.DSMT4">
                  <p:embed/>
                </p:oleObj>
              </mc:Choice>
              <mc:Fallback>
                <p:oleObj name="Equation" r:id="rId5" imgW="1079280" imgH="622080" progId="Equation.DSMT4">
                  <p:embed/>
                  <p:pic>
                    <p:nvPicPr>
                      <p:cNvPr id="8" name="Oggetto 7"/>
                      <p:cNvPicPr/>
                      <p:nvPr/>
                    </p:nvPicPr>
                    <p:blipFill>
                      <a:blip r:embed="rId6"/>
                      <a:stretch>
                        <a:fillRect/>
                      </a:stretch>
                    </p:blipFill>
                    <p:spPr>
                      <a:xfrm>
                        <a:off x="2248235" y="2974511"/>
                        <a:ext cx="2024063" cy="1171575"/>
                      </a:xfrm>
                      <a:prstGeom prst="rect">
                        <a:avLst/>
                      </a:prstGeom>
                    </p:spPr>
                  </p:pic>
                </p:oleObj>
              </mc:Fallback>
            </mc:AlternateContent>
          </a:graphicData>
        </a:graphic>
      </p:graphicFrame>
      <p:graphicFrame>
        <p:nvGraphicFramePr>
          <p:cNvPr id="10" name="Oggetto 9"/>
          <p:cNvGraphicFramePr>
            <a:graphicFrameLocks noChangeAspect="1"/>
          </p:cNvGraphicFramePr>
          <p:nvPr>
            <p:extLst/>
          </p:nvPr>
        </p:nvGraphicFramePr>
        <p:xfrm>
          <a:off x="5114061" y="2974510"/>
          <a:ext cx="1238250" cy="812800"/>
        </p:xfrm>
        <a:graphic>
          <a:graphicData uri="http://schemas.openxmlformats.org/presentationml/2006/ole">
            <mc:AlternateContent xmlns:mc="http://schemas.openxmlformats.org/markup-compatibility/2006">
              <mc:Choice xmlns:v="urn:schemas-microsoft-com:vml" Requires="v">
                <p:oleObj spid="_x0000_s3478" name="Equation" r:id="rId7" imgW="660240" imgH="431640" progId="Equation.DSMT4">
                  <p:embed/>
                </p:oleObj>
              </mc:Choice>
              <mc:Fallback>
                <p:oleObj name="Equation" r:id="rId7" imgW="660240" imgH="431640" progId="Equation.DSMT4">
                  <p:embed/>
                  <p:pic>
                    <p:nvPicPr>
                      <p:cNvPr id="10" name="Oggetto 9"/>
                      <p:cNvPicPr>
                        <a:picLocks noChangeAspect="1" noChangeArrowheads="1"/>
                      </p:cNvPicPr>
                      <p:nvPr/>
                    </p:nvPicPr>
                    <p:blipFill>
                      <a:blip r:embed="rId8"/>
                      <a:srcRect/>
                      <a:stretch>
                        <a:fillRect/>
                      </a:stretch>
                    </p:blipFill>
                    <p:spPr bwMode="auto">
                      <a:xfrm>
                        <a:off x="5114061" y="2974510"/>
                        <a:ext cx="123825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ttangolo 11"/>
          <p:cNvSpPr/>
          <p:nvPr/>
        </p:nvSpPr>
        <p:spPr>
          <a:xfrm>
            <a:off x="1163350" y="4190795"/>
            <a:ext cx="9885650" cy="2862322"/>
          </a:xfrm>
          <a:prstGeom prst="rect">
            <a:avLst/>
          </a:prstGeom>
          <a:ln>
            <a:solidFill>
              <a:srgbClr val="7F142A"/>
            </a:solidFill>
            <a:prstDash val="dash"/>
          </a:ln>
        </p:spPr>
        <p:txBody>
          <a:bodyPr wrap="square">
            <a:spAutoFit/>
          </a:bodyPr>
          <a:lstStyle/>
          <a:p>
            <a:pPr marL="285750" indent="-285750" algn="just">
              <a:buFont typeface="Wingdings" panose="05000000000000000000" pitchFamily="2" charset="2"/>
              <a:buChar char="q"/>
            </a:pPr>
            <a:r>
              <a:rPr lang="en-US" dirty="0"/>
              <a:t>The use of weights is advisable in the context of index number literature in order to reflect the economic importance of each item (Silver, 2002, </a:t>
            </a:r>
            <a:r>
              <a:rPr lang="en-US" dirty="0" err="1"/>
              <a:t>Diewert</a:t>
            </a:r>
            <a:r>
              <a:rPr lang="en-US" dirty="0"/>
              <a:t>, 2002, Rao, 2005;2010) </a:t>
            </a:r>
          </a:p>
          <a:p>
            <a:pPr marL="285750"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r>
              <a:rPr lang="en-GB" dirty="0"/>
              <a:t>The expenditure share weights, </a:t>
            </a:r>
            <a:r>
              <a:rPr lang="en-GB" i="1" dirty="0" err="1"/>
              <a:t>w</a:t>
            </a:r>
            <a:r>
              <a:rPr lang="en-GB" i="1" baseline="-25000" dirty="0" err="1"/>
              <a:t>ij</a:t>
            </a:r>
            <a:r>
              <a:rPr lang="en-GB" dirty="0"/>
              <a:t>, reflect the relative importance of different commodities as measured by turnover or sales (Rao, 2010; </a:t>
            </a:r>
            <a:r>
              <a:rPr lang="en-GB" dirty="0" err="1"/>
              <a:t>Aizcorbe</a:t>
            </a:r>
            <a:r>
              <a:rPr lang="en-GB" dirty="0"/>
              <a:t> and Aten, 2004)</a:t>
            </a:r>
          </a:p>
          <a:p>
            <a:pPr marL="285750" indent="-285750" algn="just">
              <a:buFont typeface="Wingdings" panose="05000000000000000000" pitchFamily="2" charset="2"/>
              <a:buChar char="q"/>
            </a:pPr>
            <a:endParaRPr lang="en-GB" dirty="0"/>
          </a:p>
          <a:p>
            <a:pPr marL="285750" indent="-285750" algn="just">
              <a:buFont typeface="Wingdings" panose="05000000000000000000" pitchFamily="2" charset="2"/>
              <a:buChar char="q"/>
            </a:pPr>
            <a:r>
              <a:rPr lang="en-GB" dirty="0"/>
              <a:t>Quantity weights</a:t>
            </a:r>
          </a:p>
          <a:p>
            <a:pPr marL="285750" indent="-285750" algn="just">
              <a:buFont typeface="Wingdings" panose="05000000000000000000" pitchFamily="2" charset="2"/>
              <a:buChar char="q"/>
            </a:pPr>
            <a:endParaRPr lang="it-IT" dirty="0"/>
          </a:p>
          <a:p>
            <a:pPr marL="285750" indent="-285750" algn="just">
              <a:buFont typeface="Wingdings" panose="05000000000000000000" pitchFamily="2" charset="2"/>
              <a:buChar char="q"/>
            </a:pPr>
            <a:r>
              <a:rPr lang="it-IT" dirty="0"/>
              <a:t>Rome=100</a:t>
            </a:r>
            <a:endParaRPr lang="en-GB" dirty="0"/>
          </a:p>
          <a:p>
            <a:pPr algn="just"/>
            <a:endParaRPr lang="en-GB" dirty="0"/>
          </a:p>
        </p:txBody>
      </p:sp>
      <p:sp>
        <p:nvSpPr>
          <p:cNvPr id="13" name="Titolo 1"/>
          <p:cNvSpPr>
            <a:spLocks noGrp="1"/>
          </p:cNvSpPr>
          <p:nvPr>
            <p:ph type="title"/>
          </p:nvPr>
        </p:nvSpPr>
        <p:spPr>
          <a:xfrm>
            <a:off x="1143001" y="940714"/>
            <a:ext cx="8543925" cy="1325563"/>
          </a:xfrm>
        </p:spPr>
        <p:txBody>
          <a:bodyPr>
            <a:normAutofit/>
          </a:bodyPr>
          <a:lstStyle/>
          <a:p>
            <a:r>
              <a:rPr lang="en-US" sz="2800" b="1" dirty="0" err="1"/>
              <a:t>Weitghed</a:t>
            </a:r>
            <a:r>
              <a:rPr lang="en-US" sz="2800" b="1" dirty="0"/>
              <a:t> CPD Method – in logarithmic form </a:t>
            </a:r>
            <a:br>
              <a:rPr lang="en-US" sz="2800" b="1" dirty="0"/>
            </a:br>
            <a:endParaRPr lang="it-IT" sz="2800" dirty="0"/>
          </a:p>
        </p:txBody>
      </p:sp>
    </p:spTree>
    <p:extLst>
      <p:ext uri="{BB962C8B-B14F-4D97-AF65-F5344CB8AC3E}">
        <p14:creationId xmlns:p14="http://schemas.microsoft.com/office/powerpoint/2010/main" val="1347780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432530"/>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Aims of the paper</a:t>
            </a:r>
            <a:endParaRPr lang="en-US" sz="2800" dirty="0">
              <a:solidFill>
                <a:srgbClr val="0070C0"/>
              </a:solidFill>
              <a:cs typeface="Arial" panose="020B0604020202020204" pitchFamily="34" charset="0"/>
            </a:endParaRPr>
          </a:p>
          <a:p>
            <a:endParaRPr lang="it-IT" sz="2400" dirty="0"/>
          </a:p>
          <a:p>
            <a:pPr marL="342900" indent="-342900">
              <a:buFont typeface="Wingdings" panose="05000000000000000000" pitchFamily="2" charset="2"/>
              <a:buChar char="Ø"/>
            </a:pPr>
            <a:endParaRPr lang="en-US" sz="2400" dirty="0" smtClean="0">
              <a:solidFill>
                <a:srgbClr val="0070C0"/>
              </a:solidFill>
            </a:endParaRPr>
          </a:p>
          <a:p>
            <a:pPr marL="342900" indent="-342900">
              <a:buFont typeface="Wingdings" panose="05000000000000000000" pitchFamily="2" charset="2"/>
              <a:buChar char="Ø"/>
            </a:pPr>
            <a:r>
              <a:rPr lang="en-US" sz="2400" dirty="0" smtClean="0">
                <a:solidFill>
                  <a:srgbClr val="0070C0"/>
                </a:solidFill>
              </a:rPr>
              <a:t>Present </a:t>
            </a:r>
            <a:r>
              <a:rPr lang="en-US" sz="2400" dirty="0">
                <a:solidFill>
                  <a:srgbClr val="FF0000"/>
                </a:solidFill>
              </a:rPr>
              <a:t>selected experiments </a:t>
            </a:r>
            <a:r>
              <a:rPr lang="en-US" sz="2400" dirty="0">
                <a:solidFill>
                  <a:srgbClr val="0070C0"/>
                </a:solidFill>
              </a:rPr>
              <a:t>carried out in Italy to compute different </a:t>
            </a:r>
          </a:p>
          <a:p>
            <a:r>
              <a:rPr lang="en-US" sz="2400" dirty="0">
                <a:solidFill>
                  <a:srgbClr val="0070C0"/>
                </a:solidFill>
              </a:rPr>
              <a:t>	Spatial Consumer Price Indexes (</a:t>
            </a:r>
            <a:r>
              <a:rPr lang="en-US" sz="2400" dirty="0" smtClean="0">
                <a:solidFill>
                  <a:srgbClr val="0070C0"/>
                </a:solidFill>
              </a:rPr>
              <a:t>SCPIs)</a:t>
            </a:r>
          </a:p>
          <a:p>
            <a:pPr marL="800100" lvl="1" indent="-342900">
              <a:buFont typeface="Wingdings" panose="05000000000000000000" pitchFamily="2" charset="2"/>
              <a:buChar char="v"/>
            </a:pPr>
            <a:r>
              <a:rPr lang="en-US" sz="2400" dirty="0" smtClean="0"/>
              <a:t>Conducted by the members of the Camilo </a:t>
            </a:r>
            <a:r>
              <a:rPr lang="en-US" sz="2400" dirty="0" err="1" smtClean="0"/>
              <a:t>Dagum</a:t>
            </a:r>
            <a:r>
              <a:rPr lang="en-US" sz="2400" dirty="0" smtClean="0"/>
              <a:t> Centre in collaboration with </a:t>
            </a:r>
            <a:r>
              <a:rPr lang="en-US" sz="2400" dirty="0" err="1" smtClean="0"/>
              <a:t>Istat’s</a:t>
            </a:r>
            <a:r>
              <a:rPr lang="en-US" sz="2400" dirty="0" smtClean="0"/>
              <a:t> researchers</a:t>
            </a:r>
            <a:endParaRPr lang="it-IT" dirty="0"/>
          </a:p>
          <a:p>
            <a:endParaRPr lang="en-US" sz="2400" dirty="0"/>
          </a:p>
          <a:p>
            <a:pPr marL="342900" indent="-342900">
              <a:buFont typeface="Wingdings" panose="05000000000000000000" pitchFamily="2" charset="2"/>
              <a:buChar char="Ø"/>
            </a:pPr>
            <a:r>
              <a:rPr lang="en-US" sz="2400" dirty="0" smtClean="0"/>
              <a:t> </a:t>
            </a:r>
            <a:r>
              <a:rPr lang="en-US" sz="2400" dirty="0" smtClean="0">
                <a:solidFill>
                  <a:srgbClr val="0070C0"/>
                </a:solidFill>
              </a:rPr>
              <a:t>Show </a:t>
            </a:r>
            <a:r>
              <a:rPr lang="en-US" sz="2400" dirty="0" smtClean="0">
                <a:solidFill>
                  <a:srgbClr val="FF0000"/>
                </a:solidFill>
              </a:rPr>
              <a:t>data sources </a:t>
            </a:r>
            <a:r>
              <a:rPr lang="en-US" sz="2400" dirty="0" smtClean="0">
                <a:solidFill>
                  <a:srgbClr val="0070C0"/>
                </a:solidFill>
              </a:rPr>
              <a:t>and </a:t>
            </a:r>
            <a:r>
              <a:rPr lang="en-US" sz="2400" dirty="0" smtClean="0">
                <a:solidFill>
                  <a:srgbClr val="FF0000"/>
                </a:solidFill>
              </a:rPr>
              <a:t>methods</a:t>
            </a:r>
            <a:r>
              <a:rPr lang="en-US" sz="2400" dirty="0" smtClean="0">
                <a:solidFill>
                  <a:srgbClr val="0070C0"/>
                </a:solidFill>
              </a:rPr>
              <a:t> of computation used and some results, also with reference to the estimation of </a:t>
            </a:r>
            <a:r>
              <a:rPr lang="en-US" sz="2400" dirty="0" smtClean="0">
                <a:solidFill>
                  <a:srgbClr val="FF0000"/>
                </a:solidFill>
              </a:rPr>
              <a:t>SPIs for the poor</a:t>
            </a:r>
          </a:p>
          <a:p>
            <a:pPr marL="342900" indent="-342900">
              <a:buFont typeface="Wingdings" panose="05000000000000000000" pitchFamily="2" charset="2"/>
              <a:buChar char="Ø"/>
            </a:pPr>
            <a:endParaRPr lang="en-US" sz="2400" dirty="0" smtClean="0">
              <a:solidFill>
                <a:srgbClr val="0070C0"/>
              </a:solidFill>
            </a:endParaRPr>
          </a:p>
          <a:p>
            <a:pPr marL="342900" indent="-342900">
              <a:buFont typeface="Wingdings" panose="05000000000000000000" pitchFamily="2" charset="2"/>
              <a:buChar char="Ø"/>
            </a:pPr>
            <a:r>
              <a:rPr lang="en-US" sz="2400" dirty="0" smtClean="0">
                <a:solidFill>
                  <a:srgbClr val="0070C0"/>
                </a:solidFill>
              </a:rPr>
              <a:t>Underline some </a:t>
            </a:r>
            <a:r>
              <a:rPr lang="en-US" sz="2400" dirty="0" smtClean="0">
                <a:solidFill>
                  <a:srgbClr val="FF0000"/>
                </a:solidFill>
              </a:rPr>
              <a:t>specific </a:t>
            </a:r>
            <a:r>
              <a:rPr lang="en-US" sz="2400" dirty="0">
                <a:solidFill>
                  <a:srgbClr val="FF0000"/>
                </a:solidFill>
              </a:rPr>
              <a:t>issues </a:t>
            </a:r>
            <a:r>
              <a:rPr lang="en-US" sz="2400" dirty="0">
                <a:solidFill>
                  <a:srgbClr val="0070C0"/>
                </a:solidFill>
              </a:rPr>
              <a:t>to be solved by using data coming from different separate surveys, conducted with </a:t>
            </a:r>
            <a:r>
              <a:rPr lang="en-US" sz="2400" dirty="0" smtClean="0">
                <a:solidFill>
                  <a:srgbClr val="0070C0"/>
                </a:solidFill>
              </a:rPr>
              <a:t>both </a:t>
            </a:r>
            <a:r>
              <a:rPr lang="en-US" sz="2400" dirty="0" smtClean="0">
                <a:solidFill>
                  <a:srgbClr val="FF0000"/>
                </a:solidFill>
              </a:rPr>
              <a:t>non-probability </a:t>
            </a:r>
            <a:r>
              <a:rPr lang="en-US" sz="2400" dirty="0">
                <a:solidFill>
                  <a:srgbClr val="FF0000"/>
                </a:solidFill>
              </a:rPr>
              <a:t>sampling </a:t>
            </a:r>
            <a:r>
              <a:rPr lang="en-US" sz="2400" dirty="0" smtClean="0">
                <a:solidFill>
                  <a:srgbClr val="0070C0"/>
                </a:solidFill>
              </a:rPr>
              <a:t>(administrative data and scanner data) and </a:t>
            </a:r>
            <a:r>
              <a:rPr lang="en-US" sz="2400" dirty="0">
                <a:solidFill>
                  <a:srgbClr val="0070C0"/>
                </a:solidFill>
              </a:rPr>
              <a:t>probability sampling </a:t>
            </a:r>
            <a:endParaRPr lang="it-IT" sz="2400" dirty="0">
              <a:solidFill>
                <a:srgbClr val="0070C0"/>
              </a:solidFill>
            </a:endParaRPr>
          </a:p>
          <a:p>
            <a:pPr marL="342900" indent="-342900">
              <a:buFont typeface="Wingdings" panose="05000000000000000000" pitchFamily="2" charset="2"/>
              <a:buChar char="Ø"/>
            </a:pPr>
            <a:endParaRPr lang="en-US" sz="2400" dirty="0" smtClean="0"/>
          </a:p>
          <a:p>
            <a:pPr marL="342900" indent="-342900">
              <a:buFont typeface="Wingdings" panose="05000000000000000000" pitchFamily="2" charset="2"/>
              <a:buChar char="Ø"/>
            </a:pPr>
            <a:endParaRPr lang="en-US" sz="2400" dirty="0" smtClean="0"/>
          </a:p>
          <a:p>
            <a:endParaRPr lang="it-IT" sz="24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66163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5868722"/>
              </a:xfrm>
              <a:prstGeom prst="rect">
                <a:avLst/>
              </a:prstGeom>
              <a:noFill/>
            </p:spPr>
            <p:txBody>
              <a:bodyPr wrap="square" rtlCol="0">
                <a:spAutoFit/>
              </a:bodyPr>
              <a:lstStyle/>
              <a:p>
                <a:r>
                  <a:rPr lang="en-US" sz="2400" dirty="0" smtClean="0">
                    <a:solidFill>
                      <a:srgbClr val="0070C0"/>
                    </a:solidFill>
                    <a:cs typeface="Arial" panose="020B0604020202020204" pitchFamily="34" charset="0"/>
                  </a:rPr>
                  <a:t>The Hedonic model to estimate Spatial Price indexes for House Rent (SPIHR)</a:t>
                </a:r>
                <a:endParaRPr lang="en-US" sz="2400" dirty="0">
                  <a:solidFill>
                    <a:srgbClr val="0070C0"/>
                  </a:solidFill>
                  <a:cs typeface="Arial" panose="020B0604020202020204" pitchFamily="34" charset="0"/>
                </a:endParaRPr>
              </a:p>
              <a:p>
                <a:endParaRPr lang="it-IT" sz="2400" dirty="0" smtClean="0"/>
              </a:p>
              <a:p>
                <a:r>
                  <a:rPr lang="en-GB" dirty="0"/>
                  <a:t>T</a:t>
                </a:r>
                <a:r>
                  <a:rPr lang="en-GB" dirty="0" smtClean="0"/>
                  <a:t>he </a:t>
                </a:r>
                <a:r>
                  <a:rPr lang="en-GB" dirty="0"/>
                  <a:t>hedonic method suggests that rental price levels of an individual property </a:t>
                </a:r>
                <a:r>
                  <a:rPr lang="en-GB" i="1" dirty="0" err="1"/>
                  <a:t>i</a:t>
                </a:r>
                <a:r>
                  <a:rPr lang="en-GB" dirty="0"/>
                  <a:t> (</a:t>
                </a:r>
                <a:r>
                  <a:rPr lang="en-GB" i="1" dirty="0" err="1"/>
                  <a:t>i</a:t>
                </a:r>
                <a14:m>
                  <m:oMath xmlns:m="http://schemas.openxmlformats.org/officeDocument/2006/math">
                    <m:r>
                      <a:rPr lang="en-GB" i="1">
                        <a:latin typeface="Cambria Math" panose="02040503050406030204" pitchFamily="18" charset="0"/>
                      </a:rPr>
                      <m:t>=1, …, </m:t>
                    </m:r>
                    <m:r>
                      <a:rPr lang="en-GB" i="1">
                        <a:latin typeface="Cambria Math" panose="02040503050406030204" pitchFamily="18" charset="0"/>
                      </a:rPr>
                      <m:t>𝑁</m:t>
                    </m:r>
                  </m:oMath>
                </a14:m>
                <a:r>
                  <a:rPr lang="en-GB" dirty="0"/>
                  <a:t>) in </a:t>
                </a:r>
                <a:r>
                  <a:rPr lang="en-GB" i="1" dirty="0"/>
                  <a:t>j-</a:t>
                </a:r>
                <a:r>
                  <a:rPr lang="en-GB" i="1" dirty="0" err="1"/>
                  <a:t>th</a:t>
                </a:r>
                <a:r>
                  <a:rPr lang="en-GB" dirty="0"/>
                  <a:t> geographical area (j</a:t>
                </a:r>
                <a14:m>
                  <m:oMath xmlns:m="http://schemas.openxmlformats.org/officeDocument/2006/math">
                    <m:r>
                      <a:rPr lang="en-GB">
                        <a:latin typeface="Cambria Math" panose="02040503050406030204" pitchFamily="18" charset="0"/>
                      </a:rPr>
                      <m:t>=1,</m:t>
                    </m:r>
                    <m:r>
                      <a:rPr lang="en-GB" i="1">
                        <a:latin typeface="Cambria Math" panose="02040503050406030204" pitchFamily="18" charset="0"/>
                      </a:rPr>
                      <m:t> </m:t>
                    </m:r>
                    <m:r>
                      <a:rPr lang="en-GB">
                        <a:latin typeface="Cambria Math" panose="02040503050406030204" pitchFamily="18" charset="0"/>
                      </a:rPr>
                      <m:t>…,</m:t>
                    </m:r>
                    <m:r>
                      <a:rPr lang="en-GB" i="1">
                        <a:latin typeface="Cambria Math" panose="02040503050406030204" pitchFamily="18" charset="0"/>
                      </a:rPr>
                      <m:t> </m:t>
                    </m:r>
                    <m:r>
                      <a:rPr lang="en-GB" i="1">
                        <a:latin typeface="Cambria Math" panose="02040503050406030204" pitchFamily="18" charset="0"/>
                      </a:rPr>
                      <m:t>𝑀</m:t>
                    </m:r>
                  </m:oMath>
                </a14:m>
                <a:r>
                  <a:rPr lang="en-GB" dirty="0"/>
                  <a:t>), </a:t>
                </a:r>
                <a:r>
                  <a:rPr lang="en-GB" i="1" dirty="0" err="1"/>
                  <a:t>r</a:t>
                </a:r>
                <a:r>
                  <a:rPr lang="en-GB" i="1" baseline="-25000" dirty="0" err="1"/>
                  <a:t>ij</a:t>
                </a:r>
                <a:r>
                  <a:rPr lang="en-GB" dirty="0"/>
                  <a:t>, are estimated by regressing logarithms of rents on geographical areas and house characteristics (dummy variables). </a:t>
                </a:r>
                <a:r>
                  <a:rPr lang="it-IT" sz="2000" dirty="0"/>
                  <a:t> </a:t>
                </a:r>
                <a:r>
                  <a:rPr lang="en-US" dirty="0" smtClean="0"/>
                  <a:t>Considering </a:t>
                </a:r>
                <a:r>
                  <a:rPr lang="en-US" dirty="0"/>
                  <a:t>a sample of n independent observations of houses’ prices </a:t>
                </a:r>
                <a:r>
                  <a:rPr lang="en-US" dirty="0" err="1"/>
                  <a:t>i</a:t>
                </a:r>
                <a:r>
                  <a:rPr lang="en-US" dirty="0"/>
                  <a:t>  (</a:t>
                </a:r>
                <a:r>
                  <a:rPr lang="en-US" dirty="0" err="1"/>
                  <a:t>i</a:t>
                </a:r>
                <a:r>
                  <a:rPr lang="en-US" dirty="0"/>
                  <a:t> = 1,2, …</a:t>
                </a:r>
                <a:r>
                  <a:rPr lang="en-US" dirty="0" err="1"/>
                  <a:t>i</a:t>
                </a:r>
                <a:r>
                  <a:rPr lang="en-US" dirty="0"/>
                  <a:t>,…,n) in the different areas (regions or provinces) j  (j = 1,2, …, j,…,M), </a:t>
                </a:r>
                <a:r>
                  <a:rPr lang="en-US" dirty="0" smtClean="0"/>
                  <a:t>the model can be expressed in the </a:t>
                </a:r>
                <a:r>
                  <a:rPr lang="en-US" dirty="0"/>
                  <a:t>semi-log formulation </a:t>
                </a:r>
                <a:r>
                  <a:rPr lang="en-US" dirty="0" smtClean="0"/>
                  <a:t>as </a:t>
                </a:r>
                <a:r>
                  <a:rPr lang="en-US" dirty="0"/>
                  <a:t>follows:</a:t>
                </a:r>
                <a:endParaRPr lang="it-IT" dirty="0"/>
              </a:p>
              <a:p>
                <a:r>
                  <a:rPr lang="en-GB" dirty="0"/>
                  <a:t> </a:t>
                </a:r>
                <a:endParaRPr lang="it-IT" dirty="0"/>
              </a:p>
              <a:p>
                <a:pPr/>
                <a14:m>
                  <m:oMathPara xmlns:m="http://schemas.openxmlformats.org/officeDocument/2006/math">
                    <m:oMathParaPr>
                      <m:jc m:val="centerGroup"/>
                    </m:oMathParaPr>
                    <m:oMath xmlns:m="http://schemas.openxmlformats.org/officeDocument/2006/math">
                      <m:r>
                        <a:rPr lang="en-GB" sz="1600" i="1">
                          <a:latin typeface="Cambria Math" panose="02040503050406030204" pitchFamily="18" charset="0"/>
                        </a:rPr>
                        <m:t>𝑙𝑛</m:t>
                      </m:r>
                      <m:sSub>
                        <m:sSubPr>
                          <m:ctrlPr>
                            <a:rPr lang="it-IT" sz="1600" i="1">
                              <a:latin typeface="Cambria Math" panose="02040503050406030204" pitchFamily="18" charset="0"/>
                            </a:rPr>
                          </m:ctrlPr>
                        </m:sSubPr>
                        <m:e>
                          <m:r>
                            <a:rPr lang="en-GB" sz="1600" i="1">
                              <a:latin typeface="Cambria Math" panose="02040503050406030204" pitchFamily="18" charset="0"/>
                            </a:rPr>
                            <m:t>𝑟</m:t>
                          </m:r>
                        </m:e>
                        <m:sub>
                          <m:r>
                            <a:rPr lang="en-GB" sz="1600" i="1">
                              <a:latin typeface="Cambria Math" panose="02040503050406030204" pitchFamily="18" charset="0"/>
                            </a:rPr>
                            <m:t>𝑖𝑗</m:t>
                          </m:r>
                        </m:sub>
                      </m:sSub>
                      <m:r>
                        <a:rPr lang="en-GB" sz="1600" i="1">
                          <a:latin typeface="Cambria Math" panose="02040503050406030204" pitchFamily="18" charset="0"/>
                        </a:rPr>
                        <m:t>=</m:t>
                      </m:r>
                      <m:nary>
                        <m:naryPr>
                          <m:chr m:val="∑"/>
                          <m:ctrlPr>
                            <a:rPr lang="it-IT" sz="1600" i="1">
                              <a:latin typeface="Cambria Math" panose="02040503050406030204" pitchFamily="18" charset="0"/>
                            </a:rPr>
                          </m:ctrlPr>
                        </m:naryPr>
                        <m:sub>
                          <m:r>
                            <a:rPr lang="en-GB" sz="1600" i="1">
                              <a:latin typeface="Cambria Math" panose="02040503050406030204" pitchFamily="18" charset="0"/>
                            </a:rPr>
                            <m:t>𝑗</m:t>
                          </m:r>
                          <m:r>
                            <a:rPr lang="en-GB" sz="1600" i="1">
                              <a:latin typeface="Cambria Math" panose="02040503050406030204" pitchFamily="18" charset="0"/>
                            </a:rPr>
                            <m:t>=1</m:t>
                          </m:r>
                        </m:sub>
                        <m:sup>
                          <m:r>
                            <a:rPr lang="en-GB" sz="1600" i="1">
                              <a:latin typeface="Cambria Math" panose="02040503050406030204" pitchFamily="18" charset="0"/>
                            </a:rPr>
                            <m:t>𝑀</m:t>
                          </m:r>
                        </m:sup>
                        <m:e>
                          <m:sSub>
                            <m:sSubPr>
                              <m:ctrlPr>
                                <a:rPr lang="it-IT" sz="1600" i="1">
                                  <a:latin typeface="Cambria Math" panose="02040503050406030204" pitchFamily="18" charset="0"/>
                                </a:rPr>
                              </m:ctrlPr>
                            </m:sSubPr>
                            <m:e>
                              <m:r>
                                <a:rPr lang="en-GB" sz="1600" i="1">
                                  <a:latin typeface="Cambria Math" panose="02040503050406030204" pitchFamily="18" charset="0"/>
                                </a:rPr>
                                <m:t>𝛼</m:t>
                              </m:r>
                            </m:e>
                            <m:sub>
                              <m:r>
                                <a:rPr lang="en-GB" sz="1600" i="1">
                                  <a:latin typeface="Cambria Math" panose="02040503050406030204" pitchFamily="18" charset="0"/>
                                </a:rPr>
                                <m:t>𝑗</m:t>
                              </m:r>
                            </m:sub>
                          </m:sSub>
                          <m:sSub>
                            <m:sSubPr>
                              <m:ctrlPr>
                                <a:rPr lang="it-IT" sz="1600" i="1">
                                  <a:latin typeface="Cambria Math" panose="02040503050406030204" pitchFamily="18" charset="0"/>
                                </a:rPr>
                              </m:ctrlPr>
                            </m:sSubPr>
                            <m:e>
                              <m:r>
                                <a:rPr lang="en-GB" sz="1600" i="1">
                                  <a:latin typeface="Cambria Math" panose="02040503050406030204" pitchFamily="18" charset="0"/>
                                </a:rPr>
                                <m:t>𝐴</m:t>
                              </m:r>
                            </m:e>
                            <m:sub>
                              <m:r>
                                <a:rPr lang="en-GB" sz="1600" i="1">
                                  <a:latin typeface="Cambria Math" panose="02040503050406030204" pitchFamily="18" charset="0"/>
                                </a:rPr>
                                <m:t>𝑗</m:t>
                              </m:r>
                            </m:sub>
                          </m:sSub>
                          <m:r>
                            <a:rPr lang="en-GB" sz="1600" i="1">
                              <a:latin typeface="Cambria Math" panose="02040503050406030204" pitchFamily="18" charset="0"/>
                            </a:rPr>
                            <m:t>+</m:t>
                          </m:r>
                          <m:nary>
                            <m:naryPr>
                              <m:chr m:val="∑"/>
                              <m:ctrlPr>
                                <a:rPr lang="it-IT" sz="1600" i="1">
                                  <a:latin typeface="Cambria Math" panose="02040503050406030204" pitchFamily="18" charset="0"/>
                                </a:rPr>
                              </m:ctrlPr>
                            </m:naryPr>
                            <m:sub>
                              <m:r>
                                <a:rPr lang="en-GB" sz="1600" i="1">
                                  <a:latin typeface="Cambria Math" panose="02040503050406030204" pitchFamily="18" charset="0"/>
                                </a:rPr>
                                <m:t>𝑘</m:t>
                              </m:r>
                              <m:r>
                                <a:rPr lang="en-GB" sz="1600" i="1">
                                  <a:latin typeface="Cambria Math" panose="02040503050406030204" pitchFamily="18" charset="0"/>
                                </a:rPr>
                                <m:t>=1</m:t>
                              </m:r>
                            </m:sub>
                            <m:sup>
                              <m:r>
                                <a:rPr lang="en-GB" sz="1600" i="1">
                                  <a:latin typeface="Cambria Math" panose="02040503050406030204" pitchFamily="18" charset="0"/>
                                </a:rPr>
                                <m:t>𝐾</m:t>
                              </m:r>
                            </m:sup>
                            <m:e>
                              <m:nary>
                                <m:naryPr>
                                  <m:chr m:val="∑"/>
                                  <m:ctrlPr>
                                    <a:rPr lang="it-IT" sz="1600" i="1">
                                      <a:latin typeface="Cambria Math" panose="02040503050406030204" pitchFamily="18" charset="0"/>
                                    </a:rPr>
                                  </m:ctrlPr>
                                </m:naryPr>
                                <m:sub>
                                  <m:r>
                                    <a:rPr lang="en-GB" sz="1600" i="1">
                                      <a:latin typeface="Cambria Math" panose="02040503050406030204" pitchFamily="18" charset="0"/>
                                    </a:rPr>
                                    <m:t>h</m:t>
                                  </m:r>
                                  <m:r>
                                    <a:rPr lang="en-GB" sz="1600" i="1">
                                      <a:latin typeface="Cambria Math" panose="02040503050406030204" pitchFamily="18" charset="0"/>
                                    </a:rPr>
                                    <m:t>=1</m:t>
                                  </m:r>
                                </m:sub>
                                <m:sup>
                                  <m:r>
                                    <a:rPr lang="en-GB" sz="1600" i="1">
                                      <a:latin typeface="Cambria Math" panose="02040503050406030204" pitchFamily="18" charset="0"/>
                                    </a:rPr>
                                    <m:t>𝐻</m:t>
                                  </m:r>
                                </m:sup>
                                <m:e>
                                  <m:sSub>
                                    <m:sSubPr>
                                      <m:ctrlPr>
                                        <a:rPr lang="it-IT" sz="1600" i="1">
                                          <a:latin typeface="Cambria Math" panose="02040503050406030204" pitchFamily="18" charset="0"/>
                                        </a:rPr>
                                      </m:ctrlPr>
                                    </m:sSubPr>
                                    <m:e>
                                      <m:r>
                                        <a:rPr lang="en-GB" sz="1600" i="1">
                                          <a:latin typeface="Cambria Math" panose="02040503050406030204" pitchFamily="18" charset="0"/>
                                        </a:rPr>
                                        <m:t>𝛽</m:t>
                                      </m:r>
                                    </m:e>
                                    <m:sub>
                                      <m:r>
                                        <a:rPr lang="en-GB" sz="1600" i="1">
                                          <a:latin typeface="Cambria Math" panose="02040503050406030204" pitchFamily="18" charset="0"/>
                                        </a:rPr>
                                        <m:t>𝑘h</m:t>
                                      </m:r>
                                    </m:sub>
                                  </m:sSub>
                                  <m:sSub>
                                    <m:sSubPr>
                                      <m:ctrlPr>
                                        <a:rPr lang="it-IT" sz="1600" i="1">
                                          <a:latin typeface="Cambria Math" panose="02040503050406030204" pitchFamily="18" charset="0"/>
                                        </a:rPr>
                                      </m:ctrlPr>
                                    </m:sSubPr>
                                    <m:e>
                                      <m:r>
                                        <a:rPr lang="en-GB" sz="1600" i="1">
                                          <a:latin typeface="Cambria Math" panose="02040503050406030204" pitchFamily="18" charset="0"/>
                                        </a:rPr>
                                        <m:t>𝐶</m:t>
                                      </m:r>
                                    </m:e>
                                    <m:sub>
                                      <m:r>
                                        <a:rPr lang="en-GB" sz="1600" i="1">
                                          <a:latin typeface="Cambria Math" panose="02040503050406030204" pitchFamily="18" charset="0"/>
                                        </a:rPr>
                                        <m:t>h𝑘</m:t>
                                      </m:r>
                                    </m:sub>
                                  </m:sSub>
                                  <m:r>
                                    <a:rPr lang="en-GB" sz="1600" i="1">
                                      <a:latin typeface="Cambria Math" panose="02040503050406030204" pitchFamily="18" charset="0"/>
                                    </a:rPr>
                                    <m:t>+</m:t>
                                  </m:r>
                                  <m:sSub>
                                    <m:sSubPr>
                                      <m:ctrlPr>
                                        <a:rPr lang="it-IT" sz="1600" i="1">
                                          <a:latin typeface="Cambria Math" panose="02040503050406030204" pitchFamily="18" charset="0"/>
                                        </a:rPr>
                                      </m:ctrlPr>
                                    </m:sSubPr>
                                    <m:e>
                                      <m:r>
                                        <a:rPr lang="en-GB" sz="1600" i="1">
                                          <a:latin typeface="Cambria Math" panose="02040503050406030204" pitchFamily="18" charset="0"/>
                                        </a:rPr>
                                        <m:t>  </m:t>
                                      </m:r>
                                      <m:r>
                                        <a:rPr lang="en-GB" sz="1600" i="1">
                                          <a:latin typeface="Cambria Math" panose="02040503050406030204" pitchFamily="18" charset="0"/>
                                        </a:rPr>
                                        <m:t>𝜀</m:t>
                                      </m:r>
                                    </m:e>
                                    <m:sub>
                                      <m:r>
                                        <a:rPr lang="en-GB" sz="1600" i="1">
                                          <a:latin typeface="Cambria Math" panose="02040503050406030204" pitchFamily="18" charset="0"/>
                                        </a:rPr>
                                        <m:t>𝑖𝑗</m:t>
                                      </m:r>
                                    </m:sub>
                                  </m:sSub>
                                </m:e>
                              </m:nary>
                            </m:e>
                          </m:nary>
                        </m:e>
                      </m:nary>
                    </m:oMath>
                  </m:oMathPara>
                </a14:m>
                <a:endParaRPr lang="it-IT" sz="1600" dirty="0"/>
              </a:p>
              <a:p>
                <a:r>
                  <a:rPr lang="en-GB" dirty="0"/>
                  <a:t> </a:t>
                </a:r>
                <a:r>
                  <a:rPr lang="en-GB" dirty="0" smtClean="0"/>
                  <a:t>Where</a:t>
                </a:r>
                <a:r>
                  <a:rPr lang="en-GB" dirty="0"/>
                  <a:t>:</a:t>
                </a:r>
                <a:endParaRPr lang="it-IT" dirty="0"/>
              </a:p>
              <a:p>
                <a:pPr marL="285750" lvl="0" indent="-285750">
                  <a:buFont typeface="Arial" panose="020B0604020202020204" pitchFamily="34" charset="0"/>
                  <a:buChar char="•"/>
                </a:pPr>
                <a14:m>
                  <m:oMath xmlns:m="http://schemas.openxmlformats.org/officeDocument/2006/math">
                    <m:sSub>
                      <m:sSubPr>
                        <m:ctrlPr>
                          <a:rPr lang="it-IT" i="1">
                            <a:latin typeface="Cambria Math" panose="02040503050406030204" pitchFamily="18" charset="0"/>
                          </a:rPr>
                        </m:ctrlPr>
                      </m:sSubPr>
                      <m:e>
                        <m:r>
                          <a:rPr lang="en-GB" i="1">
                            <a:latin typeface="Cambria Math" panose="02040503050406030204" pitchFamily="18" charset="0"/>
                          </a:rPr>
                          <m:t>𝐴</m:t>
                        </m:r>
                      </m:e>
                      <m:sub>
                        <m:r>
                          <a:rPr lang="en-GB" i="1">
                            <a:latin typeface="Cambria Math" panose="02040503050406030204" pitchFamily="18" charset="0"/>
                          </a:rPr>
                          <m:t>𝑗</m:t>
                        </m:r>
                      </m:sub>
                    </m:sSub>
                  </m:oMath>
                </a14:m>
                <a:r>
                  <a:rPr lang="en-GB" dirty="0"/>
                  <a:t>  is a vector of geographical areas dummies; </a:t>
                </a:r>
                <a:endParaRPr lang="it-IT" dirty="0"/>
              </a:p>
              <a:p>
                <a:pPr marL="285750" lvl="0" indent="-285750">
                  <a:buFont typeface="Arial" panose="020B0604020202020204" pitchFamily="34" charset="0"/>
                  <a:buChar char="•"/>
                </a:pPr>
                <a14:m>
                  <m:oMath xmlns:m="http://schemas.openxmlformats.org/officeDocument/2006/math">
                    <m:sSub>
                      <m:sSubPr>
                        <m:ctrlPr>
                          <a:rPr lang="it-IT" i="1">
                            <a:latin typeface="Cambria Math" panose="02040503050406030204" pitchFamily="18" charset="0"/>
                          </a:rPr>
                        </m:ctrlPr>
                      </m:sSubPr>
                      <m:e>
                        <m:r>
                          <a:rPr lang="en-GB" i="1">
                            <a:latin typeface="Cambria Math" panose="02040503050406030204" pitchFamily="18" charset="0"/>
                          </a:rPr>
                          <m:t>𝛼</m:t>
                        </m:r>
                      </m:e>
                      <m:sub>
                        <m:r>
                          <a:rPr lang="en-GB" i="1">
                            <a:latin typeface="Cambria Math" panose="02040503050406030204" pitchFamily="18" charset="0"/>
                          </a:rPr>
                          <m:t>𝑗</m:t>
                        </m:r>
                      </m:sub>
                    </m:sSub>
                  </m:oMath>
                </a14:m>
                <a:r>
                  <a:rPr lang="en-GB" dirty="0"/>
                  <a:t> is the vector of area prices;</a:t>
                </a:r>
                <a:endParaRPr lang="it-IT" dirty="0"/>
              </a:p>
              <a:p>
                <a:pPr marL="285750" lvl="0" indent="-285750">
                  <a:buFont typeface="Arial" panose="020B0604020202020204" pitchFamily="34" charset="0"/>
                  <a:buChar char="•"/>
                </a:pPr>
                <a:r>
                  <a:rPr lang="en-GB" dirty="0" err="1"/>
                  <a:t>C</a:t>
                </a:r>
                <a:r>
                  <a:rPr lang="en-GB" baseline="-25000" dirty="0" err="1"/>
                  <a:t>hk</a:t>
                </a:r>
                <a:r>
                  <a:rPr lang="en-GB" dirty="0"/>
                  <a:t> is the matrix of the characteristics (with k= 1,…,K) and their classifications (h=1,…,H).; </a:t>
                </a:r>
                <a:endParaRPr lang="it-IT" dirty="0"/>
              </a:p>
              <a:p>
                <a:pPr marL="285750" lvl="0" indent="-285750">
                  <a:buFont typeface="Arial" panose="020B0604020202020204" pitchFamily="34" charset="0"/>
                  <a:buChar char="•"/>
                </a:pPr>
                <a14:m>
                  <m:oMath xmlns:m="http://schemas.openxmlformats.org/officeDocument/2006/math">
                    <m:sSub>
                      <m:sSubPr>
                        <m:ctrlPr>
                          <a:rPr lang="it-IT" i="1">
                            <a:latin typeface="Cambria Math" panose="02040503050406030204" pitchFamily="18" charset="0"/>
                          </a:rPr>
                        </m:ctrlPr>
                      </m:sSubPr>
                      <m:e>
                        <m:r>
                          <a:rPr lang="en-GB" i="1">
                            <a:latin typeface="Cambria Math" panose="02040503050406030204" pitchFamily="18" charset="0"/>
                          </a:rPr>
                          <m:t>𝛽</m:t>
                        </m:r>
                      </m:e>
                      <m:sub>
                        <m:r>
                          <a:rPr lang="en-GB" i="1">
                            <a:latin typeface="Cambria Math" panose="02040503050406030204" pitchFamily="18" charset="0"/>
                          </a:rPr>
                          <m:t>𝑘h</m:t>
                        </m:r>
                      </m:sub>
                    </m:sSub>
                  </m:oMath>
                </a14:m>
                <a:r>
                  <a:rPr lang="en-GB" dirty="0"/>
                  <a:t> is the matrix of hedonic regression coefficients called also characteristic shadow prices;</a:t>
                </a:r>
                <a:endParaRPr lang="it-IT" dirty="0"/>
              </a:p>
              <a:p>
                <a:pPr marL="285750" lvl="0" indent="-285750">
                  <a:buFont typeface="Arial" panose="020B0604020202020204" pitchFamily="34" charset="0"/>
                  <a:buChar char="•"/>
                </a:pPr>
                <a14:m>
                  <m:oMath xmlns:m="http://schemas.openxmlformats.org/officeDocument/2006/math">
                    <m:sSub>
                      <m:sSubPr>
                        <m:ctrlPr>
                          <a:rPr lang="it-IT" i="1">
                            <a:latin typeface="Cambria Math" panose="02040503050406030204" pitchFamily="18" charset="0"/>
                          </a:rPr>
                        </m:ctrlPr>
                      </m:sSubPr>
                      <m:e>
                        <m:r>
                          <a:rPr lang="en-GB" i="1">
                            <a:latin typeface="Cambria Math" panose="02040503050406030204" pitchFamily="18" charset="0"/>
                          </a:rPr>
                          <m:t>  </m:t>
                        </m:r>
                        <m:r>
                          <a:rPr lang="en-GB" i="1">
                            <a:latin typeface="Cambria Math" panose="02040503050406030204" pitchFamily="18" charset="0"/>
                          </a:rPr>
                          <m:t>𝜀</m:t>
                        </m:r>
                      </m:e>
                      <m:sub>
                        <m:r>
                          <a:rPr lang="en-GB" i="1">
                            <a:latin typeface="Cambria Math" panose="02040503050406030204" pitchFamily="18" charset="0"/>
                          </a:rPr>
                          <m:t>𝑖𝑗</m:t>
                        </m:r>
                      </m:sub>
                    </m:sSub>
                    <m:r>
                      <a:rPr lang="en-GB" i="1">
                        <a:latin typeface="Cambria Math" panose="02040503050406030204" pitchFamily="18" charset="0"/>
                      </a:rPr>
                      <m:t>  </m:t>
                    </m:r>
                  </m:oMath>
                </a14:m>
                <a:r>
                  <a:rPr lang="en-GB" dirty="0"/>
                  <a:t>is the error terms, that satisfy the standard assumption of a multiple regression model</a:t>
                </a:r>
                <a:r>
                  <a:rPr lang="en-GB" dirty="0" smtClean="0"/>
                  <a:t>.</a:t>
                </a:r>
              </a:p>
              <a:p>
                <a:pPr marL="285750" indent="-285750">
                  <a:buFont typeface="Wingdings" panose="05000000000000000000" pitchFamily="2" charset="2"/>
                  <a:buChar char="Ø"/>
                </a:pPr>
                <a:r>
                  <a:rPr lang="en-US" dirty="0"/>
                  <a:t>Once the </a:t>
                </a:r>
                <a:r>
                  <a:rPr lang="en-US" baseline="-25000" dirty="0" smtClean="0"/>
                  <a:t> </a:t>
                </a:r>
                <a14:m>
                  <m:oMath xmlns:m="http://schemas.openxmlformats.org/officeDocument/2006/math">
                    <m:sSub>
                      <m:sSubPr>
                        <m:ctrlPr>
                          <a:rPr lang="it-IT" i="1">
                            <a:latin typeface="Cambria Math" panose="02040503050406030204" pitchFamily="18" charset="0"/>
                          </a:rPr>
                        </m:ctrlPr>
                      </m:sSubPr>
                      <m:e>
                        <m:r>
                          <a:rPr lang="en-GB" i="1">
                            <a:latin typeface="Cambria Math" panose="02040503050406030204" pitchFamily="18" charset="0"/>
                          </a:rPr>
                          <m:t>𝛼</m:t>
                        </m:r>
                      </m:e>
                      <m:sub>
                        <m:r>
                          <a:rPr lang="en-GB" i="1">
                            <a:latin typeface="Cambria Math" panose="02040503050406030204" pitchFamily="18" charset="0"/>
                          </a:rPr>
                          <m:t>𝑗</m:t>
                        </m:r>
                      </m:sub>
                    </m:sSub>
                  </m:oMath>
                </a14:m>
                <a:r>
                  <a:rPr lang="en-US" baseline="-25000" dirty="0" smtClean="0"/>
                  <a:t>  </a:t>
                </a:r>
                <a:r>
                  <a:rPr lang="en-GB" dirty="0"/>
                  <a:t>parameters are estimated, e</a:t>
                </a:r>
                <a:r>
                  <a:rPr lang="en-GB" dirty="0" smtClean="0"/>
                  <a:t>stablishing the reference or base area, the </a:t>
                </a:r>
                <a:r>
                  <a:rPr lang="en-US" dirty="0" err="1" smtClean="0"/>
                  <a:t>SPIHRj</a:t>
                </a:r>
                <a:r>
                  <a:rPr lang="en-US" dirty="0" smtClean="0"/>
                  <a:t> </a:t>
                </a:r>
                <a:r>
                  <a:rPr lang="en-US" dirty="0"/>
                  <a:t>of the area J with respect to the base area is given by </a:t>
                </a:r>
                <a:endParaRPr lang="en-US" dirty="0" smtClean="0"/>
              </a:p>
              <a:p>
                <a:r>
                  <a:rPr lang="en-US" dirty="0"/>
                  <a:t>	</a:t>
                </a:r>
                <a:r>
                  <a:rPr lang="en-US" dirty="0" smtClean="0"/>
                  <a:t>			</a:t>
                </a:r>
                <a:r>
                  <a:rPr lang="en-US" dirty="0" err="1" smtClean="0"/>
                  <a:t>SPIHRj</a:t>
                </a:r>
                <a:r>
                  <a:rPr lang="en-US" dirty="0" smtClean="0"/>
                  <a:t> = </a:t>
                </a:r>
                <a:r>
                  <a:rPr lang="en-US" dirty="0" err="1" smtClean="0"/>
                  <a:t>exp</a:t>
                </a:r>
                <a:r>
                  <a:rPr lang="en-US" dirty="0" smtClean="0"/>
                  <a:t> (</a:t>
                </a:r>
                <a14:m>
                  <m:oMath xmlns:m="http://schemas.openxmlformats.org/officeDocument/2006/math">
                    <m:sSub>
                      <m:sSubPr>
                        <m:ctrlPr>
                          <a:rPr lang="it-IT" i="1">
                            <a:latin typeface="Cambria Math" panose="02040503050406030204" pitchFamily="18" charset="0"/>
                          </a:rPr>
                        </m:ctrlPr>
                      </m:sSubPr>
                      <m:e>
                        <m:r>
                          <a:rPr lang="en-GB" i="1">
                            <a:latin typeface="Cambria Math" panose="02040503050406030204" pitchFamily="18" charset="0"/>
                          </a:rPr>
                          <m:t>𝛼</m:t>
                        </m:r>
                      </m:e>
                      <m:sub>
                        <m:r>
                          <a:rPr lang="en-GB" i="1">
                            <a:latin typeface="Cambria Math" panose="02040503050406030204" pitchFamily="18" charset="0"/>
                          </a:rPr>
                          <m:t>𝑗</m:t>
                        </m:r>
                      </m:sub>
                    </m:sSub>
                  </m:oMath>
                </a14:m>
                <a:r>
                  <a:rPr lang="it-IT" dirty="0" smtClean="0"/>
                  <a:t>)</a:t>
                </a:r>
                <a:endParaRPr lang="it-IT" dirty="0"/>
              </a:p>
            </p:txBody>
          </p:sp>
        </mc:Choice>
        <mc:Fallback xmlns="">
          <p:sp>
            <p:nvSpPr>
              <p:cNvPr id="5" name="CasellaDiTesto 4">
                <a:extLst>
                  <a:ext uri="{FF2B5EF4-FFF2-40B4-BE49-F238E27FC236}">
                    <a16:creationId xmlns:a16="http://schemas.microsoft.com/office/drawing/2014/main" id="{378CEA23-B95E-4861-B4F6-8AA6ADB80D55}"/>
                  </a:ext>
                </a:extLst>
              </p:cNvPr>
              <p:cNvSpPr txBox="1">
                <a:spLocks noRot="1" noChangeAspect="1" noMove="1" noResize="1" noEditPoints="1" noAdjustHandles="1" noChangeArrowheads="1" noChangeShapeType="1" noTextEdit="1"/>
              </p:cNvSpPr>
              <p:nvPr/>
            </p:nvSpPr>
            <p:spPr>
              <a:xfrm>
                <a:off x="846306" y="486381"/>
                <a:ext cx="10262682" cy="5868722"/>
              </a:xfrm>
              <a:prstGeom prst="rect">
                <a:avLst/>
              </a:prstGeom>
              <a:blipFill>
                <a:blip r:embed="rId2"/>
                <a:stretch>
                  <a:fillRect l="-951" t="-831" r="-832" b="-312"/>
                </a:stretch>
              </a:blipFill>
            </p:spPr>
            <p:txBody>
              <a:bodyPr/>
              <a:lstStyle/>
              <a:p>
                <a:r>
                  <a:rPr lang="it-IT">
                    <a:noFill/>
                  </a:rPr>
                  <a:t> </a:t>
                </a:r>
              </a:p>
            </p:txBody>
          </p:sp>
        </mc:Fallback>
      </mc:AlternateContent>
      <p:cxnSp>
        <p:nvCxnSpPr>
          <p:cNvPr id="3" name="Connettore diritto 2">
            <a:extLst>
              <a:ext uri="{FF2B5EF4-FFF2-40B4-BE49-F238E27FC236}">
                <a16:creationId xmlns:a16="http://schemas.microsoft.com/office/drawing/2014/main" id="{6EECC9B5-20D9-430F-AA19-3CF6CC7DF3CA}"/>
              </a:ext>
            </a:extLst>
          </p:cNvPr>
          <p:cNvCxnSpPr/>
          <p:nvPr/>
        </p:nvCxnSpPr>
        <p:spPr>
          <a:xfrm>
            <a:off x="846306"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Indietro o precedente 1">
            <a:hlinkClick r:id="rId3" action="ppaction://hlinksldjump" highlightClick="1"/>
          </p:cNvPr>
          <p:cNvSpPr/>
          <p:nvPr/>
        </p:nvSpPr>
        <p:spPr>
          <a:xfrm>
            <a:off x="9090212" y="2904565"/>
            <a:ext cx="1850315" cy="55939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079516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5970865"/>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Researches </a:t>
            </a:r>
            <a:r>
              <a:rPr lang="en-US" sz="2800" dirty="0">
                <a:solidFill>
                  <a:srgbClr val="0070C0"/>
                </a:solidFill>
                <a:cs typeface="Arial" panose="020B0604020202020204" pitchFamily="34" charset="0"/>
              </a:rPr>
              <a:t>conducted by using </a:t>
            </a:r>
            <a:r>
              <a:rPr lang="en-US" sz="2800" dirty="0" smtClean="0">
                <a:solidFill>
                  <a:srgbClr val="0070C0"/>
                </a:solidFill>
                <a:cs typeface="Arial" panose="020B0604020202020204" pitchFamily="34" charset="0"/>
              </a:rPr>
              <a:t>CPI data</a:t>
            </a:r>
            <a:r>
              <a:rPr lang="en-US" sz="2800" dirty="0">
                <a:solidFill>
                  <a:srgbClr val="0070C0"/>
                </a:solidFill>
                <a:cs typeface="Arial" panose="020B0604020202020204" pitchFamily="34" charset="0"/>
              </a:rPr>
              <a:t> </a:t>
            </a:r>
          </a:p>
          <a:p>
            <a:endParaRPr lang="en-US" sz="2000" b="1" dirty="0">
              <a:solidFill>
                <a:srgbClr val="C00000"/>
              </a:solidFill>
            </a:endParaRPr>
          </a:p>
          <a:p>
            <a:r>
              <a:rPr lang="en-US" sz="2200" dirty="0" smtClean="0"/>
              <a:t>To refer at the paper by Biggeri L, </a:t>
            </a:r>
            <a:r>
              <a:rPr lang="en-US" sz="2200" dirty="0" err="1" smtClean="0"/>
              <a:t>Laureti</a:t>
            </a:r>
            <a:r>
              <a:rPr lang="en-US" sz="2200" dirty="0" smtClean="0"/>
              <a:t> T. and </a:t>
            </a:r>
            <a:r>
              <a:rPr lang="en-US" sz="2200" dirty="0" err="1"/>
              <a:t>P</a:t>
            </a:r>
            <a:r>
              <a:rPr lang="en-US" sz="2200" dirty="0" err="1" smtClean="0"/>
              <a:t>olidoro</a:t>
            </a:r>
            <a:r>
              <a:rPr lang="en-US" sz="2200" dirty="0" smtClean="0"/>
              <a:t> F. (2017)</a:t>
            </a:r>
          </a:p>
          <a:p>
            <a:pPr marL="285750" indent="-285750">
              <a:buFont typeface="Wingdings" panose="05000000000000000000" pitchFamily="2" charset="2"/>
              <a:buChar char="Ø"/>
            </a:pPr>
            <a:r>
              <a:rPr lang="en-US" sz="2000" b="1" dirty="0" smtClean="0">
                <a:solidFill>
                  <a:srgbClr val="C00000"/>
                </a:solidFill>
              </a:rPr>
              <a:t>AIM</a:t>
            </a:r>
          </a:p>
          <a:p>
            <a:pPr marL="285750" indent="-285750">
              <a:buFont typeface="Wingdings" panose="05000000000000000000" pitchFamily="2" charset="2"/>
              <a:buChar char="§"/>
            </a:pPr>
            <a:r>
              <a:rPr lang="en-US" sz="2200" dirty="0"/>
              <a:t>E</a:t>
            </a:r>
            <a:r>
              <a:rPr lang="en-US" sz="2200" dirty="0" smtClean="0"/>
              <a:t>xploring </a:t>
            </a:r>
            <a:r>
              <a:rPr lang="en-US" sz="2200" dirty="0"/>
              <a:t>the available </a:t>
            </a:r>
            <a:r>
              <a:rPr lang="en-US" sz="2200" b="1" dirty="0" smtClean="0">
                <a:solidFill>
                  <a:srgbClr val="FF0000"/>
                </a:solidFill>
              </a:rPr>
              <a:t>CPIs </a:t>
            </a:r>
            <a:r>
              <a:rPr lang="en-US" sz="2200" b="1" dirty="0">
                <a:solidFill>
                  <a:srgbClr val="FF0000"/>
                </a:solidFill>
              </a:rPr>
              <a:t>data </a:t>
            </a:r>
            <a:r>
              <a:rPr lang="en-US" sz="2200" dirty="0" smtClean="0"/>
              <a:t>to understand </a:t>
            </a:r>
            <a:r>
              <a:rPr lang="en-US" sz="2200" dirty="0"/>
              <a:t>whether and to what extent </a:t>
            </a:r>
            <a:r>
              <a:rPr lang="en-US" sz="2200" b="1" dirty="0">
                <a:solidFill>
                  <a:srgbClr val="FF0000"/>
                </a:solidFill>
              </a:rPr>
              <a:t>data characteristics </a:t>
            </a:r>
            <a:r>
              <a:rPr lang="en-GB" sz="2200" dirty="0"/>
              <a:t>affect the selection of the </a:t>
            </a:r>
            <a:r>
              <a:rPr lang="en-GB" sz="2200" dirty="0" smtClean="0"/>
              <a:t>methods for </a:t>
            </a:r>
            <a:r>
              <a:rPr lang="en-GB" sz="2200" dirty="0"/>
              <a:t>computing intra-national PPPs which in turn influences the estimates </a:t>
            </a:r>
            <a:r>
              <a:rPr lang="en-GB" sz="2200" dirty="0" smtClean="0"/>
              <a:t>obtained</a:t>
            </a:r>
          </a:p>
          <a:p>
            <a:endParaRPr lang="en-US" sz="1200" b="1" dirty="0">
              <a:solidFill>
                <a:srgbClr val="C00000"/>
              </a:solidFill>
            </a:endParaRPr>
          </a:p>
          <a:p>
            <a:pPr marL="342900" indent="-342900">
              <a:buFont typeface="Wingdings" panose="05000000000000000000" pitchFamily="2" charset="2"/>
              <a:buChar char="Ø"/>
            </a:pPr>
            <a:r>
              <a:rPr lang="en-US" sz="2000" b="1" dirty="0" smtClean="0">
                <a:solidFill>
                  <a:srgbClr val="C00000"/>
                </a:solidFill>
              </a:rPr>
              <a:t>DATA</a:t>
            </a:r>
            <a:endParaRPr lang="en-US" sz="2000" dirty="0" smtClean="0"/>
          </a:p>
          <a:p>
            <a:pPr marL="342900" indent="-342900">
              <a:buFont typeface="Wingdings" panose="05000000000000000000" pitchFamily="2" charset="2"/>
              <a:buChar char="§"/>
            </a:pPr>
            <a:r>
              <a:rPr lang="en-US" sz="2200" dirty="0" smtClean="0"/>
              <a:t>Year 2014</a:t>
            </a:r>
          </a:p>
          <a:p>
            <a:pPr marL="342900" indent="-342900">
              <a:buFont typeface="Wingdings" panose="05000000000000000000" pitchFamily="2" charset="2"/>
              <a:buChar char="§"/>
            </a:pPr>
            <a:r>
              <a:rPr lang="en-US" sz="2200" b="1" dirty="0" smtClean="0">
                <a:solidFill>
                  <a:srgbClr val="FF0000"/>
                </a:solidFill>
              </a:rPr>
              <a:t>Only 7  </a:t>
            </a:r>
            <a:r>
              <a:rPr lang="en-US" sz="2200" b="1" dirty="0">
                <a:solidFill>
                  <a:srgbClr val="FF0000"/>
                </a:solidFill>
              </a:rPr>
              <a:t>Basic Headings </a:t>
            </a:r>
            <a:r>
              <a:rPr lang="en-US" sz="2200" dirty="0"/>
              <a:t>(groups of products) have been </a:t>
            </a:r>
            <a:r>
              <a:rPr lang="en-US" sz="2200" dirty="0" smtClean="0"/>
              <a:t>selected </a:t>
            </a:r>
            <a:r>
              <a:rPr lang="en-US" sz="2200" dirty="0"/>
              <a:t>weighing approximately 30.3% of the Food and non-alcoholic beverage group </a:t>
            </a:r>
            <a:r>
              <a:rPr lang="en-US" sz="2200" dirty="0" smtClean="0"/>
              <a:t>(16.5% on total)</a:t>
            </a:r>
          </a:p>
          <a:p>
            <a:pPr marL="342900" indent="-342900">
              <a:buFont typeface="Wingdings" panose="05000000000000000000" pitchFamily="2" charset="2"/>
              <a:buChar char="§"/>
            </a:pPr>
            <a:r>
              <a:rPr lang="en-US" sz="2200" dirty="0" smtClean="0"/>
              <a:t>The dataset used consists in </a:t>
            </a:r>
            <a:r>
              <a:rPr lang="en-US" sz="2200" b="1" dirty="0" smtClean="0">
                <a:solidFill>
                  <a:srgbClr val="FF0000"/>
                </a:solidFill>
              </a:rPr>
              <a:t>218,228 monthly price quotes </a:t>
            </a:r>
            <a:r>
              <a:rPr lang="en-US" sz="2200" dirty="0" smtClean="0"/>
              <a:t>from the 19 regional chief towns</a:t>
            </a:r>
          </a:p>
          <a:p>
            <a:endParaRPr lang="it-IT" sz="2200" dirty="0"/>
          </a:p>
          <a:p>
            <a:pPr marL="342900" indent="-342900">
              <a:buFont typeface="Wingdings" panose="05000000000000000000" pitchFamily="2" charset="2"/>
              <a:buChar char="Ø"/>
            </a:pPr>
            <a:r>
              <a:rPr lang="en-US" sz="2000" b="1" dirty="0" smtClean="0">
                <a:solidFill>
                  <a:srgbClr val="C00000"/>
                </a:solidFill>
              </a:rPr>
              <a:t>Methods (by using </a:t>
            </a:r>
            <a:r>
              <a:rPr lang="en-US" sz="2000" b="1" dirty="0" err="1" smtClean="0">
                <a:solidFill>
                  <a:srgbClr val="C00000"/>
                </a:solidFill>
              </a:rPr>
              <a:t>th</a:t>
            </a:r>
            <a:r>
              <a:rPr lang="en-US" sz="2000" b="1" dirty="0" smtClean="0">
                <a:solidFill>
                  <a:srgbClr val="C00000"/>
                </a:solidFill>
              </a:rPr>
              <a:t> five main different CDO methods)</a:t>
            </a:r>
          </a:p>
          <a:p>
            <a:pPr marL="342900" indent="-342900">
              <a:buFont typeface="Wingdings" panose="05000000000000000000" pitchFamily="2" charset="2"/>
              <a:buChar char="§"/>
            </a:pPr>
            <a:r>
              <a:rPr lang="en-US" sz="2200" dirty="0" smtClean="0"/>
              <a:t>CPD model based on  ungrouped data, using average prices: unweighted vs weighted</a:t>
            </a:r>
            <a:endParaRPr lang="en-US" sz="2000" dirty="0" smtClean="0"/>
          </a:p>
          <a:p>
            <a:pPr marL="342900" indent="-342900">
              <a:buFont typeface="Wingdings" panose="05000000000000000000" pitchFamily="2" charset="2"/>
              <a:buChar char="§"/>
            </a:pPr>
            <a:r>
              <a:rPr lang="en-US" sz="2200" dirty="0" smtClean="0"/>
              <a:t>CDP models with averages prices vs individual price </a:t>
            </a:r>
            <a:r>
              <a:rPr lang="en-US" sz="2200" dirty="0" err="1" smtClean="0"/>
              <a:t>quotesf</a:t>
            </a:r>
            <a:r>
              <a:rPr lang="en-US" sz="2200" dirty="0" smtClean="0"/>
              <a:t> town</a:t>
            </a:r>
            <a:endParaRPr lang="it-IT" sz="22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9046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81840" y="549443"/>
            <a:ext cx="10262682" cy="6463308"/>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Researches </a:t>
            </a:r>
            <a:r>
              <a:rPr lang="en-US" sz="2800" dirty="0">
                <a:solidFill>
                  <a:srgbClr val="0070C0"/>
                </a:solidFill>
                <a:cs typeface="Arial" panose="020B0604020202020204" pitchFamily="34" charset="0"/>
              </a:rPr>
              <a:t>conducted by using scanner </a:t>
            </a:r>
            <a:r>
              <a:rPr lang="en-US" sz="2800" dirty="0" smtClean="0">
                <a:solidFill>
                  <a:srgbClr val="0070C0"/>
                </a:solidFill>
                <a:cs typeface="Arial" panose="020B0604020202020204" pitchFamily="34" charset="0"/>
              </a:rPr>
              <a:t>data -1- </a:t>
            </a:r>
            <a:endParaRPr lang="en-US" sz="2800" dirty="0">
              <a:solidFill>
                <a:srgbClr val="0070C0"/>
              </a:solidFill>
              <a:cs typeface="Arial" panose="020B0604020202020204" pitchFamily="34" charset="0"/>
            </a:endParaRPr>
          </a:p>
          <a:p>
            <a:endParaRPr lang="en-US" sz="1200" b="1" dirty="0" smtClean="0">
              <a:solidFill>
                <a:srgbClr val="C00000"/>
              </a:solidFill>
            </a:endParaRPr>
          </a:p>
          <a:p>
            <a:r>
              <a:rPr lang="en-US" sz="1200" dirty="0" smtClean="0"/>
              <a:t> </a:t>
            </a:r>
            <a:r>
              <a:rPr lang="en-US" sz="2200" dirty="0"/>
              <a:t>To refer at the </a:t>
            </a:r>
            <a:r>
              <a:rPr lang="en-US" sz="2200" dirty="0" smtClean="0"/>
              <a:t>paper by  </a:t>
            </a:r>
            <a:r>
              <a:rPr lang="en-US" sz="2200" dirty="0" err="1" smtClean="0"/>
              <a:t>Laureti</a:t>
            </a:r>
            <a:r>
              <a:rPr lang="en-US" sz="2200" dirty="0" smtClean="0"/>
              <a:t> </a:t>
            </a:r>
            <a:r>
              <a:rPr lang="en-US" sz="2200" dirty="0"/>
              <a:t>T., Ferrante C., </a:t>
            </a:r>
            <a:r>
              <a:rPr lang="en-US" sz="2200" dirty="0" err="1"/>
              <a:t>Dramis</a:t>
            </a:r>
            <a:r>
              <a:rPr lang="en-US" sz="2200" dirty="0"/>
              <a:t> B. (2017</a:t>
            </a:r>
            <a:r>
              <a:rPr lang="en-US" sz="2200" dirty="0" smtClean="0"/>
              <a:t>)</a:t>
            </a:r>
          </a:p>
          <a:p>
            <a:pPr marL="342900" indent="-342900">
              <a:buFont typeface="Wingdings" panose="05000000000000000000" pitchFamily="2" charset="2"/>
              <a:buChar char="Ø"/>
            </a:pPr>
            <a:r>
              <a:rPr lang="en-US" sz="2200" b="1" dirty="0" smtClean="0">
                <a:solidFill>
                  <a:srgbClr val="FF0000"/>
                </a:solidFill>
              </a:rPr>
              <a:t>Aims</a:t>
            </a:r>
          </a:p>
          <a:p>
            <a:pPr marL="342900" indent="-342900">
              <a:buFont typeface="Wingdings" panose="05000000000000000000" pitchFamily="2" charset="2"/>
              <a:buChar char="§"/>
            </a:pPr>
            <a:r>
              <a:rPr lang="en-US" sz="2000" dirty="0"/>
              <a:t>To explore the </a:t>
            </a:r>
            <a:r>
              <a:rPr lang="en-US" sz="2000" b="1" dirty="0">
                <a:solidFill>
                  <a:srgbClr val="FF0000"/>
                </a:solidFill>
              </a:rPr>
              <a:t>potential advantages of the use of scanner data </a:t>
            </a:r>
            <a:r>
              <a:rPr lang="en-US" sz="2000" dirty="0"/>
              <a:t>for constructing </a:t>
            </a:r>
            <a:r>
              <a:rPr lang="en-US" sz="2000" dirty="0" smtClean="0"/>
              <a:t>s SCPIs and </a:t>
            </a:r>
            <a:r>
              <a:rPr lang="en-US" sz="2000" dirty="0"/>
              <a:t>the </a:t>
            </a:r>
            <a:r>
              <a:rPr lang="en-US" sz="2000" b="1" dirty="0">
                <a:solidFill>
                  <a:srgbClr val="FF0000"/>
                </a:solidFill>
              </a:rPr>
              <a:t>methodological</a:t>
            </a:r>
            <a:r>
              <a:rPr lang="en-US" sz="2000" dirty="0"/>
              <a:t> and </a:t>
            </a:r>
            <a:r>
              <a:rPr lang="en-US" sz="2000" b="1" dirty="0">
                <a:solidFill>
                  <a:srgbClr val="FF0000"/>
                </a:solidFill>
              </a:rPr>
              <a:t>empirical issues </a:t>
            </a:r>
            <a:r>
              <a:rPr lang="en-US" sz="2000" dirty="0"/>
              <a:t>deriving from </a:t>
            </a:r>
            <a:r>
              <a:rPr lang="en-US" sz="2000" dirty="0" smtClean="0"/>
              <a:t>their </a:t>
            </a:r>
            <a:r>
              <a:rPr lang="en-US" sz="2000" dirty="0"/>
              <a:t>use </a:t>
            </a:r>
            <a:endParaRPr lang="en-US" sz="2000" dirty="0" smtClean="0"/>
          </a:p>
          <a:p>
            <a:pPr marL="342900" indent="-342900">
              <a:buFont typeface="Wingdings" panose="05000000000000000000" pitchFamily="2" charset="2"/>
              <a:buChar char="Ø"/>
            </a:pPr>
            <a:r>
              <a:rPr lang="en-US" sz="2000" b="1" dirty="0" smtClean="0">
                <a:solidFill>
                  <a:srgbClr val="FF0000"/>
                </a:solidFill>
              </a:rPr>
              <a:t>Data</a:t>
            </a:r>
          </a:p>
          <a:p>
            <a:r>
              <a:rPr lang="en-US" sz="2000" dirty="0"/>
              <a:t>By using a </a:t>
            </a:r>
            <a:r>
              <a:rPr lang="en-US" sz="2000" b="1" dirty="0">
                <a:solidFill>
                  <a:srgbClr val="FF0000"/>
                </a:solidFill>
              </a:rPr>
              <a:t>limited part of scanner data </a:t>
            </a:r>
            <a:r>
              <a:rPr lang="it-IT" sz="2000" dirty="0" err="1">
                <a:latin typeface="Calibri" panose="020F0502020204030204" pitchFamily="34" charset="0"/>
                <a:ea typeface="Calibri" panose="020F0502020204030204" pitchFamily="34" charset="0"/>
                <a:cs typeface="Times New Roman" panose="02020603050405020304" pitchFamily="18" charset="0"/>
              </a:rPr>
              <a:t>obtained</a:t>
            </a:r>
            <a:r>
              <a:rPr lang="it-IT" sz="2000" dirty="0">
                <a:latin typeface="Calibri" panose="020F0502020204030204" pitchFamily="34" charset="0"/>
                <a:ea typeface="Calibri" panose="020F0502020204030204" pitchFamily="34" charset="0"/>
                <a:cs typeface="Times New Roman" panose="02020603050405020304" pitchFamily="18" charset="0"/>
              </a:rPr>
              <a:t> from the </a:t>
            </a:r>
            <a:r>
              <a:rPr lang="it-IT" sz="2000" dirty="0" err="1">
                <a:latin typeface="Calibri" panose="020F0502020204030204" pitchFamily="34" charset="0"/>
                <a:ea typeface="Calibri" panose="020F0502020204030204" pitchFamily="34" charset="0"/>
                <a:cs typeface="Times New Roman" panose="02020603050405020304" pitchFamily="18" charset="0"/>
              </a:rPr>
              <a:t>retail</a:t>
            </a:r>
            <a:r>
              <a:rPr lang="it-IT" sz="2000" dirty="0">
                <a:latin typeface="Calibri" panose="020F0502020204030204" pitchFamily="34" charset="0"/>
                <a:ea typeface="Calibri" panose="020F0502020204030204" pitchFamily="34" charset="0"/>
                <a:cs typeface="Times New Roman" panose="02020603050405020304" pitchFamily="18" charset="0"/>
              </a:rPr>
              <a:t> </a:t>
            </a:r>
            <a:r>
              <a:rPr lang="it-IT" sz="2000" dirty="0" err="1">
                <a:latin typeface="Calibri" panose="020F0502020204030204" pitchFamily="34" charset="0"/>
                <a:ea typeface="Calibri" panose="020F0502020204030204" pitchFamily="34" charset="0"/>
                <a:cs typeface="Times New Roman" panose="02020603050405020304" pitchFamily="18" charset="0"/>
              </a:rPr>
              <a:t>trade</a:t>
            </a:r>
            <a:r>
              <a:rPr lang="it-IT" sz="2000" dirty="0">
                <a:latin typeface="Calibri" panose="020F0502020204030204" pitchFamily="34" charset="0"/>
                <a:ea typeface="Calibri" panose="020F0502020204030204" pitchFamily="34" charset="0"/>
                <a:cs typeface="Times New Roman" panose="02020603050405020304" pitchFamily="18" charset="0"/>
              </a:rPr>
              <a:t> </a:t>
            </a:r>
            <a:r>
              <a:rPr lang="it-IT" sz="2000" dirty="0" err="1">
                <a:latin typeface="Calibri" panose="020F0502020204030204" pitchFamily="34" charset="0"/>
                <a:ea typeface="Calibri" panose="020F0502020204030204" pitchFamily="34" charset="0"/>
                <a:cs typeface="Times New Roman" panose="02020603050405020304" pitchFamily="18" charset="0"/>
              </a:rPr>
              <a:t>chains</a:t>
            </a:r>
            <a:r>
              <a:rPr lang="it-IT" sz="2000" dirty="0">
                <a:latin typeface="Calibri" panose="020F0502020204030204" pitchFamily="34" charset="0"/>
                <a:ea typeface="Calibri" panose="020F0502020204030204" pitchFamily="34" charset="0"/>
                <a:cs typeface="Times New Roman" panose="02020603050405020304" pitchFamily="18" charset="0"/>
              </a:rPr>
              <a:t> of the </a:t>
            </a:r>
            <a:r>
              <a:rPr lang="it-IT" sz="2000" dirty="0" err="1">
                <a:latin typeface="Calibri" panose="020F0502020204030204" pitchFamily="34" charset="0"/>
                <a:ea typeface="Calibri" panose="020F0502020204030204" pitchFamily="34" charset="0"/>
                <a:cs typeface="Times New Roman" panose="02020603050405020304" pitchFamily="18" charset="0"/>
              </a:rPr>
              <a:t>modern</a:t>
            </a:r>
            <a:r>
              <a:rPr lang="it-IT" sz="2000" dirty="0">
                <a:latin typeface="Calibri" panose="020F0502020204030204" pitchFamily="34" charset="0"/>
                <a:ea typeface="Calibri" panose="020F0502020204030204" pitchFamily="34" charset="0"/>
                <a:cs typeface="Times New Roman" panose="02020603050405020304" pitchFamily="18" charset="0"/>
              </a:rPr>
              <a:t> </a:t>
            </a:r>
            <a:r>
              <a:rPr lang="it-IT" sz="2000" dirty="0" err="1">
                <a:latin typeface="Calibri" panose="020F0502020204030204" pitchFamily="34" charset="0"/>
                <a:ea typeface="Calibri" panose="020F0502020204030204" pitchFamily="34" charset="0"/>
                <a:cs typeface="Times New Roman" panose="02020603050405020304" pitchFamily="18" charset="0"/>
              </a:rPr>
              <a:t>distribution</a:t>
            </a:r>
            <a:r>
              <a:rPr lang="en-US" sz="2000" dirty="0"/>
              <a:t> were </a:t>
            </a:r>
            <a:r>
              <a:rPr lang="en-US" sz="2000" dirty="0" smtClean="0"/>
              <a:t>available: data on turnover and quantities of items sold (unit value)</a:t>
            </a:r>
            <a:endParaRPr lang="en-US" sz="2000" dirty="0"/>
          </a:p>
          <a:p>
            <a:pPr marL="742950" lvl="1" indent="-285750">
              <a:buFont typeface="Wingdings" panose="05000000000000000000" pitchFamily="2" charset="2"/>
              <a:buChar char="§"/>
            </a:pPr>
            <a:r>
              <a:rPr lang="it-IT" b="1" dirty="0" err="1"/>
              <a:t>Year</a:t>
            </a:r>
            <a:r>
              <a:rPr lang="it-IT" b="1" dirty="0"/>
              <a:t>: </a:t>
            </a:r>
            <a:r>
              <a:rPr lang="it-IT" dirty="0"/>
              <a:t>2015</a:t>
            </a:r>
          </a:p>
          <a:p>
            <a:pPr marL="742950" lvl="1" indent="-285750">
              <a:buFont typeface="Wingdings" panose="05000000000000000000" pitchFamily="2" charset="2"/>
              <a:buChar char="§"/>
            </a:pPr>
            <a:r>
              <a:rPr lang="it-IT" b="1" dirty="0"/>
              <a:t>Product </a:t>
            </a:r>
            <a:r>
              <a:rPr lang="it-IT" b="1" dirty="0" err="1"/>
              <a:t>coverage</a:t>
            </a:r>
            <a:r>
              <a:rPr lang="it-IT" b="1" dirty="0"/>
              <a:t>: </a:t>
            </a:r>
            <a:r>
              <a:rPr lang="it-IT" dirty="0" err="1"/>
              <a:t>Food</a:t>
            </a:r>
            <a:r>
              <a:rPr lang="it-IT" dirty="0"/>
              <a:t> </a:t>
            </a:r>
            <a:r>
              <a:rPr lang="it-IT" dirty="0" err="1"/>
              <a:t>products</a:t>
            </a:r>
            <a:r>
              <a:rPr lang="it-IT" dirty="0"/>
              <a:t> </a:t>
            </a:r>
          </a:p>
          <a:p>
            <a:pPr marL="742950" lvl="1" indent="-285750">
              <a:buFont typeface="Wingdings" panose="05000000000000000000" pitchFamily="2" charset="2"/>
              <a:buChar char="§"/>
            </a:pPr>
            <a:r>
              <a:rPr lang="en-US" b="1" dirty="0"/>
              <a:t>Retailers</a:t>
            </a:r>
            <a:r>
              <a:rPr lang="en-US" dirty="0"/>
              <a:t>: selection based on available data</a:t>
            </a:r>
          </a:p>
          <a:p>
            <a:pPr marL="1200150" lvl="2" indent="-285750">
              <a:buFont typeface="Wingdings" panose="05000000000000000000" pitchFamily="2" charset="2"/>
              <a:buChar char="Ø"/>
            </a:pPr>
            <a:r>
              <a:rPr lang="en-US" u="sng" dirty="0"/>
              <a:t>931 outlets </a:t>
            </a:r>
            <a:r>
              <a:rPr lang="en-US" dirty="0"/>
              <a:t>belonging to the </a:t>
            </a:r>
            <a:r>
              <a:rPr lang="en-US" u="sng" dirty="0"/>
              <a:t>6 most important retail chains</a:t>
            </a:r>
            <a:r>
              <a:rPr lang="en-US" dirty="0"/>
              <a:t> (Coop Italia, </a:t>
            </a:r>
            <a:r>
              <a:rPr lang="en-US" dirty="0" err="1"/>
              <a:t>Conad</a:t>
            </a:r>
            <a:r>
              <a:rPr lang="en-US" dirty="0"/>
              <a:t>, Selex, </a:t>
            </a:r>
            <a:r>
              <a:rPr lang="en-US" dirty="0" err="1"/>
              <a:t>Esselunga</a:t>
            </a:r>
            <a:r>
              <a:rPr lang="en-US" dirty="0"/>
              <a:t>, </a:t>
            </a:r>
            <a:r>
              <a:rPr lang="en-US" dirty="0" err="1"/>
              <a:t>Auchan</a:t>
            </a:r>
            <a:r>
              <a:rPr lang="en-US" dirty="0"/>
              <a:t>, Carrefour) covering 57% of the retail chains market</a:t>
            </a:r>
          </a:p>
          <a:p>
            <a:pPr marL="742950" lvl="1" indent="-285750">
              <a:buFont typeface="Wingdings" panose="05000000000000000000" pitchFamily="2" charset="2"/>
              <a:buChar char="§"/>
            </a:pPr>
            <a:r>
              <a:rPr lang="en-US" b="1" dirty="0"/>
              <a:t>Territorial coverage</a:t>
            </a:r>
            <a:r>
              <a:rPr lang="en-US" dirty="0"/>
              <a:t>: 20 regional capitals (but only 37 among 109 Italian </a:t>
            </a:r>
            <a:r>
              <a:rPr lang="en-US" dirty="0" err="1"/>
              <a:t>rovinces</a:t>
            </a:r>
            <a:r>
              <a:rPr lang="en-US" dirty="0"/>
              <a:t>)</a:t>
            </a:r>
          </a:p>
          <a:p>
            <a:pPr marL="742950" lvl="1" indent="-285750">
              <a:buFont typeface="Wingdings" panose="05000000000000000000" pitchFamily="2" charset="2"/>
              <a:buChar char="§"/>
            </a:pPr>
            <a:r>
              <a:rPr lang="en-US" b="1" dirty="0"/>
              <a:t>Turnover and quantity information</a:t>
            </a:r>
            <a:r>
              <a:rPr lang="en-US" dirty="0"/>
              <a:t>: 15,433 different products identified by GTIN codes  (formerly known as EAN) </a:t>
            </a:r>
            <a:r>
              <a:rPr lang="en-US" dirty="0" smtClean="0"/>
              <a:t>code (the GTIN identifies a unique product </a:t>
            </a:r>
            <a:r>
              <a:rPr lang="en-US" dirty="0"/>
              <a:t>and outlet type (Big data: </a:t>
            </a:r>
            <a:r>
              <a:rPr lang="en-US" b="1" dirty="0"/>
              <a:t>1,000,000 quotations every week</a:t>
            </a:r>
            <a:r>
              <a:rPr lang="en-US" dirty="0"/>
              <a:t>); </a:t>
            </a:r>
            <a:r>
              <a:rPr lang="en-GB" dirty="0"/>
              <a:t>69 BHs or subclasses are considered in the scanner data </a:t>
            </a:r>
            <a:r>
              <a:rPr lang="en-GB" dirty="0" smtClean="0"/>
              <a:t>set</a:t>
            </a:r>
            <a:endParaRPr lang="en-US" sz="2000" b="1" dirty="0" smtClean="0">
              <a:solidFill>
                <a:srgbClr val="FF0000"/>
              </a:solidFill>
            </a:endParaRPr>
          </a:p>
          <a:p>
            <a:pPr marL="342900" indent="-342900">
              <a:buFont typeface="Wingdings" panose="05000000000000000000" pitchFamily="2" charset="2"/>
              <a:buChar char="Ø"/>
            </a:pPr>
            <a:r>
              <a:rPr lang="en-US" sz="2000" b="1" dirty="0" smtClean="0">
                <a:solidFill>
                  <a:srgbClr val="FF0000"/>
                </a:solidFill>
              </a:rPr>
              <a:t>Methods</a:t>
            </a:r>
            <a:endParaRPr lang="en-US" dirty="0" smtClean="0"/>
          </a:p>
          <a:p>
            <a:pPr marL="742950" lvl="1" indent="-285750">
              <a:buFont typeface="Wingdings" panose="05000000000000000000" pitchFamily="2" charset="2"/>
              <a:buChar char="§"/>
            </a:pPr>
            <a:r>
              <a:rPr lang="en-GB" sz="2000" dirty="0" smtClean="0"/>
              <a:t>Weighted CPD by using Annual average price per outlet, and also Combining scanner data with CPI data</a:t>
            </a:r>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Indietro o precedente 3">
            <a:hlinkClick r:id="rId2" action="ppaction://hlinksldjump" highlightClick="1"/>
          </p:cNvPr>
          <p:cNvSpPr/>
          <p:nvPr/>
        </p:nvSpPr>
        <p:spPr>
          <a:xfrm>
            <a:off x="9542033" y="1237129"/>
            <a:ext cx="1540097" cy="494852"/>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398829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155531"/>
          </a:xfrm>
          <a:prstGeom prst="rect">
            <a:avLst/>
          </a:prstGeom>
          <a:noFill/>
        </p:spPr>
        <p:txBody>
          <a:bodyPr wrap="square" rtlCol="0">
            <a:spAutoFit/>
          </a:bodyPr>
          <a:lstStyle/>
          <a:p>
            <a:r>
              <a:rPr lang="en-US" sz="2800" dirty="0">
                <a:solidFill>
                  <a:srgbClr val="0070C0"/>
                </a:solidFill>
                <a:cs typeface="Arial" panose="020B0604020202020204" pitchFamily="34" charset="0"/>
              </a:rPr>
              <a:t>Researches conducted by using scanner data </a:t>
            </a:r>
            <a:r>
              <a:rPr lang="en-US" sz="2800" dirty="0" smtClean="0">
                <a:solidFill>
                  <a:srgbClr val="0070C0"/>
                </a:solidFill>
                <a:cs typeface="Arial" panose="020B0604020202020204" pitchFamily="34" charset="0"/>
              </a:rPr>
              <a:t>-2- </a:t>
            </a:r>
            <a:endParaRPr lang="en-US" sz="2800" dirty="0">
              <a:solidFill>
                <a:srgbClr val="0070C0"/>
              </a:solidFill>
              <a:cs typeface="Arial" panose="020B0604020202020204" pitchFamily="34" charset="0"/>
            </a:endParaRPr>
          </a:p>
          <a:p>
            <a:endParaRPr lang="it-IT" sz="800" dirty="0"/>
          </a:p>
          <a:p>
            <a:r>
              <a:rPr lang="en-US" sz="2200" dirty="0"/>
              <a:t>To refer at the </a:t>
            </a:r>
            <a:r>
              <a:rPr lang="en-US" sz="2200" dirty="0" smtClean="0"/>
              <a:t>paper by </a:t>
            </a:r>
            <a:r>
              <a:rPr lang="en-US" sz="2000" dirty="0" err="1"/>
              <a:t>Laureti</a:t>
            </a:r>
            <a:r>
              <a:rPr lang="en-US" sz="2000" dirty="0"/>
              <a:t> T., </a:t>
            </a:r>
            <a:r>
              <a:rPr lang="en-US" sz="2000" dirty="0" err="1"/>
              <a:t>Polidoro</a:t>
            </a:r>
            <a:r>
              <a:rPr lang="en-US" sz="2000" dirty="0"/>
              <a:t> F. (</a:t>
            </a:r>
            <a:r>
              <a:rPr lang="en-US" sz="2000" dirty="0" smtClean="0"/>
              <a:t>2017) </a:t>
            </a:r>
            <a:endParaRPr lang="it-IT" sz="2200" dirty="0"/>
          </a:p>
          <a:p>
            <a:pPr marL="342900" indent="-342900">
              <a:buFont typeface="Wingdings" panose="05000000000000000000" pitchFamily="2" charset="2"/>
              <a:buChar char="Ø"/>
            </a:pPr>
            <a:r>
              <a:rPr lang="en-US" b="1" dirty="0" smtClean="0">
                <a:solidFill>
                  <a:srgbClr val="FF0000"/>
                </a:solidFill>
              </a:rPr>
              <a:t>Aims</a:t>
            </a:r>
          </a:p>
          <a:p>
            <a:pPr marL="800100" lvl="1" indent="-342900">
              <a:buFont typeface="Arial" panose="020B0604020202020204" pitchFamily="34" charset="0"/>
              <a:buChar char="•"/>
            </a:pPr>
            <a:r>
              <a:rPr lang="en-US" dirty="0"/>
              <a:t>To conduct analyses at a very detailed level, both for Retail Chains, BH and Products, focusing on the Heterogeneous groups of products</a:t>
            </a:r>
          </a:p>
          <a:p>
            <a:pPr marL="800100" lvl="1" indent="-342900">
              <a:buFont typeface="Arial" panose="020B0604020202020204" pitchFamily="34" charset="0"/>
              <a:buChar char="•"/>
            </a:pPr>
            <a:r>
              <a:rPr lang="en-US" dirty="0"/>
              <a:t>To </a:t>
            </a:r>
            <a:r>
              <a:rPr lang="en-US" b="1" dirty="0">
                <a:solidFill>
                  <a:srgbClr val="FF0000"/>
                </a:solidFill>
              </a:rPr>
              <a:t>check the application and validity of the Weighted CPD Method</a:t>
            </a:r>
            <a:r>
              <a:rPr lang="en-US" dirty="0"/>
              <a:t>; If the products within a group are homogeneous, we expect weighted and unweighted CPD to produce similar </a:t>
            </a:r>
            <a:r>
              <a:rPr lang="en-US" dirty="0" smtClean="0"/>
              <a:t>SPIs</a:t>
            </a:r>
            <a:endParaRPr lang="en-US" b="1" dirty="0">
              <a:solidFill>
                <a:srgbClr val="FF0000"/>
              </a:solidFill>
            </a:endParaRPr>
          </a:p>
          <a:p>
            <a:pPr marL="342900" indent="-342900">
              <a:buFont typeface="Wingdings" panose="05000000000000000000" pitchFamily="2" charset="2"/>
              <a:buChar char="Ø"/>
            </a:pPr>
            <a:r>
              <a:rPr lang="en-US" b="1" dirty="0" smtClean="0">
                <a:solidFill>
                  <a:srgbClr val="FF0000"/>
                </a:solidFill>
              </a:rPr>
              <a:t>Data</a:t>
            </a:r>
          </a:p>
          <a:p>
            <a:pPr marL="742950" lvl="1" indent="-285750">
              <a:buFont typeface="Wingdings" panose="05000000000000000000" pitchFamily="2" charset="2"/>
              <a:buChar char="§"/>
            </a:pPr>
            <a:r>
              <a:rPr lang="it-IT" b="1" dirty="0" err="1"/>
              <a:t>Year</a:t>
            </a:r>
            <a:r>
              <a:rPr lang="it-IT" b="1" dirty="0"/>
              <a:t>: </a:t>
            </a:r>
            <a:r>
              <a:rPr lang="it-IT" dirty="0" smtClean="0"/>
              <a:t>2017</a:t>
            </a:r>
            <a:endParaRPr lang="it-IT" dirty="0"/>
          </a:p>
          <a:p>
            <a:pPr marL="742950" lvl="1" indent="-285750">
              <a:buFont typeface="Wingdings" panose="05000000000000000000" pitchFamily="2" charset="2"/>
              <a:buChar char="§"/>
            </a:pPr>
            <a:r>
              <a:rPr lang="it-IT" b="1" dirty="0"/>
              <a:t>Product </a:t>
            </a:r>
            <a:r>
              <a:rPr lang="it-IT" b="1" dirty="0" err="1" smtClean="0"/>
              <a:t>coverage</a:t>
            </a:r>
            <a:r>
              <a:rPr lang="it-IT" b="1" dirty="0" smtClean="0"/>
              <a:t>: </a:t>
            </a:r>
            <a:r>
              <a:rPr lang="it-IT" dirty="0" err="1" smtClean="0"/>
              <a:t>grocery</a:t>
            </a:r>
            <a:r>
              <a:rPr lang="it-IT" dirty="0" smtClean="0"/>
              <a:t> </a:t>
            </a:r>
            <a:r>
              <a:rPr lang="it-IT" dirty="0" err="1" smtClean="0"/>
              <a:t>poducts</a:t>
            </a:r>
            <a:r>
              <a:rPr lang="it-IT" dirty="0" smtClean="0"/>
              <a:t> for </a:t>
            </a:r>
            <a:r>
              <a:rPr lang="it-IT" dirty="0" err="1" smtClean="0"/>
              <a:t>five</a:t>
            </a:r>
            <a:r>
              <a:rPr lang="it-IT" dirty="0" smtClean="0"/>
              <a:t> </a:t>
            </a:r>
            <a:r>
              <a:rPr lang="it-IT" dirty="0" err="1" smtClean="0"/>
              <a:t>divisions</a:t>
            </a:r>
            <a:r>
              <a:rPr lang="it-IT" dirty="0" smtClean="0"/>
              <a:t> of the ECOICOP (01, 02, 05, 0,9, 12)</a:t>
            </a:r>
            <a:endParaRPr lang="it-IT" dirty="0"/>
          </a:p>
          <a:p>
            <a:pPr marL="1085850" lvl="1" indent="-285750" algn="just">
              <a:buFont typeface="Arial" panose="020B0604020202020204" pitchFamily="34" charset="0"/>
              <a:buChar char="•"/>
            </a:pPr>
            <a:r>
              <a:rPr lang="en-US" b="1" dirty="0" smtClean="0"/>
              <a:t>Outlets</a:t>
            </a:r>
            <a:r>
              <a:rPr lang="en-US" dirty="0" smtClean="0"/>
              <a:t>: </a:t>
            </a:r>
            <a:r>
              <a:rPr lang="en-GB" dirty="0"/>
              <a:t>Universe of 9,000 retailers belonging to the </a:t>
            </a:r>
            <a:r>
              <a:rPr lang="en-GB" u="sng" dirty="0"/>
              <a:t>16 most important retail chains </a:t>
            </a:r>
            <a:r>
              <a:rPr lang="en-GB" dirty="0"/>
              <a:t>(</a:t>
            </a:r>
            <a:r>
              <a:rPr lang="en-GB" dirty="0">
                <a:hlinkClick r:id="rId2" action="ppaction://hlinksldjump"/>
              </a:rPr>
              <a:t>94% of modern retail chain distribution</a:t>
            </a:r>
            <a:r>
              <a:rPr lang="en-GB" dirty="0" smtClean="0"/>
              <a:t>). Scanner data cover 55,4 of the total retail trade distribution for this category of products. Too many data: need to work on a sample of data. </a:t>
            </a:r>
            <a:endParaRPr lang="en-GB" dirty="0"/>
          </a:p>
          <a:p>
            <a:pPr marL="800100" lvl="1" algn="just"/>
            <a:r>
              <a:rPr lang="en-GB" dirty="0" smtClean="0"/>
              <a:t>	     Outlets stratified, </a:t>
            </a:r>
            <a:r>
              <a:rPr lang="en-US" dirty="0"/>
              <a:t>with probabilities proportional to the 2016 </a:t>
            </a:r>
            <a:r>
              <a:rPr lang="en-US" dirty="0" smtClean="0"/>
              <a:t>turnover,</a:t>
            </a:r>
            <a:r>
              <a:rPr lang="en-GB" dirty="0" smtClean="0"/>
              <a:t> </a:t>
            </a:r>
            <a:r>
              <a:rPr lang="en-GB" dirty="0"/>
              <a:t>by province, </a:t>
            </a:r>
            <a:r>
              <a:rPr lang="en-GB" dirty="0" smtClean="0"/>
              <a:t>distribution</a:t>
            </a:r>
          </a:p>
          <a:p>
            <a:pPr marL="800100" lvl="1" algn="just"/>
            <a:r>
              <a:rPr lang="en-GB" dirty="0"/>
              <a:t> </a:t>
            </a:r>
            <a:r>
              <a:rPr lang="en-GB" dirty="0" smtClean="0"/>
              <a:t>   chains </a:t>
            </a:r>
            <a:r>
              <a:rPr lang="en-GB" dirty="0"/>
              <a:t>and kind of outlets (888 strata</a:t>
            </a:r>
            <a:r>
              <a:rPr lang="en-GB" dirty="0" smtClean="0"/>
              <a:t>),  1,781 </a:t>
            </a:r>
            <a:r>
              <a:rPr lang="en-GB" dirty="0"/>
              <a:t>outlets (510 hypermarkets and 1,271 </a:t>
            </a:r>
            <a:r>
              <a:rPr lang="en-GB" dirty="0" smtClean="0"/>
              <a:t>supermarkets</a:t>
            </a:r>
          </a:p>
          <a:p>
            <a:pPr marL="1085850" lvl="1" indent="-285750" algn="just">
              <a:buFont typeface="Arial" panose="020B0604020202020204" pitchFamily="34" charset="0"/>
              <a:buChar char="•"/>
            </a:pPr>
            <a:r>
              <a:rPr lang="en-GB" b="1" dirty="0" smtClean="0"/>
              <a:t>Turnover and quantity information</a:t>
            </a:r>
            <a:r>
              <a:rPr lang="en-GB" dirty="0" smtClean="0"/>
              <a:t>: </a:t>
            </a:r>
            <a:r>
              <a:rPr lang="en-GB" dirty="0"/>
              <a:t>Items were selected </a:t>
            </a:r>
            <a:r>
              <a:rPr lang="en-US" dirty="0"/>
              <a:t>with probabilities proportional to the 2016 turnover for each </a:t>
            </a:r>
            <a:r>
              <a:rPr lang="en-GB" dirty="0"/>
              <a:t>product aggregate (at 60% cut-off line</a:t>
            </a:r>
            <a:r>
              <a:rPr lang="en-GB" dirty="0" smtClean="0"/>
              <a:t>)</a:t>
            </a:r>
            <a:endParaRPr lang="en-US" dirty="0"/>
          </a:p>
          <a:p>
            <a:pPr marL="742950" lvl="1" indent="-285750">
              <a:buFont typeface="Wingdings" panose="05000000000000000000" pitchFamily="2" charset="2"/>
              <a:buChar char="§"/>
            </a:pPr>
            <a:r>
              <a:rPr lang="en-US" b="1" dirty="0" smtClean="0"/>
              <a:t>Territorial </a:t>
            </a:r>
            <a:r>
              <a:rPr lang="en-US" b="1" dirty="0"/>
              <a:t>coverage</a:t>
            </a:r>
            <a:r>
              <a:rPr lang="en-US" dirty="0"/>
              <a:t>: 20 regional capitals </a:t>
            </a:r>
            <a:r>
              <a:rPr lang="en-US" dirty="0" smtClean="0"/>
              <a:t>and 109 </a:t>
            </a:r>
            <a:r>
              <a:rPr lang="en-US" dirty="0"/>
              <a:t>Italian </a:t>
            </a:r>
            <a:r>
              <a:rPr lang="en-US" dirty="0" smtClean="0"/>
              <a:t>provinces)</a:t>
            </a:r>
            <a:endParaRPr lang="en-US" b="1" dirty="0" smtClean="0">
              <a:solidFill>
                <a:srgbClr val="FF0000"/>
              </a:solidFill>
            </a:endParaRPr>
          </a:p>
          <a:p>
            <a:pPr marL="342900" indent="-342900">
              <a:buFont typeface="Wingdings" panose="05000000000000000000" pitchFamily="2" charset="2"/>
              <a:buChar char="Ø"/>
            </a:pPr>
            <a:endParaRPr lang="en-US" b="1" dirty="0" smtClean="0">
              <a:solidFill>
                <a:srgbClr val="FF0000"/>
              </a:solidFill>
            </a:endParaRPr>
          </a:p>
          <a:p>
            <a:pPr marL="342900" indent="-342900">
              <a:buFont typeface="Wingdings" panose="05000000000000000000" pitchFamily="2" charset="2"/>
              <a:buChar char="Ø"/>
            </a:pPr>
            <a:r>
              <a:rPr lang="en-US" b="1" dirty="0" smtClean="0">
                <a:solidFill>
                  <a:srgbClr val="FF0000"/>
                </a:solidFill>
              </a:rPr>
              <a:t>Methods: </a:t>
            </a:r>
            <a:r>
              <a:rPr lang="en-US" dirty="0" smtClean="0"/>
              <a:t>various methods for the computation of SCPIs at BH level and the aggregation above the BHs</a:t>
            </a:r>
            <a:endParaRPr lang="en-US"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57827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5693866"/>
          </a:xfrm>
          <a:prstGeom prst="rect">
            <a:avLst/>
          </a:prstGeom>
          <a:noFill/>
        </p:spPr>
        <p:txBody>
          <a:bodyPr wrap="square" rtlCol="0">
            <a:spAutoFit/>
          </a:bodyPr>
          <a:lstStyle/>
          <a:p>
            <a:r>
              <a:rPr lang="en-US" sz="2800" dirty="0">
                <a:solidFill>
                  <a:srgbClr val="0070C0"/>
                </a:solidFill>
                <a:cs typeface="Arial" panose="020B0604020202020204" pitchFamily="34" charset="0"/>
              </a:rPr>
              <a:t>Researches conducted by using scanner data </a:t>
            </a:r>
            <a:r>
              <a:rPr lang="en-US" sz="2800" dirty="0" smtClean="0">
                <a:solidFill>
                  <a:srgbClr val="0070C0"/>
                </a:solidFill>
                <a:cs typeface="Arial" panose="020B0604020202020204" pitchFamily="34" charset="0"/>
              </a:rPr>
              <a:t>-3- </a:t>
            </a:r>
            <a:endParaRPr lang="en-US" sz="2800" dirty="0">
              <a:solidFill>
                <a:srgbClr val="0070C0"/>
              </a:solidFill>
              <a:cs typeface="Arial" panose="020B0604020202020204" pitchFamily="34" charset="0"/>
            </a:endParaRPr>
          </a:p>
          <a:p>
            <a:endParaRPr lang="it-IT" sz="800" dirty="0"/>
          </a:p>
          <a:p>
            <a:r>
              <a:rPr lang="en-US" sz="2200" dirty="0"/>
              <a:t>To refer at the paper by </a:t>
            </a:r>
            <a:r>
              <a:rPr lang="en-US" sz="2200" dirty="0" err="1"/>
              <a:t>Laureti</a:t>
            </a:r>
            <a:r>
              <a:rPr lang="en-US" sz="2200" dirty="0"/>
              <a:t> T., </a:t>
            </a:r>
            <a:r>
              <a:rPr lang="en-US" sz="2200" dirty="0" err="1"/>
              <a:t>Polidoro</a:t>
            </a:r>
            <a:r>
              <a:rPr lang="en-US" sz="2200" dirty="0"/>
              <a:t> F. (</a:t>
            </a:r>
            <a:r>
              <a:rPr lang="en-US" sz="2200" dirty="0" smtClean="0"/>
              <a:t>2018) </a:t>
            </a:r>
            <a:endParaRPr lang="it-IT" sz="2200" dirty="0"/>
          </a:p>
          <a:p>
            <a:pPr marL="342900" indent="-342900">
              <a:buFont typeface="Wingdings" panose="05000000000000000000" pitchFamily="2" charset="2"/>
              <a:buChar char="Ø"/>
            </a:pPr>
            <a:r>
              <a:rPr lang="en-US" b="1" dirty="0" smtClean="0">
                <a:solidFill>
                  <a:srgbClr val="FF0000"/>
                </a:solidFill>
              </a:rPr>
              <a:t>Aims</a:t>
            </a:r>
            <a:endParaRPr lang="en-US" b="1" dirty="0">
              <a:solidFill>
                <a:srgbClr val="FF0000"/>
              </a:solidFill>
            </a:endParaRPr>
          </a:p>
          <a:p>
            <a:pPr marL="800100" lvl="1" indent="-342900">
              <a:buFont typeface="Arial" panose="020B0604020202020204" pitchFamily="34" charset="0"/>
              <a:buChar char="•"/>
            </a:pPr>
            <a:r>
              <a:rPr lang="en-US" dirty="0"/>
              <a:t>Compute the </a:t>
            </a:r>
            <a:r>
              <a:rPr lang="en-US" b="1" dirty="0">
                <a:solidFill>
                  <a:srgbClr val="FF0000"/>
                </a:solidFill>
              </a:rPr>
              <a:t>general</a:t>
            </a:r>
            <a:r>
              <a:rPr lang="en-US" dirty="0"/>
              <a:t> household consumption sub-national Spatial Price Indexes (</a:t>
            </a:r>
            <a:r>
              <a:rPr lang="en-US" b="1" dirty="0">
                <a:solidFill>
                  <a:srgbClr val="FF0000"/>
                </a:solidFill>
              </a:rPr>
              <a:t>SCPIs</a:t>
            </a:r>
            <a:r>
              <a:rPr lang="en-US" dirty="0"/>
              <a:t>)</a:t>
            </a:r>
          </a:p>
          <a:p>
            <a:pPr marL="800100" lvl="1" indent="-342900">
              <a:buFont typeface="Wingdings" panose="05000000000000000000" pitchFamily="2" charset="2"/>
              <a:buChar char="ü"/>
            </a:pPr>
            <a:r>
              <a:rPr lang="en-US" dirty="0"/>
              <a:t>By using only Scanner data</a:t>
            </a:r>
          </a:p>
          <a:p>
            <a:pPr marL="800100" lvl="1" indent="-342900">
              <a:buFont typeface="Wingdings" panose="05000000000000000000" pitchFamily="2" charset="2"/>
              <a:buChar char="ü"/>
            </a:pPr>
            <a:r>
              <a:rPr lang="en-US" dirty="0"/>
              <a:t>By using a combination of Scanner data with Traditional CPI data  and other data sources</a:t>
            </a:r>
            <a:endParaRPr lang="en-US" b="1" dirty="0">
              <a:solidFill>
                <a:srgbClr val="FF0000"/>
              </a:solidFill>
            </a:endParaRPr>
          </a:p>
          <a:p>
            <a:pPr marL="342900" indent="-342900">
              <a:buFont typeface="Wingdings" panose="05000000000000000000" pitchFamily="2" charset="2"/>
              <a:buChar char="Ø"/>
            </a:pPr>
            <a:r>
              <a:rPr lang="en-US" b="1" dirty="0">
                <a:solidFill>
                  <a:srgbClr val="FF0000"/>
                </a:solidFill>
              </a:rPr>
              <a:t>Data</a:t>
            </a:r>
          </a:p>
          <a:p>
            <a:pPr marL="742950" lvl="1" indent="-285750">
              <a:buFont typeface="Wingdings" panose="05000000000000000000" pitchFamily="2" charset="2"/>
              <a:buChar char="§"/>
            </a:pPr>
            <a:r>
              <a:rPr lang="it-IT" b="1" dirty="0" err="1"/>
              <a:t>Year</a:t>
            </a:r>
            <a:r>
              <a:rPr lang="it-IT" b="1" dirty="0"/>
              <a:t>: </a:t>
            </a:r>
            <a:r>
              <a:rPr lang="it-IT" dirty="0"/>
              <a:t>2017</a:t>
            </a:r>
          </a:p>
          <a:p>
            <a:pPr marL="742950" lvl="1" indent="-285750">
              <a:buFont typeface="Wingdings" panose="05000000000000000000" pitchFamily="2" charset="2"/>
              <a:buChar char="§"/>
            </a:pPr>
            <a:r>
              <a:rPr lang="it-IT" b="1" dirty="0"/>
              <a:t>Product </a:t>
            </a:r>
            <a:r>
              <a:rPr lang="it-IT" b="1" dirty="0" err="1"/>
              <a:t>coverage</a:t>
            </a:r>
            <a:r>
              <a:rPr lang="it-IT" b="1" dirty="0"/>
              <a:t>: </a:t>
            </a:r>
            <a:r>
              <a:rPr lang="it-IT" dirty="0" err="1"/>
              <a:t>grocery</a:t>
            </a:r>
            <a:r>
              <a:rPr lang="it-IT" dirty="0"/>
              <a:t> </a:t>
            </a:r>
            <a:r>
              <a:rPr lang="it-IT" dirty="0" err="1"/>
              <a:t>poducts</a:t>
            </a:r>
            <a:r>
              <a:rPr lang="it-IT" dirty="0"/>
              <a:t> for </a:t>
            </a:r>
            <a:r>
              <a:rPr lang="it-IT" dirty="0" err="1"/>
              <a:t>five</a:t>
            </a:r>
            <a:r>
              <a:rPr lang="it-IT" dirty="0"/>
              <a:t> </a:t>
            </a:r>
            <a:r>
              <a:rPr lang="it-IT" dirty="0" err="1"/>
              <a:t>divisions</a:t>
            </a:r>
            <a:r>
              <a:rPr lang="it-IT" dirty="0"/>
              <a:t> of the ECOICOP (01, 02, 05, 0,9, 12)</a:t>
            </a:r>
          </a:p>
          <a:p>
            <a:pPr marL="1085850" lvl="1" indent="-285750" algn="just">
              <a:buFont typeface="Arial" panose="020B0604020202020204" pitchFamily="34" charset="0"/>
              <a:buChar char="•"/>
            </a:pPr>
            <a:r>
              <a:rPr lang="en-US" b="1" dirty="0"/>
              <a:t>Outlets</a:t>
            </a:r>
            <a:r>
              <a:rPr lang="en-US" dirty="0"/>
              <a:t>: </a:t>
            </a:r>
            <a:r>
              <a:rPr lang="en-GB" dirty="0"/>
              <a:t>Universe of 9,000 retailers belonging to the </a:t>
            </a:r>
            <a:r>
              <a:rPr lang="en-GB" u="sng" dirty="0"/>
              <a:t>16 most important retail chains </a:t>
            </a:r>
            <a:r>
              <a:rPr lang="en-GB" dirty="0"/>
              <a:t>(</a:t>
            </a:r>
            <a:r>
              <a:rPr lang="en-GB" dirty="0">
                <a:hlinkClick r:id="rId2" action="ppaction://hlinksldjump"/>
              </a:rPr>
              <a:t>94% of modern retail chain distribution</a:t>
            </a:r>
            <a:r>
              <a:rPr lang="en-GB" dirty="0"/>
              <a:t>). Scanner data cover 55,4 of the total retail trade distribution for this category of products. Too many data: need to work on a sample of data. </a:t>
            </a:r>
          </a:p>
          <a:p>
            <a:pPr marL="800100" lvl="1" algn="just"/>
            <a:r>
              <a:rPr lang="en-GB" dirty="0"/>
              <a:t>	     Outlets stratified, </a:t>
            </a:r>
            <a:r>
              <a:rPr lang="en-US" dirty="0"/>
              <a:t>with probabilities proportional to the 2016 turnover,</a:t>
            </a:r>
            <a:r>
              <a:rPr lang="en-GB" dirty="0"/>
              <a:t> by province, distribution</a:t>
            </a:r>
          </a:p>
          <a:p>
            <a:pPr marL="800100" lvl="1" algn="just"/>
            <a:r>
              <a:rPr lang="en-GB" dirty="0"/>
              <a:t>    chains and kind of outlets (888 strata),  1,781 outlets (510 hypermarkets and 1,271 supermarkets</a:t>
            </a:r>
          </a:p>
          <a:p>
            <a:pPr marL="1085850" lvl="1" indent="-285750" algn="just">
              <a:buFont typeface="Arial" panose="020B0604020202020204" pitchFamily="34" charset="0"/>
              <a:buChar char="•"/>
            </a:pPr>
            <a:r>
              <a:rPr lang="en-GB" b="1" dirty="0"/>
              <a:t>Turnover and quantity information</a:t>
            </a:r>
            <a:r>
              <a:rPr lang="en-GB" dirty="0"/>
              <a:t>: Items were selected </a:t>
            </a:r>
            <a:r>
              <a:rPr lang="en-US" dirty="0"/>
              <a:t>with probabilities proportional to the 2016 turnover for each </a:t>
            </a:r>
            <a:r>
              <a:rPr lang="en-GB" dirty="0"/>
              <a:t>product aggregate (at 60% cut-off line)</a:t>
            </a:r>
            <a:endParaRPr lang="en-US" dirty="0"/>
          </a:p>
          <a:p>
            <a:pPr marL="742950" lvl="1" indent="-285750">
              <a:buFont typeface="Wingdings" panose="05000000000000000000" pitchFamily="2" charset="2"/>
              <a:buChar char="§"/>
            </a:pPr>
            <a:r>
              <a:rPr lang="en-US" b="1" dirty="0"/>
              <a:t>Territorial coverage</a:t>
            </a:r>
            <a:r>
              <a:rPr lang="en-US" dirty="0"/>
              <a:t>: 20 regional capitals and 109 Italian provinces)</a:t>
            </a:r>
            <a:endParaRPr lang="en-US" b="1" dirty="0">
              <a:solidFill>
                <a:srgbClr val="FF0000"/>
              </a:solidFill>
            </a:endParaRPr>
          </a:p>
          <a:p>
            <a:pPr marL="285750" indent="-285750">
              <a:buFont typeface="Wingdings" panose="05000000000000000000" pitchFamily="2" charset="2"/>
              <a:buChar char="Ø"/>
            </a:pPr>
            <a:r>
              <a:rPr lang="en-US" b="1" dirty="0" smtClean="0">
                <a:solidFill>
                  <a:srgbClr val="FF0000"/>
                </a:solidFill>
              </a:rPr>
              <a:t>Methods</a:t>
            </a:r>
          </a:p>
          <a:p>
            <a:pPr marL="742950" lvl="1" indent="-285750">
              <a:buFont typeface="Wingdings" panose="05000000000000000000" pitchFamily="2" charset="2"/>
              <a:buChar char="§"/>
            </a:pPr>
            <a:r>
              <a:rPr lang="en-US" dirty="0" smtClean="0"/>
              <a:t>Hedonic CPD method</a:t>
            </a:r>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5954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5016758"/>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Overview of the presentation</a:t>
            </a:r>
            <a:endParaRPr lang="en-US" sz="2800" dirty="0">
              <a:solidFill>
                <a:srgbClr val="0070C0"/>
              </a:solidFill>
              <a:cs typeface="Arial" panose="020B0604020202020204" pitchFamily="34" charset="0"/>
            </a:endParaRPr>
          </a:p>
          <a:p>
            <a:endParaRPr lang="it-IT" sz="2400" dirty="0"/>
          </a:p>
          <a:p>
            <a:endParaRPr lang="en-US" sz="2000" dirty="0">
              <a:solidFill>
                <a:srgbClr val="0070C0"/>
              </a:solidFill>
            </a:endParaRPr>
          </a:p>
          <a:p>
            <a:r>
              <a:rPr lang="en-US" sz="2400" dirty="0" smtClean="0">
                <a:solidFill>
                  <a:srgbClr val="0070C0"/>
                </a:solidFill>
              </a:rPr>
              <a:t>1 Research </a:t>
            </a:r>
            <a:r>
              <a:rPr lang="en-US" sz="2400" dirty="0">
                <a:solidFill>
                  <a:srgbClr val="0070C0"/>
                </a:solidFill>
              </a:rPr>
              <a:t>conducted in Italy to compute </a:t>
            </a:r>
            <a:r>
              <a:rPr lang="en-US" sz="2400" dirty="0" smtClean="0">
                <a:solidFill>
                  <a:srgbClr val="0070C0"/>
                </a:solidFill>
              </a:rPr>
              <a:t>Spatial </a:t>
            </a:r>
            <a:r>
              <a:rPr lang="en-US" sz="2400" dirty="0">
                <a:solidFill>
                  <a:srgbClr val="0070C0"/>
                </a:solidFill>
              </a:rPr>
              <a:t>Consumer Price </a:t>
            </a:r>
            <a:r>
              <a:rPr lang="en-US" sz="2400" dirty="0" smtClean="0">
                <a:solidFill>
                  <a:srgbClr val="0070C0"/>
                </a:solidFill>
              </a:rPr>
              <a:t>Indexes, making use of:</a:t>
            </a:r>
            <a:endParaRPr lang="en-US" sz="2400" dirty="0">
              <a:solidFill>
                <a:srgbClr val="0070C0"/>
              </a:solidFill>
            </a:endParaRPr>
          </a:p>
          <a:p>
            <a:r>
              <a:rPr lang="en-US" sz="2200" dirty="0" smtClean="0">
                <a:solidFill>
                  <a:srgbClr val="0070C0"/>
                </a:solidFill>
              </a:rPr>
              <a:t>1.1. </a:t>
            </a:r>
            <a:r>
              <a:rPr lang="en-US" sz="2200" dirty="0">
                <a:solidFill>
                  <a:srgbClr val="0070C0"/>
                </a:solidFill>
              </a:rPr>
              <a:t>T</a:t>
            </a:r>
            <a:r>
              <a:rPr lang="en-US" sz="2200" dirty="0" smtClean="0">
                <a:solidFill>
                  <a:srgbClr val="0070C0"/>
                </a:solidFill>
              </a:rPr>
              <a:t>raditional </a:t>
            </a:r>
            <a:r>
              <a:rPr lang="en-US" sz="2200" dirty="0">
                <a:solidFill>
                  <a:srgbClr val="0070C0"/>
                </a:solidFill>
              </a:rPr>
              <a:t>CPI data</a:t>
            </a:r>
          </a:p>
          <a:p>
            <a:r>
              <a:rPr lang="en-US" sz="2200" dirty="0" smtClean="0">
                <a:solidFill>
                  <a:srgbClr val="0070C0"/>
                </a:solidFill>
              </a:rPr>
              <a:t>1.2. Scanner </a:t>
            </a:r>
            <a:r>
              <a:rPr lang="en-US" sz="2200" dirty="0">
                <a:solidFill>
                  <a:srgbClr val="0070C0"/>
                </a:solidFill>
              </a:rPr>
              <a:t>data and other sources of data</a:t>
            </a:r>
          </a:p>
          <a:p>
            <a:endParaRPr lang="en-US" sz="2000" dirty="0">
              <a:solidFill>
                <a:srgbClr val="0070C0"/>
              </a:solidFill>
            </a:endParaRPr>
          </a:p>
          <a:p>
            <a:r>
              <a:rPr lang="en-US" sz="2400" dirty="0" smtClean="0">
                <a:solidFill>
                  <a:srgbClr val="0070C0"/>
                </a:solidFill>
              </a:rPr>
              <a:t>2 Research </a:t>
            </a:r>
            <a:r>
              <a:rPr lang="en-US" sz="2400" dirty="0">
                <a:solidFill>
                  <a:srgbClr val="0070C0"/>
                </a:solidFill>
              </a:rPr>
              <a:t>for the computation of </a:t>
            </a:r>
            <a:r>
              <a:rPr lang="en-US" sz="2400" dirty="0" smtClean="0">
                <a:solidFill>
                  <a:srgbClr val="0070C0"/>
                </a:solidFill>
              </a:rPr>
              <a:t>spatial housing </a:t>
            </a:r>
            <a:r>
              <a:rPr lang="en-US" sz="2400" dirty="0">
                <a:solidFill>
                  <a:srgbClr val="0070C0"/>
                </a:solidFill>
              </a:rPr>
              <a:t>dwellings </a:t>
            </a:r>
            <a:r>
              <a:rPr lang="en-US" sz="2400" dirty="0" smtClean="0">
                <a:solidFill>
                  <a:srgbClr val="0070C0"/>
                </a:solidFill>
              </a:rPr>
              <a:t>rents </a:t>
            </a:r>
            <a:r>
              <a:rPr lang="en-US" sz="2400" dirty="0">
                <a:solidFill>
                  <a:srgbClr val="0070C0"/>
                </a:solidFill>
              </a:rPr>
              <a:t>price indexes </a:t>
            </a:r>
          </a:p>
          <a:p>
            <a:endParaRPr lang="en-US" sz="2000" dirty="0">
              <a:solidFill>
                <a:srgbClr val="0070C0"/>
              </a:solidFill>
            </a:endParaRPr>
          </a:p>
          <a:p>
            <a:r>
              <a:rPr lang="en-US" sz="2400" dirty="0" smtClean="0">
                <a:solidFill>
                  <a:srgbClr val="0070C0"/>
                </a:solidFill>
              </a:rPr>
              <a:t>3. Main </a:t>
            </a:r>
            <a:r>
              <a:rPr lang="en-US" sz="2400" dirty="0">
                <a:solidFill>
                  <a:srgbClr val="0070C0"/>
                </a:solidFill>
              </a:rPr>
              <a:t>Issues in using non-probability sampling data and big </a:t>
            </a:r>
            <a:r>
              <a:rPr lang="en-US" sz="2400" dirty="0" smtClean="0">
                <a:solidFill>
                  <a:srgbClr val="0070C0"/>
                </a:solidFill>
              </a:rPr>
              <a:t>data for the computation of temporal and spatial consumer price indexes</a:t>
            </a:r>
            <a:endParaRPr lang="en-US" sz="2400" dirty="0">
              <a:solidFill>
                <a:srgbClr val="0070C0"/>
              </a:solidFill>
            </a:endParaRPr>
          </a:p>
          <a:p>
            <a:endParaRPr lang="en-US" sz="2000" dirty="0">
              <a:solidFill>
                <a:srgbClr val="0070C0"/>
              </a:solidFill>
            </a:endParaRPr>
          </a:p>
          <a:p>
            <a:endParaRPr lang="en-US" sz="2400" dirty="0">
              <a:solidFill>
                <a:srgbClr val="0070C0"/>
              </a:solidFill>
            </a:endParaRPr>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8978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5" y="486381"/>
            <a:ext cx="10421770" cy="5970865"/>
          </a:xfrm>
          <a:prstGeom prst="rect">
            <a:avLst/>
          </a:prstGeom>
          <a:noFill/>
        </p:spPr>
        <p:txBody>
          <a:bodyPr wrap="square" rtlCol="0">
            <a:spAutoFit/>
          </a:bodyPr>
          <a:lstStyle/>
          <a:p>
            <a:r>
              <a:rPr lang="en-US" sz="2800" dirty="0" smtClean="0">
                <a:solidFill>
                  <a:srgbClr val="0070C0"/>
                </a:solidFill>
              </a:rPr>
              <a:t>1 Researches </a:t>
            </a:r>
            <a:r>
              <a:rPr lang="en-US" sz="2800" dirty="0">
                <a:solidFill>
                  <a:srgbClr val="0070C0"/>
                </a:solidFill>
              </a:rPr>
              <a:t>conducted in Italy to compute Spatial </a:t>
            </a:r>
            <a:r>
              <a:rPr lang="en-US" sz="2800" dirty="0" smtClean="0">
                <a:solidFill>
                  <a:srgbClr val="0070C0"/>
                </a:solidFill>
              </a:rPr>
              <a:t>Price Indexes (SPIs) </a:t>
            </a:r>
            <a:endParaRPr lang="it-IT" sz="2400" dirty="0"/>
          </a:p>
          <a:p>
            <a:endParaRPr lang="it-IT" sz="2400" dirty="0"/>
          </a:p>
          <a:p>
            <a:pPr marL="342900" lvl="0" indent="-342900">
              <a:buFont typeface="Wingdings" panose="05000000000000000000" pitchFamily="2" charset="2"/>
              <a:buChar char="Ø"/>
            </a:pPr>
            <a:r>
              <a:rPr lang="it-IT" sz="2400" dirty="0" smtClean="0"/>
              <a:t>In 2004</a:t>
            </a:r>
            <a:r>
              <a:rPr lang="en-US" sz="2400" dirty="0" smtClean="0"/>
              <a:t>,  </a:t>
            </a:r>
            <a:r>
              <a:rPr lang="en-US" sz="2400" dirty="0" err="1" smtClean="0"/>
              <a:t>Istat</a:t>
            </a:r>
            <a:r>
              <a:rPr lang="en-US" sz="2400" dirty="0" smtClean="0"/>
              <a:t> started  the computation </a:t>
            </a:r>
            <a:r>
              <a:rPr lang="it-IT" sz="2400" dirty="0" smtClean="0"/>
              <a:t>of </a:t>
            </a:r>
            <a:r>
              <a:rPr lang="en-US" sz="2400" dirty="0" smtClean="0"/>
              <a:t>official regional </a:t>
            </a:r>
            <a:r>
              <a:rPr lang="en-US" sz="2400" dirty="0"/>
              <a:t>consumer SPIs </a:t>
            </a:r>
            <a:r>
              <a:rPr lang="en-US" sz="2400" dirty="0" smtClean="0"/>
              <a:t>(called </a:t>
            </a:r>
            <a:r>
              <a:rPr lang="en-US" sz="2400" dirty="0"/>
              <a:t>PPPs</a:t>
            </a:r>
            <a:r>
              <a:rPr lang="en-US" sz="2400" dirty="0" smtClean="0"/>
              <a:t>), by </a:t>
            </a:r>
            <a:r>
              <a:rPr lang="en-US" sz="2400" b="1" dirty="0" smtClean="0">
                <a:solidFill>
                  <a:srgbClr val="FF0000"/>
                </a:solidFill>
              </a:rPr>
              <a:t>using </a:t>
            </a:r>
            <a:r>
              <a:rPr lang="en-GB" sz="2400" b="1" dirty="0">
                <a:solidFill>
                  <a:srgbClr val="FF0000"/>
                </a:solidFill>
              </a:rPr>
              <a:t>CPI data and </a:t>
            </a:r>
            <a:r>
              <a:rPr lang="en-GB" sz="2400" b="1" i="1" dirty="0">
                <a:solidFill>
                  <a:srgbClr val="FF0000"/>
                </a:solidFill>
              </a:rPr>
              <a:t>ad hoc </a:t>
            </a:r>
            <a:r>
              <a:rPr lang="en-GB" sz="2400" b="1" i="1" dirty="0" smtClean="0">
                <a:solidFill>
                  <a:srgbClr val="FF0000"/>
                </a:solidFill>
              </a:rPr>
              <a:t>surveys</a:t>
            </a:r>
            <a:r>
              <a:rPr lang="en-GB" sz="2400" i="1" dirty="0" smtClean="0"/>
              <a:t>, </a:t>
            </a:r>
            <a:r>
              <a:rPr lang="en-US" sz="2400" dirty="0" smtClean="0"/>
              <a:t>which published for the year 2006 and 2009 (</a:t>
            </a:r>
            <a:r>
              <a:rPr lang="en-US" dirty="0"/>
              <a:t>Biggeri L., </a:t>
            </a:r>
            <a:r>
              <a:rPr lang="en-US" dirty="0" err="1"/>
              <a:t>Laureti</a:t>
            </a:r>
            <a:r>
              <a:rPr lang="en-US" dirty="0"/>
              <a:t> T., </a:t>
            </a:r>
            <a:r>
              <a:rPr lang="en-US" dirty="0" err="1"/>
              <a:t>Polidoro</a:t>
            </a:r>
            <a:r>
              <a:rPr lang="en-US" dirty="0"/>
              <a:t> F. </a:t>
            </a:r>
            <a:r>
              <a:rPr lang="en-US" dirty="0" smtClean="0"/>
              <a:t>, 2017; </a:t>
            </a:r>
            <a:r>
              <a:rPr lang="en-US" dirty="0"/>
              <a:t>Biggeri L., </a:t>
            </a:r>
            <a:r>
              <a:rPr lang="en-US" dirty="0" err="1"/>
              <a:t>Laureti</a:t>
            </a:r>
            <a:r>
              <a:rPr lang="en-US" dirty="0"/>
              <a:t> </a:t>
            </a:r>
            <a:r>
              <a:rPr lang="en-US" dirty="0" smtClean="0"/>
              <a:t>T., 2018, 2019)</a:t>
            </a:r>
            <a:endParaRPr lang="en-US" sz="2400" dirty="0" smtClean="0"/>
          </a:p>
          <a:p>
            <a:pPr marL="342900" lvl="0" indent="-342900">
              <a:buFont typeface="Wingdings" panose="05000000000000000000" pitchFamily="2" charset="2"/>
              <a:buChar char="§"/>
            </a:pPr>
            <a:r>
              <a:rPr lang="en-US" sz="2400" dirty="0" smtClean="0"/>
              <a:t>Results</a:t>
            </a:r>
          </a:p>
          <a:p>
            <a:pPr lvl="0"/>
            <a:r>
              <a:rPr lang="en-US" sz="2400" dirty="0" smtClean="0"/>
              <a:t>The computations show </a:t>
            </a:r>
            <a:r>
              <a:rPr lang="en-US" sz="2400" b="1" dirty="0" smtClean="0">
                <a:solidFill>
                  <a:srgbClr val="FF0000"/>
                </a:solidFill>
              </a:rPr>
              <a:t>significant differences </a:t>
            </a:r>
            <a:r>
              <a:rPr lang="en-US" sz="2400" dirty="0" smtClean="0"/>
              <a:t>in the level of consumer prices (especially for the house dwelling rents)  </a:t>
            </a:r>
            <a:r>
              <a:rPr lang="en-US" sz="2400" b="1" dirty="0" smtClean="0">
                <a:solidFill>
                  <a:srgbClr val="FF0000"/>
                </a:solidFill>
              </a:rPr>
              <a:t>across the regional capitals</a:t>
            </a:r>
          </a:p>
          <a:p>
            <a:pPr marL="342900" lvl="0" indent="-342900">
              <a:buFont typeface="Wingdings" panose="05000000000000000000" pitchFamily="2" charset="2"/>
              <a:buChar char="§"/>
            </a:pPr>
            <a:r>
              <a:rPr lang="en-US" sz="2400" dirty="0" smtClean="0"/>
              <a:t>Limits:</a:t>
            </a:r>
          </a:p>
          <a:p>
            <a:pPr marL="342900" lvl="0" indent="-342900">
              <a:buFont typeface="Wingdings" panose="05000000000000000000" pitchFamily="2" charset="2"/>
              <a:buChar char="ü"/>
            </a:pPr>
            <a:r>
              <a:rPr lang="en-GB" sz="2200" b="1" dirty="0" err="1">
                <a:solidFill>
                  <a:srgbClr val="C00000"/>
                </a:solidFill>
              </a:rPr>
              <a:t>L</a:t>
            </a:r>
            <a:r>
              <a:rPr lang="en-GB" sz="2200" b="1" dirty="0" err="1" smtClean="0">
                <a:solidFill>
                  <a:srgbClr val="C00000"/>
                </a:solidFill>
              </a:rPr>
              <a:t>abor</a:t>
            </a:r>
            <a:r>
              <a:rPr lang="en-GB" sz="2200" b="1" dirty="0" smtClean="0">
                <a:solidFill>
                  <a:srgbClr val="C00000"/>
                </a:solidFill>
              </a:rPr>
              <a:t>-intensive </a:t>
            </a:r>
            <a:r>
              <a:rPr lang="en-GB" sz="2200" b="1" dirty="0">
                <a:solidFill>
                  <a:srgbClr val="C00000"/>
                </a:solidFill>
              </a:rPr>
              <a:t>preliminary analyses</a:t>
            </a:r>
            <a:r>
              <a:rPr lang="en-GB" sz="2200" b="1" dirty="0"/>
              <a:t>, </a:t>
            </a:r>
            <a:r>
              <a:rPr lang="en-GB" sz="2200" dirty="0"/>
              <a:t>extensive data editing was necessary for using CPI </a:t>
            </a:r>
            <a:r>
              <a:rPr lang="en-GB" sz="2200" dirty="0" smtClean="0"/>
              <a:t>data</a:t>
            </a:r>
          </a:p>
          <a:p>
            <a:pPr marL="342900" lvl="0" indent="-342900">
              <a:buFont typeface="Wingdings" panose="05000000000000000000" pitchFamily="2" charset="2"/>
              <a:buChar char="ü"/>
            </a:pPr>
            <a:r>
              <a:rPr lang="en-US" sz="2200" b="1" dirty="0" smtClean="0">
                <a:solidFill>
                  <a:srgbClr val="C00000"/>
                </a:solidFill>
              </a:rPr>
              <a:t>High </a:t>
            </a:r>
            <a:r>
              <a:rPr lang="en-US" sz="2200" b="1" dirty="0">
                <a:solidFill>
                  <a:srgbClr val="C00000"/>
                </a:solidFill>
              </a:rPr>
              <a:t>costs for carrying out </a:t>
            </a:r>
            <a:r>
              <a:rPr lang="en-US" sz="2200" b="1" i="1" dirty="0">
                <a:solidFill>
                  <a:srgbClr val="C00000"/>
                </a:solidFill>
              </a:rPr>
              <a:t>ad hoc </a:t>
            </a:r>
            <a:r>
              <a:rPr lang="en-US" sz="2200" b="1" dirty="0" smtClean="0">
                <a:solidFill>
                  <a:srgbClr val="C00000"/>
                </a:solidFill>
              </a:rPr>
              <a:t>surveys for clothing and other products</a:t>
            </a:r>
            <a:endParaRPr lang="en-GB" sz="2200" b="1" dirty="0">
              <a:solidFill>
                <a:srgbClr val="C00000"/>
              </a:solidFill>
            </a:endParaRPr>
          </a:p>
          <a:p>
            <a:pPr lvl="0"/>
            <a:endParaRPr lang="en-US" sz="2400" b="1" dirty="0" smtClean="0">
              <a:solidFill>
                <a:srgbClr val="FF0000"/>
              </a:solidFill>
            </a:endParaRPr>
          </a:p>
          <a:p>
            <a:pPr marL="342900" indent="-342900">
              <a:buFont typeface="Wingdings" panose="05000000000000000000" pitchFamily="2" charset="2"/>
              <a:buChar char="Ø"/>
            </a:pPr>
            <a:r>
              <a:rPr lang="en-GB" sz="2400" dirty="0" smtClean="0">
                <a:latin typeface="Calibri" panose="020F0502020204030204" pitchFamily="34" charset="0"/>
                <a:ea typeface="Calibri" panose="020F0502020204030204" pitchFamily="34" charset="0"/>
                <a:cs typeface="Times New Roman" panose="02020603050405020304" pitchFamily="18" charset="0"/>
              </a:rPr>
              <a:t>Then, </a:t>
            </a:r>
            <a:r>
              <a:rPr lang="en-GB" sz="2400" dirty="0" err="1" smtClean="0">
                <a:latin typeface="Calibri" panose="020F0502020204030204" pitchFamily="34" charset="0"/>
                <a:ea typeface="Calibri" panose="020F0502020204030204" pitchFamily="34" charset="0"/>
                <a:cs typeface="Times New Roman" panose="02020603050405020304" pitchFamily="18" charset="0"/>
              </a:rPr>
              <a:t>Istat</a:t>
            </a:r>
            <a:r>
              <a:rPr lang="en-GB" sz="2400" dirty="0" smtClean="0">
                <a:latin typeface="Calibri" panose="020F0502020204030204" pitchFamily="34" charset="0"/>
                <a:ea typeface="Calibri" panose="020F0502020204030204" pitchFamily="34" charset="0"/>
                <a:cs typeface="Times New Roman" panose="02020603050405020304" pitchFamily="18" charset="0"/>
              </a:rPr>
              <a:t>, through a </a:t>
            </a:r>
            <a:r>
              <a:rPr lang="en-GB" sz="2400" dirty="0">
                <a:latin typeface="Calibri" panose="020F0502020204030204" pitchFamily="34" charset="0"/>
                <a:ea typeface="Calibri" panose="020F0502020204030204" pitchFamily="34" charset="0"/>
                <a:cs typeface="Times New Roman" panose="02020603050405020304" pitchFamily="18" charset="0"/>
              </a:rPr>
              <a:t>specific project </a:t>
            </a:r>
            <a:r>
              <a:rPr lang="en-GB" sz="2400" dirty="0" smtClean="0">
                <a:latin typeface="Calibri" panose="020F0502020204030204" pitchFamily="34" charset="0"/>
                <a:ea typeface="Calibri" panose="020F0502020204030204" pitchFamily="34" charset="0"/>
                <a:cs typeface="Times New Roman" panose="02020603050405020304" pitchFamily="18" charset="0"/>
              </a:rPr>
              <a:t>included in </a:t>
            </a:r>
            <a:r>
              <a:rPr lang="en-GB" sz="2400" dirty="0">
                <a:latin typeface="Calibri" panose="020F0502020204030204" pitchFamily="34" charset="0"/>
                <a:ea typeface="Calibri" panose="020F0502020204030204" pitchFamily="34" charset="0"/>
                <a:cs typeface="Times New Roman" panose="02020603050405020304" pitchFamily="18" charset="0"/>
              </a:rPr>
              <a:t>the </a:t>
            </a:r>
            <a:r>
              <a:rPr lang="en-GB" sz="24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National Statistical </a:t>
            </a:r>
            <a:r>
              <a:rPr lang="en-GB" sz="2400" b="1"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Plan, has planned </a:t>
            </a:r>
            <a:r>
              <a:rPr lang="en-GB" sz="2400" dirty="0" smtClean="0">
                <a:latin typeface="Calibri" panose="020F0502020204030204" pitchFamily="34" charset="0"/>
                <a:ea typeface="Calibri" panose="020F0502020204030204" pitchFamily="34" charset="0"/>
                <a:cs typeface="Times New Roman" panose="02020603050405020304" pitchFamily="18" charset="0"/>
              </a:rPr>
              <a:t>to </a:t>
            </a:r>
            <a:r>
              <a:rPr lang="en-GB" sz="2400" dirty="0">
                <a:latin typeface="Calibri" panose="020F0502020204030204" pitchFamily="34" charset="0"/>
                <a:ea typeface="Calibri" panose="020F0502020204030204" pitchFamily="34" charset="0"/>
                <a:cs typeface="Times New Roman" panose="02020603050405020304" pitchFamily="18" charset="0"/>
              </a:rPr>
              <a:t>regularly </a:t>
            </a:r>
            <a:r>
              <a:rPr lang="en-GB" sz="24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produce spatial price consumer indexes </a:t>
            </a:r>
            <a:r>
              <a:rPr lang="en-GB" sz="2400" dirty="0">
                <a:latin typeface="Calibri" panose="020F0502020204030204" pitchFamily="34" charset="0"/>
                <a:ea typeface="Calibri" panose="020F0502020204030204" pitchFamily="34" charset="0"/>
                <a:cs typeface="Times New Roman" panose="02020603050405020304" pitchFamily="18" charset="0"/>
              </a:rPr>
              <a:t>at regional level by </a:t>
            </a:r>
            <a:r>
              <a:rPr lang="en-GB" sz="2400" dirty="0" smtClean="0">
                <a:latin typeface="Calibri" panose="020F0502020204030204" pitchFamily="34" charset="0"/>
                <a:ea typeface="Calibri" panose="020F0502020204030204" pitchFamily="34" charset="0"/>
                <a:cs typeface="Times New Roman" panose="02020603050405020304" pitchFamily="18" charset="0"/>
              </a:rPr>
              <a:t>using </a:t>
            </a:r>
            <a:r>
              <a:rPr lang="en-GB" sz="2400" dirty="0">
                <a:latin typeface="Calibri" panose="020F0502020204030204" pitchFamily="34" charset="0"/>
                <a:ea typeface="Calibri" panose="020F0502020204030204" pitchFamily="34" charset="0"/>
                <a:cs typeface="Times New Roman" panose="02020603050405020304" pitchFamily="18" charset="0"/>
              </a:rPr>
              <a:t>a </a:t>
            </a:r>
            <a:r>
              <a:rPr lang="en-GB" sz="24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multi-sources </a:t>
            </a:r>
            <a:r>
              <a:rPr lang="en-GB" sz="2400" b="1"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approach</a:t>
            </a:r>
            <a:r>
              <a:rPr lang="en-GB" sz="2400" dirty="0" smtClean="0">
                <a:latin typeface="Calibri" panose="020F0502020204030204" pitchFamily="34" charset="0"/>
                <a:ea typeface="Calibri" panose="020F0502020204030204" pitchFamily="34" charset="0"/>
                <a:cs typeface="Times New Roman" panose="02020603050405020304" pitchFamily="18" charset="0"/>
              </a:rPr>
              <a:t>  (</a:t>
            </a:r>
            <a:r>
              <a:rPr lang="en-GB"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Data Warehouse </a:t>
            </a:r>
            <a:r>
              <a:rPr lang="en-GB" sz="2400" dirty="0" smtClean="0">
                <a:latin typeface="Calibri" panose="020F0502020204030204" pitchFamily="34" charset="0"/>
                <a:ea typeface="Calibri" panose="020F0502020204030204" pitchFamily="34" charset="0"/>
                <a:cs typeface="Times New Roman" panose="02020603050405020304" pitchFamily="18" charset="0"/>
              </a:rPr>
              <a:t>of microdata)</a:t>
            </a:r>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Avanti o successivo 1">
            <a:hlinkClick r:id="rId2" action="ppaction://hlinksldjump" highlightClick="1"/>
          </p:cNvPr>
          <p:cNvSpPr/>
          <p:nvPr/>
        </p:nvSpPr>
        <p:spPr>
          <a:xfrm>
            <a:off x="9542033" y="3151990"/>
            <a:ext cx="1726042" cy="398033"/>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41694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19448" y="409239"/>
            <a:ext cx="10262682" cy="6278642"/>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1.1 Researches conducted using traditional CPI - 1</a:t>
            </a:r>
            <a:r>
              <a:rPr lang="en-US" sz="2800" baseline="30000" dirty="0" smtClean="0">
                <a:solidFill>
                  <a:srgbClr val="0070C0"/>
                </a:solidFill>
                <a:cs typeface="Arial" panose="020B0604020202020204" pitchFamily="34" charset="0"/>
              </a:rPr>
              <a:t>st</a:t>
            </a:r>
            <a:r>
              <a:rPr lang="en-US" sz="2800" dirty="0" smtClean="0">
                <a:solidFill>
                  <a:srgbClr val="0070C0"/>
                </a:solidFill>
                <a:cs typeface="Arial" panose="020B0604020202020204" pitchFamily="34" charset="0"/>
              </a:rPr>
              <a:t> Phase</a:t>
            </a:r>
          </a:p>
          <a:p>
            <a:endParaRPr lang="it-IT" sz="2400" dirty="0" smtClean="0"/>
          </a:p>
          <a:p>
            <a:r>
              <a:rPr lang="en-US" sz="2400" dirty="0" smtClean="0"/>
              <a:t>We can distinguish different </a:t>
            </a:r>
            <a:r>
              <a:rPr lang="en-US" sz="2400" b="1" dirty="0" smtClean="0">
                <a:solidFill>
                  <a:srgbClr val="FF0000"/>
                </a:solidFill>
              </a:rPr>
              <a:t>phases of experiments</a:t>
            </a:r>
            <a:r>
              <a:rPr lang="en-US" sz="2400" dirty="0" smtClean="0"/>
              <a:t>, with different aims, conducted by </a:t>
            </a:r>
            <a:r>
              <a:rPr lang="en-US" sz="2400" dirty="0" err="1" smtClean="0"/>
              <a:t>Istat</a:t>
            </a:r>
            <a:r>
              <a:rPr lang="en-US" sz="2400" dirty="0" smtClean="0"/>
              <a:t> Price Statistics staff  in cooperation with </a:t>
            </a:r>
            <a:r>
              <a:rPr lang="en-US" sz="2400" dirty="0" err="1" smtClean="0"/>
              <a:t>Proff</a:t>
            </a:r>
            <a:r>
              <a:rPr lang="en-US" sz="2400" dirty="0" smtClean="0"/>
              <a:t>. </a:t>
            </a:r>
            <a:r>
              <a:rPr lang="en-US" sz="2400" dirty="0" err="1" smtClean="0"/>
              <a:t>Laureti</a:t>
            </a:r>
            <a:r>
              <a:rPr lang="en-US" sz="2400" dirty="0" smtClean="0"/>
              <a:t> </a:t>
            </a:r>
            <a:r>
              <a:rPr lang="en-US" sz="2400" dirty="0"/>
              <a:t> </a:t>
            </a:r>
            <a:r>
              <a:rPr lang="en-US" sz="2400" dirty="0" smtClean="0"/>
              <a:t>and Biggeri  </a:t>
            </a:r>
            <a:r>
              <a:rPr lang="en-US" sz="2000" dirty="0" smtClean="0"/>
              <a:t>(</a:t>
            </a:r>
            <a:r>
              <a:rPr lang="en-US" sz="2000" dirty="0" err="1" smtClean="0"/>
              <a:t>Laureti</a:t>
            </a:r>
            <a:r>
              <a:rPr lang="en-US" sz="2000" dirty="0" smtClean="0"/>
              <a:t> </a:t>
            </a:r>
            <a:r>
              <a:rPr lang="en-US" sz="2000" dirty="0"/>
              <a:t>T., Rao, D.S.P. </a:t>
            </a:r>
            <a:r>
              <a:rPr lang="en-US" sz="2000" dirty="0" smtClean="0"/>
              <a:t>, 2018; Biggeri L., </a:t>
            </a:r>
            <a:r>
              <a:rPr lang="en-US" sz="2000" dirty="0" err="1" smtClean="0"/>
              <a:t>Laureti</a:t>
            </a:r>
            <a:r>
              <a:rPr lang="en-US" sz="2000" dirty="0" smtClean="0"/>
              <a:t> T., 2019) </a:t>
            </a:r>
          </a:p>
          <a:p>
            <a:endParaRPr lang="en-US" dirty="0"/>
          </a:p>
          <a:p>
            <a:endParaRPr lang="en-US" sz="1400" dirty="0" smtClean="0"/>
          </a:p>
          <a:p>
            <a:pPr marL="342900" indent="-342900">
              <a:buFont typeface="Wingdings" panose="05000000000000000000" pitchFamily="2" charset="2"/>
              <a:buChar char="Ø"/>
            </a:pPr>
            <a:r>
              <a:rPr lang="it-IT" sz="2400" b="1" dirty="0" smtClean="0"/>
              <a:t>First </a:t>
            </a:r>
            <a:r>
              <a:rPr lang="en-US" sz="2400" b="1" dirty="0" smtClean="0"/>
              <a:t>phase</a:t>
            </a:r>
            <a:r>
              <a:rPr lang="en-US" sz="2400" dirty="0" smtClean="0"/>
              <a:t>, by </a:t>
            </a:r>
            <a:r>
              <a:rPr lang="en-US" sz="2400" b="1" dirty="0" smtClean="0">
                <a:solidFill>
                  <a:srgbClr val="FF0000"/>
                </a:solidFill>
              </a:rPr>
              <a:t>using only CPI data</a:t>
            </a:r>
            <a:r>
              <a:rPr lang="it-IT" sz="2400" b="1" dirty="0" smtClean="0">
                <a:solidFill>
                  <a:srgbClr val="FF0000"/>
                </a:solidFill>
              </a:rPr>
              <a:t> </a:t>
            </a:r>
            <a:r>
              <a:rPr lang="it-IT" sz="2000" dirty="0" smtClean="0"/>
              <a:t>(</a:t>
            </a:r>
            <a:r>
              <a:rPr lang="it-IT" sz="2000" dirty="0" err="1" smtClean="0"/>
              <a:t>BiggeriL</a:t>
            </a:r>
            <a:r>
              <a:rPr lang="it-IT" sz="2000" dirty="0" smtClean="0"/>
              <a:t>., Laureti T., Polidoro F., 2017)</a:t>
            </a:r>
          </a:p>
          <a:p>
            <a:pPr marL="800100" lvl="1" indent="-342900">
              <a:buFont typeface="Arial" panose="020B0604020202020204" pitchFamily="34" charset="0"/>
              <a:buChar char="•"/>
            </a:pPr>
            <a:r>
              <a:rPr lang="en-US" sz="2200" dirty="0"/>
              <a:t>To </a:t>
            </a:r>
            <a:r>
              <a:rPr lang="en-US" sz="2200" dirty="0" smtClean="0"/>
              <a:t>verify </a:t>
            </a:r>
            <a:r>
              <a:rPr lang="en-US" sz="2200" dirty="0"/>
              <a:t>to what extent the type and characteristics of the data affect the estimates by comparing various </a:t>
            </a:r>
            <a:r>
              <a:rPr lang="en-US" sz="2200" b="1" dirty="0">
                <a:solidFill>
                  <a:srgbClr val="FF0000"/>
                </a:solidFill>
              </a:rPr>
              <a:t>Country Product Dummy (CPD) models </a:t>
            </a:r>
            <a:r>
              <a:rPr lang="en-US" sz="2200" dirty="0"/>
              <a:t>based on data characterized by different levels of </a:t>
            </a:r>
            <a:r>
              <a:rPr lang="en-US" sz="2200" dirty="0" smtClean="0"/>
              <a:t>aggregation</a:t>
            </a:r>
          </a:p>
          <a:p>
            <a:pPr marL="800100" lvl="1" indent="-342900">
              <a:buFont typeface="Arial" panose="020B0604020202020204" pitchFamily="34" charset="0"/>
              <a:buChar char="•"/>
            </a:pPr>
            <a:r>
              <a:rPr lang="en-US" sz="2200" dirty="0" smtClean="0"/>
              <a:t>Year 2014; Data set for food and beverages, 7 </a:t>
            </a:r>
            <a:r>
              <a:rPr lang="en-US" sz="2200" b="1" dirty="0" smtClean="0">
                <a:solidFill>
                  <a:srgbClr val="FF0000"/>
                </a:solidFill>
              </a:rPr>
              <a:t>Basic Headings (BHs)</a:t>
            </a:r>
            <a:endParaRPr lang="en-US" sz="2200" dirty="0"/>
          </a:p>
          <a:p>
            <a:pPr marL="800100" lvl="1" indent="-342900">
              <a:buFont typeface="Arial" panose="020B0604020202020204" pitchFamily="34" charset="0"/>
              <a:buChar char="•"/>
            </a:pPr>
            <a:r>
              <a:rPr lang="en-US" sz="2200" b="1" dirty="0" smtClean="0">
                <a:solidFill>
                  <a:srgbClr val="FF0000"/>
                </a:solidFill>
              </a:rPr>
              <a:t>218,228 </a:t>
            </a:r>
            <a:r>
              <a:rPr lang="en-US" sz="2200" b="1" dirty="0">
                <a:solidFill>
                  <a:srgbClr val="FF0000"/>
                </a:solidFill>
              </a:rPr>
              <a:t>monthly price quotes </a:t>
            </a:r>
            <a:r>
              <a:rPr lang="en-US" sz="2200" dirty="0"/>
              <a:t>from the 19 regional chief towns</a:t>
            </a:r>
          </a:p>
          <a:p>
            <a:endParaRPr lang="it-IT" sz="2200" dirty="0"/>
          </a:p>
          <a:p>
            <a:pPr marL="342900" indent="-342900">
              <a:buFont typeface="Wingdings" panose="05000000000000000000" pitchFamily="2" charset="2"/>
              <a:buChar char="Ø"/>
            </a:pPr>
            <a:r>
              <a:rPr lang="en-US" sz="2400" b="1" dirty="0" smtClean="0">
                <a:solidFill>
                  <a:srgbClr val="C00000"/>
                </a:solidFill>
              </a:rPr>
              <a:t>Results</a:t>
            </a:r>
          </a:p>
          <a:p>
            <a:pPr marL="800100" lvl="1" indent="-342900">
              <a:buFont typeface="Arial" panose="020B0604020202020204" pitchFamily="34" charset="0"/>
              <a:buChar char="•"/>
            </a:pPr>
            <a:r>
              <a:rPr lang="en-US" sz="2200" dirty="0" smtClean="0"/>
              <a:t>The </a:t>
            </a:r>
            <a:r>
              <a:rPr lang="en-US" sz="2200" dirty="0"/>
              <a:t>computations confirm that</a:t>
            </a:r>
            <a:r>
              <a:rPr lang="en-US" sz="2200" b="1" dirty="0">
                <a:solidFill>
                  <a:srgbClr val="FF0000"/>
                </a:solidFill>
              </a:rPr>
              <a:t> methods and the characteristics of CPI data </a:t>
            </a:r>
            <a:r>
              <a:rPr lang="en-US" sz="2200" dirty="0"/>
              <a:t>for spatial comparisons </a:t>
            </a:r>
            <a:r>
              <a:rPr lang="en-US" sz="2200" b="1" dirty="0">
                <a:solidFill>
                  <a:srgbClr val="FF0000"/>
                </a:solidFill>
              </a:rPr>
              <a:t>are reciprocally </a:t>
            </a:r>
            <a:r>
              <a:rPr lang="en-US" sz="2200" b="1" dirty="0" smtClean="0">
                <a:solidFill>
                  <a:srgbClr val="FF0000"/>
                </a:solidFill>
              </a:rPr>
              <a:t>influenced</a:t>
            </a:r>
            <a:r>
              <a:rPr lang="en-US" sz="2000" dirty="0"/>
              <a:t> </a:t>
            </a:r>
            <a:r>
              <a:rPr lang="en-US" sz="2000" dirty="0" smtClean="0"/>
              <a:t>(ungrouped data is preferable)</a:t>
            </a:r>
          </a:p>
          <a:p>
            <a:pPr marL="800100" lvl="1" indent="-342900">
              <a:buFont typeface="Arial" panose="020B0604020202020204" pitchFamily="34" charset="0"/>
              <a:buChar char="•"/>
            </a:pPr>
            <a:r>
              <a:rPr lang="en-US" sz="2200" dirty="0" smtClean="0"/>
              <a:t>Significant </a:t>
            </a:r>
            <a:r>
              <a:rPr lang="en-US" sz="2200" dirty="0"/>
              <a:t>consumer </a:t>
            </a:r>
            <a:r>
              <a:rPr lang="en-US" sz="2200" b="1" dirty="0">
                <a:solidFill>
                  <a:srgbClr val="FF0000"/>
                </a:solidFill>
              </a:rPr>
              <a:t>price level differences </a:t>
            </a:r>
            <a:r>
              <a:rPr lang="en-US" sz="2200" dirty="0"/>
              <a:t>across Italian region’s chief </a:t>
            </a:r>
            <a:r>
              <a:rPr lang="en-US" sz="2200" dirty="0" smtClean="0"/>
              <a:t>town</a:t>
            </a:r>
            <a:endParaRPr lang="it-IT" sz="22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Avanti o successivo 3">
            <a:hlinkClick r:id="rId2" action="ppaction://hlinksldjump" highlightClick="1"/>
          </p:cNvPr>
          <p:cNvSpPr/>
          <p:nvPr/>
        </p:nvSpPr>
        <p:spPr>
          <a:xfrm>
            <a:off x="9490841" y="3949262"/>
            <a:ext cx="1489842" cy="4572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43928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124754"/>
          </a:xfrm>
          <a:prstGeom prst="rect">
            <a:avLst/>
          </a:prstGeom>
          <a:noFill/>
        </p:spPr>
        <p:txBody>
          <a:bodyPr wrap="square" rtlCol="0">
            <a:spAutoFit/>
          </a:bodyPr>
          <a:lstStyle/>
          <a:p>
            <a:r>
              <a:rPr lang="en-US" sz="2800" dirty="0" smtClean="0">
                <a:solidFill>
                  <a:srgbClr val="0070C0"/>
                </a:solidFill>
                <a:cs typeface="Arial" panose="020B0604020202020204" pitchFamily="34" charset="0"/>
              </a:rPr>
              <a:t>1.2 Researches </a:t>
            </a:r>
            <a:r>
              <a:rPr lang="en-US" sz="2800" dirty="0">
                <a:solidFill>
                  <a:srgbClr val="0070C0"/>
                </a:solidFill>
                <a:cs typeface="Arial" panose="020B0604020202020204" pitchFamily="34" charset="0"/>
              </a:rPr>
              <a:t>conducted by using scanner </a:t>
            </a:r>
            <a:r>
              <a:rPr lang="en-US" sz="2800" dirty="0" smtClean="0">
                <a:solidFill>
                  <a:srgbClr val="0070C0"/>
                </a:solidFill>
                <a:cs typeface="Arial" panose="020B0604020202020204" pitchFamily="34" charset="0"/>
              </a:rPr>
              <a:t>data: 2</a:t>
            </a:r>
            <a:r>
              <a:rPr lang="en-US" sz="2800" baseline="30000" dirty="0" smtClean="0">
                <a:solidFill>
                  <a:srgbClr val="0070C0"/>
                </a:solidFill>
                <a:cs typeface="Arial" panose="020B0604020202020204" pitchFamily="34" charset="0"/>
              </a:rPr>
              <a:t>nd</a:t>
            </a:r>
            <a:r>
              <a:rPr lang="en-US" sz="2800" dirty="0" smtClean="0">
                <a:solidFill>
                  <a:srgbClr val="0070C0"/>
                </a:solidFill>
                <a:cs typeface="Arial" panose="020B0604020202020204" pitchFamily="34" charset="0"/>
              </a:rPr>
              <a:t>  Phase </a:t>
            </a:r>
            <a:endParaRPr lang="en-US" sz="2800" dirty="0">
              <a:solidFill>
                <a:srgbClr val="0070C0"/>
              </a:solidFill>
              <a:cs typeface="Arial" panose="020B0604020202020204" pitchFamily="34" charset="0"/>
            </a:endParaRPr>
          </a:p>
          <a:p>
            <a:endParaRPr lang="en-US" sz="2000" b="1" dirty="0" smtClean="0">
              <a:solidFill>
                <a:srgbClr val="C00000"/>
              </a:solidFill>
            </a:endParaRPr>
          </a:p>
          <a:p>
            <a:pPr marL="342900" indent="-342900">
              <a:buFont typeface="Wingdings" panose="05000000000000000000" pitchFamily="2" charset="2"/>
              <a:buChar char="Ø"/>
            </a:pPr>
            <a:r>
              <a:rPr lang="it-IT" sz="2400" b="1" dirty="0"/>
              <a:t>Second </a:t>
            </a:r>
            <a:r>
              <a:rPr lang="en-US" sz="2400" b="1" dirty="0"/>
              <a:t>phase </a:t>
            </a:r>
            <a:endParaRPr lang="en-US" sz="2400" b="1" dirty="0" smtClean="0"/>
          </a:p>
          <a:p>
            <a:pPr marL="342900" indent="-342900">
              <a:buFont typeface="Wingdings" panose="05000000000000000000" pitchFamily="2" charset="2"/>
              <a:buChar char="§"/>
            </a:pPr>
            <a:r>
              <a:rPr lang="en-US" sz="2400" dirty="0" smtClean="0"/>
              <a:t>These researches started in 2014 with the </a:t>
            </a:r>
            <a:r>
              <a:rPr lang="en-US" sz="2400" b="1" dirty="0" smtClean="0">
                <a:solidFill>
                  <a:srgbClr val="FF0000"/>
                </a:solidFill>
              </a:rPr>
              <a:t>availability of the first set of scanner data </a:t>
            </a:r>
            <a:r>
              <a:rPr lang="en-US" sz="2400" dirty="0" smtClean="0">
                <a:latin typeface="Calibri" panose="020F0502020204030204" pitchFamily="34" charset="0"/>
                <a:ea typeface="Calibri" panose="020F0502020204030204" pitchFamily="34" charset="0"/>
                <a:cs typeface="Times New Roman" panose="02020603050405020304" pitchFamily="18" charset="0"/>
              </a:rPr>
              <a:t>obtained from the retail trade chains of the modern distribution</a:t>
            </a:r>
          </a:p>
          <a:p>
            <a:pPr marL="342900" indent="-342900">
              <a:buFont typeface="Wingdings" panose="05000000000000000000" pitchFamily="2" charset="2"/>
              <a:buChar char="§"/>
            </a:pPr>
            <a:r>
              <a:rPr lang="en-US" sz="2400" dirty="0" smtClean="0"/>
              <a:t> At the beginning only a </a:t>
            </a:r>
            <a:r>
              <a:rPr lang="en-US" sz="2400" b="1" dirty="0" smtClean="0">
                <a:solidFill>
                  <a:srgbClr val="FF0000"/>
                </a:solidFill>
              </a:rPr>
              <a:t>limited part of the scanner data </a:t>
            </a:r>
            <a:r>
              <a:rPr lang="en-US" sz="2400" dirty="0" smtClean="0"/>
              <a:t>were available in terms of territorial,  BHs and products coverage</a:t>
            </a:r>
          </a:p>
          <a:p>
            <a:pPr marL="342900" indent="-342900">
              <a:buFont typeface="Wingdings" panose="05000000000000000000" pitchFamily="2" charset="2"/>
              <a:buChar char="Ø"/>
            </a:pPr>
            <a:r>
              <a:rPr lang="en-US" sz="2400" b="1" dirty="0" smtClean="0"/>
              <a:t>Two main researches</a:t>
            </a:r>
          </a:p>
          <a:p>
            <a:pPr marL="342900" indent="-342900">
              <a:buFont typeface="Wingdings" panose="05000000000000000000" pitchFamily="2" charset="2"/>
              <a:buChar char="§"/>
            </a:pPr>
            <a:r>
              <a:rPr lang="en-US" sz="2400" dirty="0" smtClean="0"/>
              <a:t>By </a:t>
            </a:r>
            <a:r>
              <a:rPr lang="en-US" sz="2400" dirty="0" err="1" smtClean="0"/>
              <a:t>Laureti</a:t>
            </a:r>
            <a:r>
              <a:rPr lang="en-US" sz="2400" dirty="0" smtClean="0"/>
              <a:t> T., Ferrante C., </a:t>
            </a:r>
            <a:r>
              <a:rPr lang="en-US" sz="2400" dirty="0" err="1" smtClean="0"/>
              <a:t>Dramis</a:t>
            </a:r>
            <a:r>
              <a:rPr lang="en-US" sz="2400" dirty="0" smtClean="0"/>
              <a:t> B. (2017), with the following aims:</a:t>
            </a:r>
          </a:p>
          <a:p>
            <a:pPr marL="800100" lvl="1" indent="-342900">
              <a:buFont typeface="Arial" panose="020B0604020202020204" pitchFamily="34" charset="0"/>
              <a:buChar char="•"/>
            </a:pPr>
            <a:r>
              <a:rPr lang="en-US" sz="2200" dirty="0" smtClean="0"/>
              <a:t>To </a:t>
            </a:r>
            <a:r>
              <a:rPr lang="en-US" sz="2200" dirty="0"/>
              <a:t>explore the </a:t>
            </a:r>
            <a:r>
              <a:rPr lang="en-US" sz="2200" b="1" dirty="0">
                <a:solidFill>
                  <a:srgbClr val="FF0000"/>
                </a:solidFill>
              </a:rPr>
              <a:t>potential advantages of the use of scanner data </a:t>
            </a:r>
            <a:r>
              <a:rPr lang="en-US" sz="2200" dirty="0"/>
              <a:t>for constructing sub-national </a:t>
            </a:r>
            <a:r>
              <a:rPr lang="en-US" sz="2200" dirty="0" smtClean="0"/>
              <a:t>SPIs </a:t>
            </a:r>
            <a:r>
              <a:rPr lang="en-US" sz="2200" dirty="0"/>
              <a:t>(suitability of scanner data for making spatial comparisons</a:t>
            </a:r>
            <a:r>
              <a:rPr lang="en-US" sz="2200" dirty="0" smtClean="0"/>
              <a:t>)</a:t>
            </a:r>
            <a:endParaRPr lang="en-US" sz="2200" dirty="0"/>
          </a:p>
          <a:p>
            <a:pPr marL="800100" lvl="1" indent="-342900">
              <a:buFont typeface="Arial" panose="020B0604020202020204" pitchFamily="34" charset="0"/>
              <a:buChar char="•"/>
            </a:pPr>
            <a:r>
              <a:rPr lang="en-US" sz="2200" dirty="0"/>
              <a:t>To deal with </a:t>
            </a:r>
            <a:r>
              <a:rPr lang="en-US" sz="2200" dirty="0" smtClean="0"/>
              <a:t>the </a:t>
            </a:r>
            <a:r>
              <a:rPr lang="en-US" sz="2200" b="1" dirty="0" smtClean="0">
                <a:solidFill>
                  <a:srgbClr val="FF0000"/>
                </a:solidFill>
              </a:rPr>
              <a:t>methodological</a:t>
            </a:r>
            <a:r>
              <a:rPr lang="en-US" sz="2200" dirty="0" smtClean="0"/>
              <a:t> and </a:t>
            </a:r>
            <a:r>
              <a:rPr lang="en-US" sz="2200" b="1" dirty="0">
                <a:solidFill>
                  <a:srgbClr val="FF0000"/>
                </a:solidFill>
              </a:rPr>
              <a:t>empirical issues </a:t>
            </a:r>
            <a:r>
              <a:rPr lang="en-US" sz="2200" dirty="0"/>
              <a:t>deriving from the use of this new data </a:t>
            </a:r>
            <a:r>
              <a:rPr lang="en-US" sz="2200" dirty="0" smtClean="0"/>
              <a:t>source, also in combination with CPI data</a:t>
            </a:r>
          </a:p>
          <a:p>
            <a:pPr marL="800100" lvl="1" indent="-342900">
              <a:buFont typeface="Wingdings" panose="05000000000000000000" pitchFamily="2" charset="2"/>
              <a:buChar char="ü"/>
            </a:pPr>
            <a:r>
              <a:rPr lang="en-US" sz="2200" dirty="0" smtClean="0"/>
              <a:t>Which method should be used at the lowest level of product aggregation (Basic 	Heading, BH)?</a:t>
            </a:r>
          </a:p>
          <a:p>
            <a:pPr marL="800100" lvl="1" indent="-342900">
              <a:buFont typeface="Wingdings" panose="05000000000000000000" pitchFamily="2" charset="2"/>
              <a:buChar char="ü"/>
            </a:pPr>
            <a:r>
              <a:rPr lang="en-US" sz="2200" dirty="0" smtClean="0"/>
              <a:t>Are the BH suitable for estimating sub-national SPIs when they include heterogeneous group of items?</a:t>
            </a:r>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Avanti o successivo 1">
            <a:hlinkClick r:id="rId2" action="ppaction://hlinksldjump" highlightClick="1"/>
          </p:cNvPr>
          <p:cNvSpPr/>
          <p:nvPr/>
        </p:nvSpPr>
        <p:spPr>
          <a:xfrm>
            <a:off x="10015369" y="3399416"/>
            <a:ext cx="1333949" cy="24742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712681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247864"/>
          </a:xfrm>
          <a:prstGeom prst="rect">
            <a:avLst/>
          </a:prstGeom>
          <a:noFill/>
        </p:spPr>
        <p:txBody>
          <a:bodyPr wrap="square" rtlCol="0">
            <a:spAutoFit/>
          </a:bodyPr>
          <a:lstStyle/>
          <a:p>
            <a:r>
              <a:rPr lang="en-US" sz="2800" dirty="0">
                <a:solidFill>
                  <a:srgbClr val="0070C0"/>
                </a:solidFill>
                <a:cs typeface="Arial" panose="020B0604020202020204" pitchFamily="34" charset="0"/>
              </a:rPr>
              <a:t>1.2 Researches conducted by using scanner data: 2</a:t>
            </a:r>
            <a:r>
              <a:rPr lang="en-US" sz="2800" baseline="30000" dirty="0">
                <a:solidFill>
                  <a:srgbClr val="0070C0"/>
                </a:solidFill>
                <a:cs typeface="Arial" panose="020B0604020202020204" pitchFamily="34" charset="0"/>
              </a:rPr>
              <a:t>nd</a:t>
            </a:r>
            <a:r>
              <a:rPr lang="en-US" sz="2800" dirty="0">
                <a:solidFill>
                  <a:srgbClr val="0070C0"/>
                </a:solidFill>
                <a:cs typeface="Arial" panose="020B0604020202020204" pitchFamily="34" charset="0"/>
              </a:rPr>
              <a:t>  Phase </a:t>
            </a:r>
          </a:p>
          <a:p>
            <a:endParaRPr lang="it-IT" sz="1200" dirty="0"/>
          </a:p>
          <a:p>
            <a:r>
              <a:rPr lang="en-US" sz="2400" b="1" dirty="0" smtClean="0">
                <a:solidFill>
                  <a:srgbClr val="FF0000"/>
                </a:solidFill>
              </a:rPr>
              <a:t>Results</a:t>
            </a:r>
          </a:p>
          <a:p>
            <a:pPr marL="800100" lvl="1" indent="-342900">
              <a:buFont typeface="Arial" panose="020B0604020202020204" pitchFamily="34" charset="0"/>
              <a:buChar char="•"/>
            </a:pPr>
            <a:r>
              <a:rPr lang="en-US" sz="2200" dirty="0"/>
              <a:t>The </a:t>
            </a:r>
            <a:r>
              <a:rPr lang="en-US" sz="2200" b="1" dirty="0" smtClean="0">
                <a:solidFill>
                  <a:srgbClr val="FF0000"/>
                </a:solidFill>
              </a:rPr>
              <a:t>stochastic approach </a:t>
            </a:r>
            <a:r>
              <a:rPr lang="en-US" sz="2200" dirty="0" smtClean="0"/>
              <a:t>to </a:t>
            </a:r>
            <a:r>
              <a:rPr lang="en-US" sz="2200" dirty="0"/>
              <a:t>spatial price </a:t>
            </a:r>
            <a:r>
              <a:rPr lang="en-US" sz="2200" dirty="0" smtClean="0"/>
              <a:t>indexes </a:t>
            </a:r>
            <a:r>
              <a:rPr lang="en-US" sz="2200" dirty="0"/>
              <a:t>proved to be suitable for constructing sub-national PPPs in Italy using both scanner and CPI data</a:t>
            </a:r>
          </a:p>
          <a:p>
            <a:pPr marL="800100" lvl="1" indent="-342900">
              <a:buFont typeface="Arial" panose="020B0604020202020204" pitchFamily="34" charset="0"/>
              <a:buChar char="•"/>
            </a:pPr>
            <a:r>
              <a:rPr lang="en-US" sz="2200" dirty="0"/>
              <a:t>Scanner data enables us to </a:t>
            </a:r>
            <a:r>
              <a:rPr lang="en-US" sz="2200" b="1" dirty="0">
                <a:solidFill>
                  <a:srgbClr val="FF0000"/>
                </a:solidFill>
              </a:rPr>
              <a:t>use expenditure and quantity weights </a:t>
            </a:r>
            <a:r>
              <a:rPr lang="en-US" sz="2200" dirty="0"/>
              <a:t>thus increasing the reliability of the estimation results while ensuring both representativeness and comparability requirements</a:t>
            </a:r>
          </a:p>
          <a:p>
            <a:pPr marL="800100" lvl="1" indent="-342900">
              <a:buFont typeface="Arial" panose="020B0604020202020204" pitchFamily="34" charset="0"/>
              <a:buChar char="•"/>
            </a:pPr>
            <a:r>
              <a:rPr lang="en-US" sz="2200" dirty="0"/>
              <a:t>It is </a:t>
            </a:r>
            <a:r>
              <a:rPr lang="en-US" sz="2200" b="1" dirty="0">
                <a:solidFill>
                  <a:srgbClr val="FF0000"/>
                </a:solidFill>
              </a:rPr>
              <a:t>essential </a:t>
            </a:r>
            <a:r>
              <a:rPr lang="en-US" sz="2200" dirty="0"/>
              <a:t>to </a:t>
            </a:r>
            <a:r>
              <a:rPr lang="en-US" sz="2200" b="1" dirty="0">
                <a:solidFill>
                  <a:srgbClr val="FF0000"/>
                </a:solidFill>
              </a:rPr>
              <a:t>estimate</a:t>
            </a:r>
            <a:r>
              <a:rPr lang="en-US" sz="2200" dirty="0"/>
              <a:t> sub-national PPPs </a:t>
            </a:r>
            <a:r>
              <a:rPr lang="en-US" sz="2200" b="1" dirty="0">
                <a:solidFill>
                  <a:srgbClr val="FF0000"/>
                </a:solidFill>
              </a:rPr>
              <a:t>at lower levels </a:t>
            </a:r>
            <a:r>
              <a:rPr lang="en-US" sz="2200" dirty="0"/>
              <a:t>of the ECOICOP product classifications (consumption segments) when the subclass of products is composed of heterogeneous products</a:t>
            </a:r>
          </a:p>
          <a:p>
            <a:pPr marL="800100" lvl="1" indent="-342900">
              <a:buFont typeface="Arial" panose="020B0604020202020204" pitchFamily="34" charset="0"/>
              <a:buChar char="•"/>
            </a:pPr>
            <a:r>
              <a:rPr lang="en-US" sz="2200" dirty="0"/>
              <a:t>There is a </a:t>
            </a:r>
            <a:r>
              <a:rPr lang="en-US" sz="2200" b="1" dirty="0">
                <a:solidFill>
                  <a:srgbClr val="FF0000"/>
                </a:solidFill>
              </a:rPr>
              <a:t>great heterogeneity </a:t>
            </a:r>
            <a:r>
              <a:rPr lang="en-US" sz="2200" dirty="0"/>
              <a:t>across </a:t>
            </a:r>
            <a:r>
              <a:rPr lang="en-US" sz="2200" b="1" dirty="0">
                <a:solidFill>
                  <a:srgbClr val="FF0000"/>
                </a:solidFill>
              </a:rPr>
              <a:t>consumption segments </a:t>
            </a:r>
            <a:r>
              <a:rPr lang="en-US" sz="2200" dirty="0"/>
              <a:t>within a subclass and across the </a:t>
            </a:r>
            <a:r>
              <a:rPr lang="en-US" sz="2200" b="1" dirty="0">
                <a:solidFill>
                  <a:srgbClr val="FF0000"/>
                </a:solidFill>
              </a:rPr>
              <a:t>Italian regional chief towns </a:t>
            </a:r>
            <a:r>
              <a:rPr lang="en-US" sz="2200" dirty="0"/>
              <a:t>and the results depend on the product classification </a:t>
            </a:r>
            <a:r>
              <a:rPr lang="en-US" sz="2200" dirty="0" smtClean="0"/>
              <a:t>used</a:t>
            </a:r>
            <a:endParaRPr lang="en-US" sz="2400" b="1" dirty="0" smtClean="0">
              <a:solidFill>
                <a:srgbClr val="FF0000"/>
              </a:solidFill>
            </a:endParaRPr>
          </a:p>
          <a:p>
            <a:endParaRPr lang="en-US" sz="1400" b="1" dirty="0" smtClean="0">
              <a:solidFill>
                <a:srgbClr val="FF0000"/>
              </a:solidFill>
            </a:endParaRPr>
          </a:p>
          <a:p>
            <a:pPr marL="342900" indent="-342900">
              <a:buFont typeface="Wingdings" panose="05000000000000000000" pitchFamily="2" charset="2"/>
              <a:buChar char="§"/>
            </a:pPr>
            <a:r>
              <a:rPr lang="en-US" sz="2400" dirty="0" smtClean="0"/>
              <a:t>By </a:t>
            </a:r>
            <a:r>
              <a:rPr lang="en-US" sz="2400" dirty="0" err="1" smtClean="0"/>
              <a:t>Laureti</a:t>
            </a:r>
            <a:r>
              <a:rPr lang="en-US" sz="2400" dirty="0"/>
              <a:t> </a:t>
            </a:r>
            <a:r>
              <a:rPr lang="en-US" sz="2400" dirty="0" smtClean="0"/>
              <a:t>T., </a:t>
            </a:r>
            <a:r>
              <a:rPr lang="en-US" sz="2400" dirty="0" err="1" smtClean="0"/>
              <a:t>Polidoro</a:t>
            </a:r>
            <a:r>
              <a:rPr lang="en-US" sz="2400" dirty="0" smtClean="0"/>
              <a:t> F. (2017) </a:t>
            </a:r>
            <a:r>
              <a:rPr lang="en-US" sz="2400" dirty="0"/>
              <a:t>with the following aims:</a:t>
            </a:r>
          </a:p>
          <a:p>
            <a:pPr marL="800100" lvl="1" indent="-342900">
              <a:buFont typeface="Arial" panose="020B0604020202020204" pitchFamily="34" charset="0"/>
              <a:buChar char="•"/>
            </a:pPr>
            <a:r>
              <a:rPr lang="en-US" sz="2200" dirty="0" smtClean="0"/>
              <a:t>As for the previous analyses this research focuses on the </a:t>
            </a:r>
            <a:r>
              <a:rPr lang="en-US" sz="2200" b="1" dirty="0" smtClean="0">
                <a:solidFill>
                  <a:srgbClr val="FF0000"/>
                </a:solidFill>
              </a:rPr>
              <a:t>first stage of aggregation</a:t>
            </a:r>
            <a:r>
              <a:rPr lang="en-US" sz="2200" dirty="0" smtClean="0"/>
              <a:t>, thus on obtaining estimates of sub-national SPIs at BH level </a:t>
            </a:r>
          </a:p>
          <a:p>
            <a:endParaRPr lang="it-IT" sz="1200" b="1" dirty="0" smtClean="0">
              <a:solidFill>
                <a:srgbClr val="FF0000"/>
              </a:solidFill>
            </a:endParaRPr>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859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78CEA23-B95E-4861-B4F6-8AA6ADB80D55}"/>
              </a:ext>
            </a:extLst>
          </p:cNvPr>
          <p:cNvSpPr txBox="1"/>
          <p:nvPr/>
        </p:nvSpPr>
        <p:spPr>
          <a:xfrm>
            <a:off x="846306" y="486381"/>
            <a:ext cx="10262682" cy="6217087"/>
          </a:xfrm>
          <a:prstGeom prst="rect">
            <a:avLst/>
          </a:prstGeom>
          <a:noFill/>
        </p:spPr>
        <p:txBody>
          <a:bodyPr wrap="square" rtlCol="0">
            <a:spAutoFit/>
          </a:bodyPr>
          <a:lstStyle/>
          <a:p>
            <a:r>
              <a:rPr lang="en-US" sz="2800" dirty="0">
                <a:solidFill>
                  <a:srgbClr val="0070C0"/>
                </a:solidFill>
                <a:cs typeface="Arial" panose="020B0604020202020204" pitchFamily="34" charset="0"/>
              </a:rPr>
              <a:t>1.2 Researches conducted by using scanner data: 2</a:t>
            </a:r>
            <a:r>
              <a:rPr lang="en-US" sz="2800" baseline="30000" dirty="0">
                <a:solidFill>
                  <a:srgbClr val="0070C0"/>
                </a:solidFill>
                <a:cs typeface="Arial" panose="020B0604020202020204" pitchFamily="34" charset="0"/>
              </a:rPr>
              <a:t>nd</a:t>
            </a:r>
            <a:r>
              <a:rPr lang="en-US" sz="2800" dirty="0">
                <a:solidFill>
                  <a:srgbClr val="0070C0"/>
                </a:solidFill>
                <a:cs typeface="Arial" panose="020B0604020202020204" pitchFamily="34" charset="0"/>
              </a:rPr>
              <a:t>  Phase </a:t>
            </a:r>
          </a:p>
          <a:p>
            <a:endParaRPr lang="it-IT" sz="1200" dirty="0"/>
          </a:p>
          <a:p>
            <a:endParaRPr lang="en-US" sz="2400" b="1" dirty="0" smtClean="0">
              <a:solidFill>
                <a:srgbClr val="FF0000"/>
              </a:solidFill>
            </a:endParaRPr>
          </a:p>
          <a:p>
            <a:pPr marL="800100" lvl="1" indent="-342900">
              <a:buFont typeface="Arial" panose="020B0604020202020204" pitchFamily="34" charset="0"/>
              <a:buChar char="•"/>
            </a:pPr>
            <a:r>
              <a:rPr lang="en-US" sz="2200" dirty="0" smtClean="0"/>
              <a:t>To conduct analyses at a very detailed level, both for Retail Chains, BH and Products, focusing on the Heterogeneous groups of products</a:t>
            </a:r>
            <a:endParaRPr lang="en-US" sz="2200" dirty="0"/>
          </a:p>
          <a:p>
            <a:pPr marL="800100" lvl="1" indent="-342900">
              <a:buFont typeface="Arial" panose="020B0604020202020204" pitchFamily="34" charset="0"/>
              <a:buChar char="•"/>
            </a:pPr>
            <a:r>
              <a:rPr lang="en-US" sz="2200" dirty="0" smtClean="0"/>
              <a:t>To </a:t>
            </a:r>
            <a:r>
              <a:rPr lang="en-US" sz="2200" b="1" dirty="0" smtClean="0">
                <a:solidFill>
                  <a:srgbClr val="FF0000"/>
                </a:solidFill>
              </a:rPr>
              <a:t>check the application and validity of the Weighted CPD Method</a:t>
            </a:r>
            <a:r>
              <a:rPr lang="en-US" sz="2200" dirty="0" smtClean="0"/>
              <a:t>; </a:t>
            </a:r>
            <a:r>
              <a:rPr lang="en-US" sz="2200" dirty="0"/>
              <a:t>If the products within a group are homogeneous, we expect weighted and unweighted CPD to produce similar </a:t>
            </a:r>
            <a:r>
              <a:rPr lang="en-US" sz="2200" dirty="0" smtClean="0"/>
              <a:t>SPIs</a:t>
            </a:r>
            <a:endParaRPr lang="en-US" sz="2200" dirty="0"/>
          </a:p>
          <a:p>
            <a:endParaRPr lang="en-US" sz="2200" b="1" dirty="0" smtClean="0">
              <a:solidFill>
                <a:srgbClr val="FF0000"/>
              </a:solidFill>
            </a:endParaRPr>
          </a:p>
          <a:p>
            <a:r>
              <a:rPr lang="en-US" sz="2400" b="1" dirty="0" smtClean="0">
                <a:solidFill>
                  <a:srgbClr val="FF0000"/>
                </a:solidFill>
              </a:rPr>
              <a:t>Results</a:t>
            </a:r>
          </a:p>
          <a:p>
            <a:pPr marL="800100" lvl="1" indent="-342900">
              <a:buFont typeface="Arial" panose="020B0604020202020204" pitchFamily="34" charset="0"/>
              <a:buChar char="•"/>
            </a:pPr>
            <a:r>
              <a:rPr lang="en-US" sz="2200" dirty="0"/>
              <a:t>There is a </a:t>
            </a:r>
            <a:r>
              <a:rPr lang="en-US" sz="2200" b="1" dirty="0">
                <a:solidFill>
                  <a:srgbClr val="FF0000"/>
                </a:solidFill>
              </a:rPr>
              <a:t>great heterogeneity </a:t>
            </a:r>
            <a:r>
              <a:rPr lang="en-US" sz="2200" dirty="0"/>
              <a:t>across consumption segments within a subclass and across the Italian regional chief </a:t>
            </a:r>
            <a:r>
              <a:rPr lang="en-US" sz="2200" dirty="0" smtClean="0"/>
              <a:t>towns, which affects the results</a:t>
            </a:r>
          </a:p>
          <a:p>
            <a:pPr marL="800100" lvl="1" indent="-342900">
              <a:buFont typeface="Arial" panose="020B0604020202020204" pitchFamily="34" charset="0"/>
              <a:buChar char="•"/>
            </a:pPr>
            <a:r>
              <a:rPr lang="en-US" sz="2200" dirty="0" smtClean="0"/>
              <a:t>Significant differences can be observed between the results obtained  from the unweighted and  weighted CPD</a:t>
            </a:r>
          </a:p>
          <a:p>
            <a:pPr marL="800100" lvl="1" indent="-342900">
              <a:buFont typeface="Arial" panose="020B0604020202020204" pitchFamily="34" charset="0"/>
              <a:buChar char="•"/>
            </a:pPr>
            <a:r>
              <a:rPr lang="en-US" sz="2200" dirty="0" smtClean="0"/>
              <a:t> </a:t>
            </a:r>
            <a:r>
              <a:rPr lang="en-US" sz="2200" dirty="0"/>
              <a:t>Retail </a:t>
            </a:r>
            <a:r>
              <a:rPr lang="en-US" sz="2200" dirty="0" smtClean="0"/>
              <a:t>chains </a:t>
            </a:r>
            <a:r>
              <a:rPr lang="en-US" sz="2200" dirty="0"/>
              <a:t>a</a:t>
            </a:r>
            <a:r>
              <a:rPr lang="en-US" sz="2200" dirty="0" smtClean="0"/>
              <a:t>nd type of the outlet  </a:t>
            </a:r>
            <a:r>
              <a:rPr lang="en-US" sz="2200" dirty="0"/>
              <a:t>show a significant influence </a:t>
            </a:r>
            <a:r>
              <a:rPr lang="en-US" sz="2200" dirty="0" smtClean="0"/>
              <a:t>in the estimation of SPIs, which </a:t>
            </a:r>
            <a:r>
              <a:rPr lang="en-US" sz="2200" dirty="0"/>
              <a:t>reflects different characteristics of modern retail distribution in the Italian regions</a:t>
            </a:r>
          </a:p>
          <a:p>
            <a:pPr lvl="1"/>
            <a:endParaRPr lang="en-US" sz="2400" dirty="0"/>
          </a:p>
        </p:txBody>
      </p:sp>
      <p:cxnSp>
        <p:nvCxnSpPr>
          <p:cNvPr id="3" name="Connettore diritto 2">
            <a:extLst>
              <a:ext uri="{FF2B5EF4-FFF2-40B4-BE49-F238E27FC236}">
                <a16:creationId xmlns:a16="http://schemas.microsoft.com/office/drawing/2014/main" id="{6EECC9B5-20D9-430F-AA19-3CF6CC7DF3CA}"/>
              </a:ext>
            </a:extLst>
          </p:cNvPr>
          <p:cNvCxnSpPr/>
          <p:nvPr/>
        </p:nvCxnSpPr>
        <p:spPr>
          <a:xfrm>
            <a:off x="854765" y="1073426"/>
            <a:ext cx="1022736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535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4388</TotalTime>
  <Words>5489</Words>
  <Application>Microsoft Office PowerPoint</Application>
  <PresentationFormat>Widescreen</PresentationFormat>
  <Paragraphs>411</Paragraphs>
  <Slides>34</Slides>
  <Notes>0</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34</vt:i4>
      </vt:variant>
    </vt:vector>
  </HeadingPairs>
  <TitlesOfParts>
    <vt:vector size="42" baseType="lpstr">
      <vt:lpstr>Arial</vt:lpstr>
      <vt:lpstr>Calibri</vt:lpstr>
      <vt:lpstr>Calibri Light</vt:lpstr>
      <vt:lpstr>Cambria Math</vt:lpstr>
      <vt:lpstr>Times New Roman</vt:lpstr>
      <vt:lpstr>Wingdings</vt:lpstr>
      <vt:lpstr>Tema di Office</vt:lpstr>
      <vt:lpstr>Equation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CPD Method – in logarithmic form  </vt:lpstr>
      <vt:lpstr>CPD Method – in logarithmic form  </vt:lpstr>
      <vt:lpstr>Weitghed CPD Method – in logarithmic form  </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Luigi Biggeri</dc:creator>
  <cp:lastModifiedBy>Luigi Biggeri</cp:lastModifiedBy>
  <cp:revision>232</cp:revision>
  <dcterms:created xsi:type="dcterms:W3CDTF">2020-02-21T15:46:24Z</dcterms:created>
  <dcterms:modified xsi:type="dcterms:W3CDTF">2022-05-11T06:27:04Z</dcterms:modified>
</cp:coreProperties>
</file>